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3" r:id="rId1"/>
  </p:sldMasterIdLst>
  <p:notesMasterIdLst>
    <p:notesMasterId r:id="rId87"/>
  </p:notesMasterIdLst>
  <p:sldIdLst>
    <p:sldId id="256" r:id="rId2"/>
    <p:sldId id="661" r:id="rId3"/>
    <p:sldId id="662" r:id="rId4"/>
    <p:sldId id="649" r:id="rId5"/>
    <p:sldId id="498" r:id="rId6"/>
    <p:sldId id="650" r:id="rId7"/>
    <p:sldId id="667" r:id="rId8"/>
    <p:sldId id="654" r:id="rId9"/>
    <p:sldId id="655" r:id="rId10"/>
    <p:sldId id="656" r:id="rId11"/>
    <p:sldId id="657" r:id="rId12"/>
    <p:sldId id="659" r:id="rId13"/>
    <p:sldId id="664" r:id="rId14"/>
    <p:sldId id="665" r:id="rId15"/>
    <p:sldId id="651" r:id="rId16"/>
    <p:sldId id="666" r:id="rId17"/>
    <p:sldId id="668" r:id="rId18"/>
    <p:sldId id="504" r:id="rId19"/>
    <p:sldId id="505" r:id="rId20"/>
    <p:sldId id="507" r:id="rId21"/>
    <p:sldId id="575" r:id="rId22"/>
    <p:sldId id="508" r:id="rId23"/>
    <p:sldId id="509" r:id="rId24"/>
    <p:sldId id="502" r:id="rId25"/>
    <p:sldId id="598" r:id="rId26"/>
    <p:sldId id="511" r:id="rId27"/>
    <p:sldId id="701" r:id="rId28"/>
    <p:sldId id="512" r:id="rId29"/>
    <p:sldId id="576" r:id="rId30"/>
    <p:sldId id="513" r:id="rId31"/>
    <p:sldId id="514" r:id="rId32"/>
    <p:sldId id="515" r:id="rId33"/>
    <p:sldId id="563" r:id="rId34"/>
    <p:sldId id="516" r:id="rId35"/>
    <p:sldId id="518" r:id="rId36"/>
    <p:sldId id="729" r:id="rId37"/>
    <p:sldId id="519" r:id="rId38"/>
    <p:sldId id="520" r:id="rId39"/>
    <p:sldId id="758" r:id="rId40"/>
    <p:sldId id="521" r:id="rId41"/>
    <p:sldId id="731" r:id="rId42"/>
    <p:sldId id="524" r:id="rId43"/>
    <p:sldId id="607" r:id="rId44"/>
    <p:sldId id="720" r:id="rId45"/>
    <p:sldId id="721" r:id="rId46"/>
    <p:sldId id="723" r:id="rId47"/>
    <p:sldId id="724" r:id="rId48"/>
    <p:sldId id="725" r:id="rId49"/>
    <p:sldId id="702" r:id="rId50"/>
    <p:sldId id="703" r:id="rId51"/>
    <p:sldId id="707" r:id="rId52"/>
    <p:sldId id="711" r:id="rId53"/>
    <p:sldId id="712" r:id="rId54"/>
    <p:sldId id="714" r:id="rId55"/>
    <p:sldId id="715" r:id="rId56"/>
    <p:sldId id="716" r:id="rId57"/>
    <p:sldId id="717" r:id="rId58"/>
    <p:sldId id="718" r:id="rId59"/>
    <p:sldId id="719" r:id="rId60"/>
    <p:sldId id="535" r:id="rId61"/>
    <p:sldId id="537" r:id="rId62"/>
    <p:sldId id="548" r:id="rId63"/>
    <p:sldId id="541" r:id="rId64"/>
    <p:sldId id="734" r:id="rId65"/>
    <p:sldId id="736" r:id="rId66"/>
    <p:sldId id="542" r:id="rId67"/>
    <p:sldId id="543" r:id="rId68"/>
    <p:sldId id="739" r:id="rId69"/>
    <p:sldId id="545" r:id="rId70"/>
    <p:sldId id="549" r:id="rId71"/>
    <p:sldId id="555" r:id="rId72"/>
    <p:sldId id="552" r:id="rId73"/>
    <p:sldId id="553" r:id="rId74"/>
    <p:sldId id="558" r:id="rId75"/>
    <p:sldId id="560" r:id="rId76"/>
    <p:sldId id="565" r:id="rId77"/>
    <p:sldId id="566" r:id="rId78"/>
    <p:sldId id="567" r:id="rId79"/>
    <p:sldId id="748" r:id="rId80"/>
    <p:sldId id="570" r:id="rId81"/>
    <p:sldId id="571" r:id="rId82"/>
    <p:sldId id="572" r:id="rId83"/>
    <p:sldId id="573" r:id="rId84"/>
    <p:sldId id="259" r:id="rId85"/>
    <p:sldId id="260" r:id="rId8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889" autoAdjust="0"/>
    <p:restoredTop sz="94660"/>
  </p:normalViewPr>
  <p:slideViewPr>
    <p:cSldViewPr>
      <p:cViewPr varScale="1">
        <p:scale>
          <a:sx n="55" d="100"/>
          <a:sy n="55" d="100"/>
        </p:scale>
        <p:origin x="883"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1126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US"/>
          </a:p>
        </p:txBody>
      </p:sp>
      <p:sp>
        <p:nvSpPr>
          <p:cNvPr id="122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6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1126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6E9AA10A-9CE9-4A6D-9732-D55C8CF80341}" type="slidenum">
              <a:rPr lang="en-US" altLang="en-US"/>
              <a:pPr>
                <a:defRPr/>
              </a:pPr>
              <a:t>‹#›</a:t>
            </a:fld>
            <a:endParaRPr lang="en-US" altLang="en-US"/>
          </a:p>
        </p:txBody>
      </p:sp>
    </p:spTree>
    <p:extLst>
      <p:ext uri="{BB962C8B-B14F-4D97-AF65-F5344CB8AC3E}">
        <p14:creationId xmlns:p14="http://schemas.microsoft.com/office/powerpoint/2010/main" val="228046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6E9AA10A-9CE9-4A6D-9732-D55C8CF80341}" type="slidenum">
              <a:rPr lang="en-US" altLang="en-US" smtClean="0"/>
              <a:pPr>
                <a:defRPr/>
              </a:pPr>
              <a:t>2</a:t>
            </a:fld>
            <a:endParaRPr lang="en-US" altLang="en-US" dirty="0"/>
          </a:p>
        </p:txBody>
      </p:sp>
    </p:spTree>
    <p:extLst>
      <p:ext uri="{BB962C8B-B14F-4D97-AF65-F5344CB8AC3E}">
        <p14:creationId xmlns:p14="http://schemas.microsoft.com/office/powerpoint/2010/main" val="985301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xfrm>
            <a:off x="1255713" y="715963"/>
            <a:ext cx="4805362" cy="3603625"/>
          </a:xfrm>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ea typeface="ＭＳ Ｐゴシック" pitchFamily="34" charset="-128"/>
            </a:endParaRPr>
          </a:p>
        </p:txBody>
      </p:sp>
      <p:sp>
        <p:nvSpPr>
          <p:cNvPr id="2" name="Footer Placeholder 1"/>
          <p:cNvSpPr>
            <a:spLocks noGrp="1"/>
          </p:cNvSpPr>
          <p:nvPr>
            <p:ph type="ftr" sz="quarter" idx="4"/>
          </p:nvPr>
        </p:nvSpPr>
        <p:spPr/>
        <p:txBody>
          <a:bodyPr/>
          <a:lstStyle/>
          <a:p>
            <a:pPr>
              <a:defRPr/>
            </a:pPr>
            <a:endParaRPr lang="en-US" dirty="0"/>
          </a:p>
        </p:txBody>
      </p:sp>
    </p:spTree>
    <p:extLst>
      <p:ext uri="{BB962C8B-B14F-4D97-AF65-F5344CB8AC3E}">
        <p14:creationId xmlns:p14="http://schemas.microsoft.com/office/powerpoint/2010/main" val="14205499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xfrm>
            <a:off x="1255713" y="715963"/>
            <a:ext cx="4805362" cy="3603625"/>
          </a:xfrm>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ea typeface="ＭＳ Ｐゴシック" pitchFamily="34" charset="-128"/>
            </a:endParaRPr>
          </a:p>
        </p:txBody>
      </p:sp>
      <p:sp>
        <p:nvSpPr>
          <p:cNvPr id="5" name="Footer Placeholder 4"/>
          <p:cNvSpPr>
            <a:spLocks noGrp="1"/>
          </p:cNvSpPr>
          <p:nvPr>
            <p:ph type="ftr" sz="quarter" idx="4"/>
          </p:nvPr>
        </p:nvSpPr>
        <p:spPr/>
        <p:txBody>
          <a:bodyPr/>
          <a:lstStyle/>
          <a:p>
            <a:pPr>
              <a:defRPr/>
            </a:pPr>
            <a:endParaRPr lang="en-US" dirty="0"/>
          </a:p>
        </p:txBody>
      </p:sp>
    </p:spTree>
    <p:extLst>
      <p:ext uri="{BB962C8B-B14F-4D97-AF65-F5344CB8AC3E}">
        <p14:creationId xmlns:p14="http://schemas.microsoft.com/office/powerpoint/2010/main" val="8621391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defRPr>
            </a:lvl1pPr>
            <a:lvl2pPr marL="777873" indent="-299183">
              <a:spcBef>
                <a:spcPct val="30000"/>
              </a:spcBef>
              <a:defRPr sz="1300">
                <a:solidFill>
                  <a:schemeClr val="tx1"/>
                </a:solidFill>
                <a:latin typeface="Calibri" panose="020F0502020204030204" pitchFamily="34" charset="0"/>
              </a:defRPr>
            </a:lvl2pPr>
            <a:lvl3pPr marL="1196728" indent="-239345">
              <a:spcBef>
                <a:spcPct val="30000"/>
              </a:spcBef>
              <a:defRPr sz="1300">
                <a:solidFill>
                  <a:schemeClr val="tx1"/>
                </a:solidFill>
                <a:latin typeface="Calibri" panose="020F0502020204030204" pitchFamily="34" charset="0"/>
              </a:defRPr>
            </a:lvl3pPr>
            <a:lvl4pPr marL="1675420" indent="-239345">
              <a:spcBef>
                <a:spcPct val="30000"/>
              </a:spcBef>
              <a:defRPr sz="1300">
                <a:solidFill>
                  <a:schemeClr val="tx1"/>
                </a:solidFill>
                <a:latin typeface="Calibri" panose="020F0502020204030204" pitchFamily="34" charset="0"/>
              </a:defRPr>
            </a:lvl4pPr>
            <a:lvl5pPr marL="2154112" indent="-239345">
              <a:spcBef>
                <a:spcPct val="30000"/>
              </a:spcBef>
              <a:defRPr sz="1300">
                <a:solidFill>
                  <a:schemeClr val="tx1"/>
                </a:solidFill>
                <a:latin typeface="Calibri" panose="020F0502020204030204" pitchFamily="34" charset="0"/>
              </a:defRPr>
            </a:lvl5pPr>
            <a:lvl6pPr marL="2632804" indent="-239345" eaLnBrk="0" fontAlgn="base" hangingPunct="0">
              <a:spcBef>
                <a:spcPct val="30000"/>
              </a:spcBef>
              <a:spcAft>
                <a:spcPct val="0"/>
              </a:spcAft>
              <a:defRPr sz="1300">
                <a:solidFill>
                  <a:schemeClr val="tx1"/>
                </a:solidFill>
                <a:latin typeface="Calibri" panose="020F0502020204030204" pitchFamily="34" charset="0"/>
              </a:defRPr>
            </a:lvl6pPr>
            <a:lvl7pPr marL="3111495" indent="-239345" eaLnBrk="0" fontAlgn="base" hangingPunct="0">
              <a:spcBef>
                <a:spcPct val="30000"/>
              </a:spcBef>
              <a:spcAft>
                <a:spcPct val="0"/>
              </a:spcAft>
              <a:defRPr sz="1300">
                <a:solidFill>
                  <a:schemeClr val="tx1"/>
                </a:solidFill>
                <a:latin typeface="Calibri" panose="020F0502020204030204" pitchFamily="34" charset="0"/>
              </a:defRPr>
            </a:lvl7pPr>
            <a:lvl8pPr marL="3590186" indent="-239345" eaLnBrk="0" fontAlgn="base" hangingPunct="0">
              <a:spcBef>
                <a:spcPct val="30000"/>
              </a:spcBef>
              <a:spcAft>
                <a:spcPct val="0"/>
              </a:spcAft>
              <a:defRPr sz="1300">
                <a:solidFill>
                  <a:schemeClr val="tx1"/>
                </a:solidFill>
                <a:latin typeface="Calibri" panose="020F0502020204030204" pitchFamily="34" charset="0"/>
              </a:defRPr>
            </a:lvl8pPr>
            <a:lvl9pPr marL="4068877" indent="-239345" eaLnBrk="0" fontAlgn="base" hangingPunct="0">
              <a:spcBef>
                <a:spcPct val="30000"/>
              </a:spcBef>
              <a:spcAft>
                <a:spcPct val="0"/>
              </a:spcAft>
              <a:defRPr sz="1300">
                <a:solidFill>
                  <a:schemeClr val="tx1"/>
                </a:solidFill>
                <a:latin typeface="Calibri" panose="020F0502020204030204" pitchFamily="34" charset="0"/>
              </a:defRPr>
            </a:lvl9pPr>
          </a:lstStyle>
          <a:p>
            <a:pPr>
              <a:spcBef>
                <a:spcPct val="0"/>
              </a:spcBef>
            </a:pPr>
            <a:fld id="{3712AC9E-D54E-4AA0-8E70-7965C9ECD496}" type="slidenum">
              <a:rPr lang="en-US" smtClean="0"/>
              <a:pPr>
                <a:spcBef>
                  <a:spcPct val="0"/>
                </a:spcBef>
              </a:pPr>
              <a:t>46</a:t>
            </a:fld>
            <a:endParaRPr lang="en-US" smtClean="0"/>
          </a:p>
        </p:txBody>
      </p:sp>
      <p:sp>
        <p:nvSpPr>
          <p:cNvPr id="80899" name="Rectangle 2"/>
          <p:cNvSpPr>
            <a:spLocks noGrp="1" noRot="1" noChangeAspect="1" noChangeArrowheads="1" noTextEdit="1"/>
          </p:cNvSpPr>
          <p:nvPr>
            <p:ph type="sldImg"/>
          </p:nvPr>
        </p:nvSpPr>
        <p:spPr bwMode="auto">
          <a:xfrm>
            <a:off x="1497013" y="1200150"/>
            <a:ext cx="4321175" cy="32400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900" name="Rectangle 3"/>
          <p:cNvSpPr>
            <a:spLocks noGrp="1" noChangeArrowheads="1"/>
          </p:cNvSpPr>
          <p:nvPr>
            <p:ph type="body" idx="1"/>
          </p:nvPr>
        </p:nvSpPr>
        <p:spPr bwMode="auto">
          <a:xfrm>
            <a:off x="1039708" y="4710427"/>
            <a:ext cx="5723467" cy="4461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smtClean="0"/>
          </a:p>
        </p:txBody>
      </p:sp>
    </p:spTree>
    <p:extLst>
      <p:ext uri="{BB962C8B-B14F-4D97-AF65-F5344CB8AC3E}">
        <p14:creationId xmlns:p14="http://schemas.microsoft.com/office/powerpoint/2010/main" val="30713094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828841-85AB-4BA0-BE1E-BD2ACCC478F6}" type="slidenum">
              <a:rPr lang="en-US" smtClean="0"/>
              <a:t>50</a:t>
            </a:fld>
            <a:endParaRPr lang="en-US"/>
          </a:p>
        </p:txBody>
      </p:sp>
    </p:spTree>
    <p:extLst>
      <p:ext uri="{BB962C8B-B14F-4D97-AF65-F5344CB8AC3E}">
        <p14:creationId xmlns:p14="http://schemas.microsoft.com/office/powerpoint/2010/main" val="1309709560"/>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90626" y="1346947"/>
            <a:ext cx="7667244"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90626" y="4282763"/>
            <a:ext cx="7667244"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90626" y="1484779"/>
            <a:ext cx="7667244"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432223"/>
            <a:ext cx="7475220" cy="3035808"/>
          </a:xfrm>
        </p:spPr>
        <p:txBody>
          <a:bodyPr anchor="ctr">
            <a:noAutofit/>
          </a:bodyPr>
          <a:lstStyle>
            <a:lvl1pPr algn="l">
              <a:lnSpc>
                <a:spcPct val="85000"/>
              </a:lnSpc>
              <a:defRPr sz="6600" b="1" cap="none"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1">
                <a:solidFill>
                  <a:schemeClr val="accent2">
                    <a:lumMod val="7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pPr>
              <a:defRPr/>
            </a:pPr>
            <a:fld id="{6B1F73F0-69B9-4B13-9E77-3B2A36CFC03F}" type="slidenum">
              <a:rPr lang="en-US" altLang="en-US" smtClean="0"/>
              <a:pPr>
                <a:defRPr/>
              </a:pPr>
              <a:t>‹#›</a:t>
            </a:fld>
            <a:endParaRPr lang="en-US" altLang="en-US"/>
          </a:p>
        </p:txBody>
      </p:sp>
    </p:spTree>
    <p:extLst>
      <p:ext uri="{BB962C8B-B14F-4D97-AF65-F5344CB8AC3E}">
        <p14:creationId xmlns:p14="http://schemas.microsoft.com/office/powerpoint/2010/main" val="1270051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6A81832-5525-4E06-9252-EFA9E851A334}" type="slidenum">
              <a:rPr lang="en-US" altLang="en-US" smtClean="0"/>
              <a:pPr>
                <a:defRPr/>
              </a:pPr>
              <a:t>‹#›</a:t>
            </a:fld>
            <a:endParaRPr lang="en-US" altLang="en-US"/>
          </a:p>
        </p:txBody>
      </p:sp>
    </p:spTree>
    <p:extLst>
      <p:ext uri="{BB962C8B-B14F-4D97-AF65-F5344CB8AC3E}">
        <p14:creationId xmlns:p14="http://schemas.microsoft.com/office/powerpoint/2010/main" val="1734398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C326CE0-5BF2-47DD-8ECD-CFC96B98042A}" type="slidenum">
              <a:rPr lang="en-US" altLang="en-US" smtClean="0"/>
              <a:pPr>
                <a:defRPr/>
              </a:pPr>
              <a:t>‹#›</a:t>
            </a:fld>
            <a:endParaRPr lang="en-US" altLang="en-US"/>
          </a:p>
        </p:txBody>
      </p:sp>
    </p:spTree>
    <p:extLst>
      <p:ext uri="{BB962C8B-B14F-4D97-AF65-F5344CB8AC3E}">
        <p14:creationId xmlns:p14="http://schemas.microsoft.com/office/powerpoint/2010/main" val="3614781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4DB7A66-5CFF-4260-B541-1493CE13F5BF}" type="slidenum">
              <a:rPr lang="en-US" altLang="en-US" smtClean="0"/>
              <a:pPr>
                <a:defRPr/>
              </a:pPr>
              <a:t>‹#›</a:t>
            </a:fld>
            <a:endParaRPr lang="en-US" altLang="en-US"/>
          </a:p>
        </p:txBody>
      </p:sp>
    </p:spTree>
    <p:extLst>
      <p:ext uri="{BB962C8B-B14F-4D97-AF65-F5344CB8AC3E}">
        <p14:creationId xmlns:p14="http://schemas.microsoft.com/office/powerpoint/2010/main" val="2775183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1225296"/>
            <a:ext cx="6960870" cy="3520440"/>
          </a:xfrm>
        </p:spPr>
        <p:txBody>
          <a:bodyPr anchor="ctr">
            <a:normAutofit/>
          </a:bodyPr>
          <a:lstStyle>
            <a:lvl1pPr>
              <a:lnSpc>
                <a:spcPct val="85000"/>
              </a:lnSpc>
              <a:defRPr sz="6600" b="1"/>
            </a:lvl1pPr>
          </a:lstStyle>
          <a:p>
            <a:r>
              <a:rPr lang="en-US" smtClean="0"/>
              <a:t>Click to edit Master title style</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445251" y="6272785"/>
            <a:ext cx="1983232" cy="365125"/>
          </a:xfrm>
        </p:spPr>
        <p:txBody>
          <a:bodyPr/>
          <a:lstStyle/>
          <a:p>
            <a:pPr>
              <a:defRPr/>
            </a:pPr>
            <a:endParaRPr lang="en-US"/>
          </a:p>
        </p:txBody>
      </p:sp>
      <p:sp>
        <p:nvSpPr>
          <p:cNvPr id="5" name="Footer Placeholder 4"/>
          <p:cNvSpPr>
            <a:spLocks noGrp="1"/>
          </p:cNvSpPr>
          <p:nvPr>
            <p:ph type="ftr" sz="quarter" idx="11"/>
          </p:nvPr>
        </p:nvSpPr>
        <p:spPr>
          <a:xfrm>
            <a:off x="1637031" y="6272785"/>
            <a:ext cx="4745736" cy="365125"/>
          </a:xfrm>
        </p:spPr>
        <p:txBody>
          <a:bodyPr/>
          <a:lstStyle/>
          <a:p>
            <a:pPr>
              <a:defRPr/>
            </a:pPr>
            <a:endParaRPr lang="en-US"/>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pPr>
              <a:defRPr/>
            </a:pPr>
            <a:fld id="{FB49FAFF-21AE-48D8-931C-44ACB47D3D49}" type="slidenum">
              <a:rPr lang="en-US" altLang="en-US" smtClean="0"/>
              <a:pPr>
                <a:defRPr/>
              </a:pPr>
              <a:t>‹#›</a:t>
            </a:fld>
            <a:endParaRPr lang="en-US" altLang="en-US"/>
          </a:p>
        </p:txBody>
      </p:sp>
    </p:spTree>
    <p:extLst>
      <p:ext uri="{BB962C8B-B14F-4D97-AF65-F5344CB8AC3E}">
        <p14:creationId xmlns:p14="http://schemas.microsoft.com/office/powerpoint/2010/main" val="1872708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8A0EC4B-0F52-4F95-94DC-2F64038E340F}" type="slidenum">
              <a:rPr lang="en-US" altLang="en-US" smtClean="0"/>
              <a:pPr>
                <a:defRPr/>
              </a:pPr>
              <a:t>‹#›</a:t>
            </a:fld>
            <a:endParaRPr lang="en-US" altLang="en-US"/>
          </a:p>
        </p:txBody>
      </p:sp>
    </p:spTree>
    <p:extLst>
      <p:ext uri="{BB962C8B-B14F-4D97-AF65-F5344CB8AC3E}">
        <p14:creationId xmlns:p14="http://schemas.microsoft.com/office/powerpoint/2010/main" val="3532605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625298F6-C425-43C0-9E5E-EEE15009F779}" type="slidenum">
              <a:rPr lang="en-US" altLang="en-US" smtClean="0"/>
              <a:pPr>
                <a:defRPr/>
              </a:pPr>
              <a:t>‹#›</a:t>
            </a:fld>
            <a:endParaRPr lang="en-US" altLang="en-US"/>
          </a:p>
        </p:txBody>
      </p:sp>
    </p:spTree>
    <p:extLst>
      <p:ext uri="{BB962C8B-B14F-4D97-AF65-F5344CB8AC3E}">
        <p14:creationId xmlns:p14="http://schemas.microsoft.com/office/powerpoint/2010/main" val="1482553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602B0D5D-8E50-4057-A2FF-C35A10E7F55E}" type="slidenum">
              <a:rPr lang="en-US" altLang="en-US" smtClean="0"/>
              <a:pPr>
                <a:defRPr/>
              </a:pPr>
              <a:t>‹#›</a:t>
            </a:fld>
            <a:endParaRPr lang="en-US" altLang="en-US"/>
          </a:p>
        </p:txBody>
      </p:sp>
    </p:spTree>
    <p:extLst>
      <p:ext uri="{BB962C8B-B14F-4D97-AF65-F5344CB8AC3E}">
        <p14:creationId xmlns:p14="http://schemas.microsoft.com/office/powerpoint/2010/main" val="1096540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E924CA84-5DD7-4DFA-8474-95930EEAAF56}" type="slidenum">
              <a:rPr lang="en-US" altLang="en-US" smtClean="0"/>
              <a:pPr>
                <a:defRPr/>
              </a:pPr>
              <a:t>‹#›</a:t>
            </a:fld>
            <a:endParaRPr lang="en-US" altLang="en-US"/>
          </a:p>
        </p:txBody>
      </p:sp>
    </p:spTree>
    <p:extLst>
      <p:ext uri="{BB962C8B-B14F-4D97-AF65-F5344CB8AC3E}">
        <p14:creationId xmlns:p14="http://schemas.microsoft.com/office/powerpoint/2010/main" val="2220109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1"/>
            </a:lvl1pPr>
          </a:lstStyle>
          <a:p>
            <a:r>
              <a:rPr lang="en-US" smtClean="0"/>
              <a:t>Click to edit Master title style</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7" name="Slide Number Placeholder 6"/>
          <p:cNvSpPr>
            <a:spLocks noGrp="1"/>
          </p:cNvSpPr>
          <p:nvPr>
            <p:ph type="sldNum" sz="quarter" idx="12"/>
          </p:nvPr>
        </p:nvSpPr>
        <p:spPr/>
        <p:txBody>
          <a:bodyPr/>
          <a:lstStyle/>
          <a:p>
            <a:pPr>
              <a:defRPr/>
            </a:pPr>
            <a:fld id="{2594FC74-8D6D-4CEC-A62D-27F71183431E}" type="slidenum">
              <a:rPr lang="en-US" altLang="en-US" smtClean="0"/>
              <a:pPr>
                <a:defRPr/>
              </a:pPr>
              <a:t>‹#›</a:t>
            </a:fld>
            <a:endParaRPr lang="en-US" altLang="en-US"/>
          </a:p>
        </p:txBody>
      </p:sp>
    </p:spTree>
    <p:extLst>
      <p:ext uri="{BB962C8B-B14F-4D97-AF65-F5344CB8AC3E}">
        <p14:creationId xmlns:p14="http://schemas.microsoft.com/office/powerpoint/2010/main" val="3751743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2">
                    <a:lumMod val="50000"/>
                  </a:schemeClr>
                </a:solidFill>
              </a:defRPr>
            </a:lvl1pPr>
          </a:lstStyle>
          <a:p>
            <a:pPr>
              <a:defRPr/>
            </a:pPr>
            <a:endParaRPr lang="en-US"/>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7" name="Slide Number Placeholder 6"/>
          <p:cNvSpPr>
            <a:spLocks noGrp="1"/>
          </p:cNvSpPr>
          <p:nvPr>
            <p:ph type="sldNum" sz="quarter" idx="12"/>
          </p:nvPr>
        </p:nvSpPr>
        <p:spPr/>
        <p:txBody>
          <a:bodyPr/>
          <a:lstStyle/>
          <a:p>
            <a:pPr>
              <a:defRPr/>
            </a:pPr>
            <a:fld id="{263BABC0-4785-4206-9645-AC9776DED402}" type="slidenum">
              <a:rPr lang="en-US" altLang="en-US" smtClean="0"/>
              <a:pPr>
                <a:defRPr/>
              </a:pPr>
              <a:t>‹#›</a:t>
            </a:fld>
            <a:endParaRPr lang="en-US" altLang="en-US"/>
          </a:p>
        </p:txBody>
      </p:sp>
    </p:spTree>
    <p:extLst>
      <p:ext uri="{BB962C8B-B14F-4D97-AF65-F5344CB8AC3E}">
        <p14:creationId xmlns:p14="http://schemas.microsoft.com/office/powerpoint/2010/main" val="1674102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2">
                    <a:lumMod val="50000"/>
                  </a:schemeClr>
                </a:solidFill>
              </a:defRPr>
            </a:lvl1pPr>
          </a:lstStyle>
          <a:p>
            <a:pPr>
              <a:defRPr/>
            </a:pPr>
            <a:endParaRPr lang="en-US"/>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2">
                    <a:lumMod val="50000"/>
                  </a:schemeClr>
                </a:solidFill>
              </a:defRPr>
            </a:lvl1pPr>
          </a:lstStyle>
          <a:p>
            <a:pPr>
              <a:defRPr/>
            </a:pPr>
            <a:endParaRPr lang="en-US"/>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j-lt"/>
              </a:defRPr>
            </a:lvl1pPr>
          </a:lstStyle>
          <a:p>
            <a:pPr>
              <a:defRPr/>
            </a:pPr>
            <a:fld id="{69A7E6E6-67BF-4C90-A214-D2DA489252A2}" type="slidenum">
              <a:rPr lang="en-US" altLang="en-US" smtClean="0"/>
              <a:pPr>
                <a:defRPr/>
              </a:pPr>
              <a:t>‹#›</a:t>
            </a:fld>
            <a:endParaRPr lang="en-US" altLang="en-US"/>
          </a:p>
        </p:txBody>
      </p:sp>
    </p:spTree>
    <p:extLst>
      <p:ext uri="{BB962C8B-B14F-4D97-AF65-F5344CB8AC3E}">
        <p14:creationId xmlns:p14="http://schemas.microsoft.com/office/powerpoint/2010/main" val="1143617676"/>
      </p:ext>
    </p:extLst>
  </p:cSld>
  <p:clrMap bg1="lt1" tx1="dk1" bg2="lt2" tx2="dk2" accent1="accent1" accent2="accent2" accent3="accent3" accent4="accent4" accent5="accent5" accent6="accent6" hlink="hlink" folHlink="folHlink"/>
  <p:sldLayoutIdLst>
    <p:sldLayoutId id="2147484064" r:id="rId1"/>
    <p:sldLayoutId id="2147484065" r:id="rId2"/>
    <p:sldLayoutId id="2147484066" r:id="rId3"/>
    <p:sldLayoutId id="2147484067" r:id="rId4"/>
    <p:sldLayoutId id="2147484068" r:id="rId5"/>
    <p:sldLayoutId id="2147484069" r:id="rId6"/>
    <p:sldLayoutId id="2147484070" r:id="rId7"/>
    <p:sldLayoutId id="2147484071" r:id="rId8"/>
    <p:sldLayoutId id="2147484072" r:id="rId9"/>
    <p:sldLayoutId id="2147484073" r:id="rId10"/>
    <p:sldLayoutId id="2147484074" r:id="rId11"/>
  </p:sldLayoutIdLst>
  <p:hf hdr="0" ftr="0" dt="0"/>
  <p:txStyles>
    <p:titleStyle>
      <a:lvl1pPr algn="l" defTabSz="914400" rtl="0" eaLnBrk="1" latinLnBrk="0" hangingPunct="1">
        <a:lnSpc>
          <a:spcPct val="90000"/>
        </a:lnSpc>
        <a:spcBef>
          <a:spcPct val="0"/>
        </a:spcBef>
        <a:buNone/>
        <a:defRPr sz="42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ruman.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www2.ed.gov/policy/fund/guid/gposbul/time-and-effort-reporting.html"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subTitle" idx="1"/>
          </p:nvPr>
        </p:nvSpPr>
        <p:spPr>
          <a:xfrm>
            <a:off x="914400" y="4648200"/>
            <a:ext cx="3657600" cy="1676400"/>
          </a:xfrm>
        </p:spPr>
        <p:txBody>
          <a:bodyPr rtlCol="0">
            <a:normAutofit/>
          </a:bodyPr>
          <a:lstStyle/>
          <a:p>
            <a:pPr eaLnBrk="1" fontAlgn="auto" hangingPunct="1">
              <a:lnSpc>
                <a:spcPct val="80000"/>
              </a:lnSpc>
              <a:defRPr/>
            </a:pPr>
            <a:r>
              <a:rPr lang="en-US" sz="2000" b="1" dirty="0" smtClean="0"/>
              <a:t>Tiffany R. Winters, Esq.</a:t>
            </a:r>
          </a:p>
          <a:p>
            <a:pPr eaLnBrk="1" fontAlgn="auto" hangingPunct="1">
              <a:lnSpc>
                <a:spcPct val="80000"/>
              </a:lnSpc>
              <a:defRPr/>
            </a:pPr>
            <a:r>
              <a:rPr lang="en-US" sz="2000" b="1" dirty="0" err="1" smtClean="0"/>
              <a:t>Brustein</a:t>
            </a:r>
            <a:r>
              <a:rPr lang="en-US" sz="2000" b="1" dirty="0" smtClean="0"/>
              <a:t> &amp; </a:t>
            </a:r>
            <a:r>
              <a:rPr lang="en-US" sz="2000" b="1" dirty="0" err="1" smtClean="0"/>
              <a:t>Manasevit</a:t>
            </a:r>
            <a:endParaRPr lang="en-US" sz="2000" b="1" dirty="0" smtClean="0"/>
          </a:p>
          <a:p>
            <a:pPr eaLnBrk="1" fontAlgn="auto" hangingPunct="1">
              <a:lnSpc>
                <a:spcPct val="80000"/>
              </a:lnSpc>
              <a:defRPr/>
            </a:pPr>
            <a:r>
              <a:rPr lang="en-US" sz="2000" b="1" smtClean="0">
                <a:hlinkClick r:id="rId2"/>
              </a:rPr>
              <a:t>www.bruman.com</a:t>
            </a:r>
            <a:r>
              <a:rPr lang="en-US" sz="2000" b="1" smtClean="0"/>
              <a:t> </a:t>
            </a:r>
            <a:endParaRPr lang="en-US" sz="2000" b="1" smtClean="0"/>
          </a:p>
          <a:p>
            <a:pPr eaLnBrk="1" fontAlgn="auto" hangingPunct="1">
              <a:lnSpc>
                <a:spcPct val="80000"/>
              </a:lnSpc>
              <a:defRPr/>
            </a:pPr>
            <a:r>
              <a:rPr lang="en-US" sz="2000" b="1" smtClean="0"/>
              <a:t>March </a:t>
            </a:r>
            <a:r>
              <a:rPr lang="en-US" sz="2000" smtClean="0"/>
              <a:t>2015</a:t>
            </a:r>
            <a:endParaRPr lang="en-US" sz="2000" b="1" dirty="0" smtClean="0"/>
          </a:p>
        </p:txBody>
      </p:sp>
      <p:sp>
        <p:nvSpPr>
          <p:cNvPr id="13316" name="Rectangle 6"/>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29AED0F-169F-454F-8432-0D76C4E5A026}" type="slidenum">
              <a:rPr lang="en-US" altLang="en-US" smtClean="0">
                <a:solidFill>
                  <a:srgbClr val="FFFFFF"/>
                </a:solidFill>
                <a:latin typeface="Franklin Gothic Book" pitchFamily="34" charset="0"/>
              </a:rPr>
              <a:pPr/>
              <a:t>1</a:t>
            </a:fld>
            <a:endParaRPr lang="en-US" altLang="en-US" smtClean="0">
              <a:solidFill>
                <a:srgbClr val="FFFFFF"/>
              </a:solidFill>
              <a:latin typeface="Franklin Gothic Book" pitchFamily="34" charset="0"/>
            </a:endParaRPr>
          </a:p>
        </p:txBody>
      </p:sp>
      <p:sp>
        <p:nvSpPr>
          <p:cNvPr id="13317" name="Rectangle 4"/>
          <p:cNvSpPr>
            <a:spLocks noChangeArrowheads="1"/>
          </p:cNvSpPr>
          <p:nvPr/>
        </p:nvSpPr>
        <p:spPr bwMode="auto">
          <a:xfrm>
            <a:off x="762000" y="1447800"/>
            <a:ext cx="7620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b="1" i="1" dirty="0" smtClean="0"/>
              <a:t>Grants Administrative Changes under the New EDGAR</a:t>
            </a:r>
            <a:endParaRPr lang="en-US" altLang="en-US" sz="3600" b="1"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General Administrative Responsibilities</a:t>
            </a:r>
            <a:br>
              <a:rPr lang="en-US" dirty="0" smtClean="0"/>
            </a:br>
            <a:r>
              <a:rPr lang="en-US" dirty="0" smtClean="0"/>
              <a:t>76.700 – 76.702 </a:t>
            </a:r>
            <a:endParaRPr lang="en-US" dirty="0"/>
          </a:p>
        </p:txBody>
      </p:sp>
      <p:sp>
        <p:nvSpPr>
          <p:cNvPr id="3" name="Slide Number Placeholder 2"/>
          <p:cNvSpPr>
            <a:spLocks noGrp="1"/>
          </p:cNvSpPr>
          <p:nvPr>
            <p:ph type="sldNum" sz="quarter" idx="12"/>
          </p:nvPr>
        </p:nvSpPr>
        <p:spPr/>
        <p:txBody>
          <a:bodyPr/>
          <a:lstStyle/>
          <a:p>
            <a:fld id="{75C27216-0D98-448B-9B28-974AB1674247}" type="slidenum">
              <a:rPr lang="en-US" sz="1600" smtClean="0">
                <a:solidFill>
                  <a:schemeClr val="tx1"/>
                </a:solidFill>
              </a:rPr>
              <a:t>10</a:t>
            </a:fld>
            <a:endParaRPr lang="en-US" sz="1600" dirty="0">
              <a:solidFill>
                <a:schemeClr val="tx1"/>
              </a:solidFill>
            </a:endParaRPr>
          </a:p>
        </p:txBody>
      </p:sp>
      <p:sp>
        <p:nvSpPr>
          <p:cNvPr id="6" name="Content Placeholder 5"/>
          <p:cNvSpPr>
            <a:spLocks noGrp="1"/>
          </p:cNvSpPr>
          <p:nvPr>
            <p:ph sz="quarter" idx="1"/>
          </p:nvPr>
        </p:nvSpPr>
        <p:spPr>
          <a:xfrm>
            <a:off x="685800" y="2514600"/>
            <a:ext cx="7772400" cy="3657600"/>
          </a:xfrm>
        </p:spPr>
        <p:txBody>
          <a:bodyPr>
            <a:normAutofit/>
          </a:bodyPr>
          <a:lstStyle/>
          <a:p>
            <a:r>
              <a:rPr lang="en-US" sz="2400" dirty="0" smtClean="0"/>
              <a:t>Incorporates 2 CFR Part 200 Subpart D</a:t>
            </a:r>
          </a:p>
          <a:p>
            <a:r>
              <a:rPr lang="en-US" sz="2400" dirty="0" smtClean="0"/>
              <a:t>A State and subgrantee must comply with the State plan, applicable statutes, regulations, etc.  </a:t>
            </a:r>
          </a:p>
          <a:p>
            <a:r>
              <a:rPr lang="en-US" sz="2400" dirty="0" smtClean="0"/>
              <a:t>A state and subgrantee shall use fiscal control and fund accounting procedures that insure proper disbursement of and accounting for federal funds. </a:t>
            </a:r>
            <a:endParaRPr lang="en-US" sz="2400" dirty="0"/>
          </a:p>
        </p:txBody>
      </p:sp>
    </p:spTree>
    <p:extLst>
      <p:ext uri="{BB962C8B-B14F-4D97-AF65-F5344CB8AC3E}">
        <p14:creationId xmlns:p14="http://schemas.microsoft.com/office/powerpoint/2010/main" val="7971589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7772400" cy="1609344"/>
          </a:xfrm>
        </p:spPr>
        <p:txBody>
          <a:bodyPr>
            <a:normAutofit fontScale="90000"/>
          </a:bodyPr>
          <a:lstStyle/>
          <a:p>
            <a:r>
              <a:rPr lang="en-US" dirty="0" smtClean="0"/>
              <a:t>When Obligations Are Made</a:t>
            </a:r>
            <a:br>
              <a:rPr lang="en-US" dirty="0" smtClean="0"/>
            </a:br>
            <a:r>
              <a:rPr lang="en-US" dirty="0" smtClean="0"/>
              <a:t>76.707</a:t>
            </a:r>
            <a:br>
              <a:rPr lang="en-US" dirty="0" smtClean="0"/>
            </a:br>
            <a:endParaRPr lang="en-US" dirty="0"/>
          </a:p>
        </p:txBody>
      </p:sp>
      <p:sp>
        <p:nvSpPr>
          <p:cNvPr id="3" name="Slide Number Placeholder 2"/>
          <p:cNvSpPr>
            <a:spLocks noGrp="1"/>
          </p:cNvSpPr>
          <p:nvPr>
            <p:ph type="sldNum" sz="quarter" idx="12"/>
          </p:nvPr>
        </p:nvSpPr>
        <p:spPr/>
        <p:txBody>
          <a:bodyPr/>
          <a:lstStyle/>
          <a:p>
            <a:fld id="{75C27216-0D98-448B-9B28-974AB1674247}" type="slidenum">
              <a:rPr lang="en-US" sz="1600" smtClean="0">
                <a:solidFill>
                  <a:schemeClr val="tx1"/>
                </a:solidFill>
              </a:rPr>
              <a:t>11</a:t>
            </a:fld>
            <a:endParaRPr lang="en-US" sz="1600" dirty="0">
              <a:solidFill>
                <a:schemeClr val="tx1"/>
              </a:solidFill>
            </a:endParaRPr>
          </a:p>
        </p:txBody>
      </p:sp>
      <p:graphicFrame>
        <p:nvGraphicFramePr>
          <p:cNvPr id="6" name="Group 3"/>
          <p:cNvGraphicFramePr>
            <a:graphicFrameLocks/>
          </p:cNvGraphicFramePr>
          <p:nvPr>
            <p:extLst>
              <p:ext uri="{D42A27DB-BD31-4B8C-83A1-F6EECF244321}">
                <p14:modId xmlns:p14="http://schemas.microsoft.com/office/powerpoint/2010/main" val="1596971089"/>
              </p:ext>
            </p:extLst>
          </p:nvPr>
        </p:nvGraphicFramePr>
        <p:xfrm>
          <a:off x="381000" y="1828800"/>
          <a:ext cx="8229600" cy="3904601"/>
        </p:xfrm>
        <a:graphic>
          <a:graphicData uri="http://schemas.openxmlformats.org/drawingml/2006/table">
            <a:tbl>
              <a:tblPr/>
              <a:tblGrid>
                <a:gridCol w="2895600"/>
                <a:gridCol w="5334000"/>
              </a:tblGrid>
              <a:tr h="4572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1" i="0" u="none" strike="noStrike" cap="none" normalizeH="0" baseline="0" dirty="0" smtClean="0">
                          <a:ln>
                            <a:noFill/>
                          </a:ln>
                          <a:solidFill>
                            <a:schemeClr val="tx1"/>
                          </a:solidFill>
                          <a:effectLst/>
                          <a:latin typeface="Arial" charset="0"/>
                          <a:cs typeface="Arial" charset="0"/>
                        </a:rPr>
                        <a:t>Type of Obligation</a:t>
                      </a:r>
                    </a:p>
                  </a:txBody>
                  <a:tcPr marL="82562" marR="8256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1" i="0" u="none" strike="noStrike" cap="none" normalizeH="0" baseline="0" smtClean="0">
                          <a:ln>
                            <a:noFill/>
                          </a:ln>
                          <a:solidFill>
                            <a:schemeClr val="tx1"/>
                          </a:solidFill>
                          <a:effectLst/>
                          <a:latin typeface="Arial" charset="0"/>
                          <a:cs typeface="Arial" charset="0"/>
                        </a:rPr>
                        <a:t>When Obligation Occurs</a:t>
                      </a:r>
                    </a:p>
                  </a:txBody>
                  <a:tcPr marL="82562" marR="8256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smtClean="0">
                          <a:ln>
                            <a:noFill/>
                          </a:ln>
                          <a:solidFill>
                            <a:schemeClr val="tx1"/>
                          </a:solidFill>
                          <a:effectLst/>
                          <a:latin typeface="Arial" charset="0"/>
                          <a:cs typeface="Arial" charset="0"/>
                        </a:rPr>
                        <a:t>Acquisition of Property</a:t>
                      </a:r>
                    </a:p>
                  </a:txBody>
                  <a:tcPr marL="82562" marR="8256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smtClean="0">
                          <a:ln>
                            <a:noFill/>
                          </a:ln>
                          <a:solidFill>
                            <a:schemeClr val="tx1"/>
                          </a:solidFill>
                          <a:effectLst/>
                          <a:latin typeface="Arial" charset="0"/>
                          <a:cs typeface="Arial" charset="0"/>
                        </a:rPr>
                        <a:t>Date of binding  written commitment</a:t>
                      </a:r>
                    </a:p>
                  </a:txBody>
                  <a:tcPr marL="82562" marR="8256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1942">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smtClean="0">
                          <a:ln>
                            <a:noFill/>
                          </a:ln>
                          <a:solidFill>
                            <a:schemeClr val="tx1"/>
                          </a:solidFill>
                          <a:effectLst/>
                          <a:latin typeface="Arial" charset="0"/>
                          <a:cs typeface="Arial" charset="0"/>
                        </a:rPr>
                        <a:t>Personal Services</a:t>
                      </a:r>
                    </a:p>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smtClean="0">
                          <a:ln>
                            <a:noFill/>
                          </a:ln>
                          <a:solidFill>
                            <a:schemeClr val="tx1"/>
                          </a:solidFill>
                          <a:effectLst/>
                          <a:latin typeface="Arial" charset="0"/>
                          <a:cs typeface="Arial" charset="0"/>
                        </a:rPr>
                        <a:t> by Employee</a:t>
                      </a:r>
                    </a:p>
                  </a:txBody>
                  <a:tcPr marL="82562" marR="8256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smtClean="0">
                          <a:ln>
                            <a:noFill/>
                          </a:ln>
                          <a:solidFill>
                            <a:schemeClr val="tx1"/>
                          </a:solidFill>
                          <a:effectLst/>
                          <a:latin typeface="Arial" charset="0"/>
                          <a:cs typeface="Arial" charset="0"/>
                        </a:rPr>
                        <a:t>When services are performed</a:t>
                      </a:r>
                    </a:p>
                  </a:txBody>
                  <a:tcPr marL="82562" marR="8256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1942">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smtClean="0">
                          <a:ln>
                            <a:noFill/>
                          </a:ln>
                          <a:solidFill>
                            <a:schemeClr val="tx1"/>
                          </a:solidFill>
                          <a:effectLst/>
                          <a:latin typeface="Arial" charset="0"/>
                          <a:cs typeface="Arial" charset="0"/>
                        </a:rPr>
                        <a:t>Personal Services </a:t>
                      </a:r>
                    </a:p>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smtClean="0">
                          <a:ln>
                            <a:noFill/>
                          </a:ln>
                          <a:solidFill>
                            <a:schemeClr val="tx1"/>
                          </a:solidFill>
                          <a:effectLst/>
                          <a:latin typeface="Arial" charset="0"/>
                          <a:cs typeface="Arial" charset="0"/>
                        </a:rPr>
                        <a:t>by Contractor</a:t>
                      </a:r>
                    </a:p>
                  </a:txBody>
                  <a:tcPr marL="82562" marR="8256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smtClean="0">
                          <a:ln>
                            <a:noFill/>
                          </a:ln>
                          <a:solidFill>
                            <a:schemeClr val="tx1"/>
                          </a:solidFill>
                          <a:effectLst/>
                          <a:latin typeface="Arial" charset="0"/>
                          <a:cs typeface="Arial" charset="0"/>
                        </a:rPr>
                        <a:t>Date of binding written commitment</a:t>
                      </a:r>
                    </a:p>
                  </a:txBody>
                  <a:tcPr marL="82562" marR="8256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5277">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smtClean="0">
                          <a:ln>
                            <a:noFill/>
                          </a:ln>
                          <a:solidFill>
                            <a:schemeClr val="tx1"/>
                          </a:solidFill>
                          <a:effectLst/>
                          <a:latin typeface="Arial" charset="0"/>
                          <a:cs typeface="Arial" charset="0"/>
                        </a:rPr>
                        <a:t>Travel</a:t>
                      </a:r>
                    </a:p>
                  </a:txBody>
                  <a:tcPr marL="82562" marR="8256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smtClean="0">
                          <a:ln>
                            <a:noFill/>
                          </a:ln>
                          <a:solidFill>
                            <a:schemeClr val="tx1"/>
                          </a:solidFill>
                          <a:effectLst/>
                          <a:latin typeface="Arial" charset="0"/>
                          <a:cs typeface="Arial" charset="0"/>
                        </a:rPr>
                        <a:t>When travel is taken</a:t>
                      </a:r>
                    </a:p>
                  </a:txBody>
                  <a:tcPr marL="82562" marR="8256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5277">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smtClean="0">
                          <a:ln>
                            <a:noFill/>
                          </a:ln>
                          <a:solidFill>
                            <a:srgbClr val="C00000"/>
                          </a:solidFill>
                          <a:effectLst/>
                          <a:latin typeface="Arial" charset="0"/>
                          <a:cs typeface="Arial" charset="0"/>
                        </a:rPr>
                        <a:t>NEW: </a:t>
                      </a:r>
                      <a:r>
                        <a:rPr kumimoji="0" lang="en-US" sz="2000" b="0" i="0" u="none" strike="noStrike" cap="none" normalizeH="0" baseline="0" dirty="0" smtClean="0">
                          <a:ln>
                            <a:noFill/>
                          </a:ln>
                          <a:solidFill>
                            <a:schemeClr val="tx1"/>
                          </a:solidFill>
                          <a:effectLst/>
                          <a:latin typeface="Arial" charset="0"/>
                          <a:cs typeface="Arial" charset="0"/>
                        </a:rPr>
                        <a:t>Approved Pre-Agreement Cost</a:t>
                      </a:r>
                    </a:p>
                  </a:txBody>
                  <a:tcPr marL="82562" marR="8256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smtClean="0">
                          <a:ln>
                            <a:noFill/>
                          </a:ln>
                          <a:solidFill>
                            <a:schemeClr val="tx1"/>
                          </a:solidFill>
                          <a:effectLst/>
                          <a:latin typeface="Arial" charset="0"/>
                          <a:cs typeface="Arial" charset="0"/>
                        </a:rPr>
                        <a:t> On the first day of the grant or subgrant performance period.</a:t>
                      </a:r>
                    </a:p>
                  </a:txBody>
                  <a:tcPr marL="82562" marR="8256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9388418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Procedures to Ensure Compliance</a:t>
            </a:r>
            <a:br>
              <a:rPr lang="en-US" dirty="0" smtClean="0"/>
            </a:br>
            <a:r>
              <a:rPr lang="en-US" dirty="0" smtClean="0"/>
              <a:t>76.770 – 76.783</a:t>
            </a:r>
            <a:endParaRPr lang="en-US" dirty="0"/>
          </a:p>
        </p:txBody>
      </p:sp>
      <p:sp>
        <p:nvSpPr>
          <p:cNvPr id="3" name="Slide Number Placeholder 2"/>
          <p:cNvSpPr>
            <a:spLocks noGrp="1"/>
          </p:cNvSpPr>
          <p:nvPr>
            <p:ph type="sldNum" sz="quarter" idx="12"/>
          </p:nvPr>
        </p:nvSpPr>
        <p:spPr>
          <a:xfrm>
            <a:off x="7794816" y="5951613"/>
            <a:ext cx="769938" cy="365125"/>
          </a:xfrm>
        </p:spPr>
        <p:txBody>
          <a:bodyPr/>
          <a:lstStyle/>
          <a:p>
            <a:fld id="{75C27216-0D98-448B-9B28-974AB1674247}" type="slidenum">
              <a:rPr lang="en-US" sz="1600" smtClean="0">
                <a:solidFill>
                  <a:schemeClr val="tx1"/>
                </a:solidFill>
              </a:rPr>
              <a:t>12</a:t>
            </a:fld>
            <a:endParaRPr lang="en-US" sz="1600" dirty="0">
              <a:solidFill>
                <a:schemeClr val="tx1"/>
              </a:solidFill>
            </a:endParaRPr>
          </a:p>
        </p:txBody>
      </p:sp>
      <p:sp>
        <p:nvSpPr>
          <p:cNvPr id="4" name="Content Placeholder 3"/>
          <p:cNvSpPr>
            <a:spLocks noGrp="1"/>
          </p:cNvSpPr>
          <p:nvPr>
            <p:ph sz="quarter" idx="1"/>
          </p:nvPr>
        </p:nvSpPr>
        <p:spPr>
          <a:xfrm>
            <a:off x="685800" y="2286000"/>
            <a:ext cx="7772400" cy="3886200"/>
          </a:xfrm>
        </p:spPr>
        <p:txBody>
          <a:bodyPr>
            <a:normAutofit fontScale="92500"/>
          </a:bodyPr>
          <a:lstStyle/>
          <a:p>
            <a:pPr>
              <a:lnSpc>
                <a:spcPct val="110000"/>
              </a:lnSpc>
            </a:pPr>
            <a:r>
              <a:rPr lang="en-US" sz="3100" dirty="0" smtClean="0"/>
              <a:t>Goes beyond 2 CFR Part 200, Subpart D </a:t>
            </a:r>
            <a:endParaRPr lang="en-US" sz="3100" dirty="0"/>
          </a:p>
          <a:p>
            <a:pPr>
              <a:lnSpc>
                <a:spcPct val="110000"/>
              </a:lnSpc>
            </a:pPr>
            <a:r>
              <a:rPr lang="en-US" sz="2600" dirty="0" smtClean="0"/>
              <a:t>A State shall have procedures for reviewing and approving applications and amendments, for technical assistance, for evaluating projects and for performing other admin responsibilities the State has determined necessary. </a:t>
            </a:r>
          </a:p>
          <a:p>
            <a:pPr lvl="1">
              <a:lnSpc>
                <a:spcPct val="110000"/>
              </a:lnSpc>
            </a:pPr>
            <a:r>
              <a:rPr lang="en-US" sz="2600" dirty="0" smtClean="0"/>
              <a:t>A subgrantee may request a hearing if State has violated a State or Federal statute. </a:t>
            </a:r>
            <a:r>
              <a:rPr lang="en-US" sz="3000" dirty="0" smtClean="0"/>
              <a:t>		</a:t>
            </a:r>
            <a:endParaRPr lang="en-US" sz="3000" dirty="0"/>
          </a:p>
        </p:txBody>
      </p:sp>
    </p:spTree>
    <p:extLst>
      <p:ext uri="{BB962C8B-B14F-4D97-AF65-F5344CB8AC3E}">
        <p14:creationId xmlns:p14="http://schemas.microsoft.com/office/powerpoint/2010/main" val="11458699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Part 3474</a:t>
            </a:r>
            <a:br>
              <a:rPr lang="en-US" dirty="0" smtClean="0"/>
            </a:br>
            <a:r>
              <a:rPr lang="en-US" dirty="0" err="1" smtClean="0"/>
              <a:t>USDE</a:t>
            </a:r>
            <a:r>
              <a:rPr lang="en-US" dirty="0" smtClean="0"/>
              <a:t> Adoption and Exceptions</a:t>
            </a:r>
            <a:endParaRPr lang="en-US" dirty="0"/>
          </a:p>
        </p:txBody>
      </p:sp>
      <p:sp>
        <p:nvSpPr>
          <p:cNvPr id="6" name="Text Placeholder 5"/>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24DB7A66-5CFF-4260-B541-1493CE13F5BF}" type="slidenum">
              <a:rPr lang="en-US" altLang="en-US" smtClean="0"/>
              <a:pPr>
                <a:defRPr/>
              </a:pPr>
              <a:t>13</a:t>
            </a:fld>
            <a:endParaRPr lang="en-US" altLang="en-US"/>
          </a:p>
        </p:txBody>
      </p:sp>
    </p:spTree>
    <p:extLst>
      <p:ext uri="{BB962C8B-B14F-4D97-AF65-F5344CB8AC3E}">
        <p14:creationId xmlns:p14="http://schemas.microsoft.com/office/powerpoint/2010/main" val="41992637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4632"/>
            <a:ext cx="8506206" cy="1609344"/>
          </a:xfrm>
        </p:spPr>
        <p:txBody>
          <a:bodyPr>
            <a:normAutofit fontScale="90000"/>
          </a:bodyPr>
          <a:lstStyle/>
          <a:p>
            <a:r>
              <a:rPr lang="en-US" sz="4000" dirty="0" err="1"/>
              <a:t>USDE</a:t>
            </a:r>
            <a:r>
              <a:rPr lang="en-US" sz="4000" dirty="0"/>
              <a:t> </a:t>
            </a:r>
            <a:r>
              <a:rPr lang="en-US" sz="4000" dirty="0" smtClean="0"/>
              <a:t>Adopts Part 200 with Exceptions</a:t>
            </a:r>
            <a:r>
              <a:rPr lang="en-US" sz="4400" dirty="0" smtClean="0"/>
              <a:t/>
            </a:r>
            <a:br>
              <a:rPr lang="en-US" sz="4400" dirty="0" smtClean="0"/>
            </a:br>
            <a:r>
              <a:rPr lang="en-US" sz="4400" dirty="0" smtClean="0"/>
              <a:t>3474.1</a:t>
            </a:r>
            <a:endParaRPr lang="en-US" dirty="0"/>
          </a:p>
        </p:txBody>
      </p:sp>
      <p:sp>
        <p:nvSpPr>
          <p:cNvPr id="3" name="Content Placeholder 2"/>
          <p:cNvSpPr>
            <a:spLocks noGrp="1"/>
          </p:cNvSpPr>
          <p:nvPr>
            <p:ph idx="1"/>
          </p:nvPr>
        </p:nvSpPr>
        <p:spPr>
          <a:xfrm>
            <a:off x="710946" y="2219498"/>
            <a:ext cx="7772400" cy="3886200"/>
          </a:xfrm>
        </p:spPr>
        <p:txBody>
          <a:bodyPr/>
          <a:lstStyle/>
          <a:p>
            <a:pPr marL="0" indent="0">
              <a:buNone/>
            </a:pPr>
            <a:r>
              <a:rPr lang="en-US" sz="2400" dirty="0" smtClean="0">
                <a:solidFill>
                  <a:srgbClr val="C00000"/>
                </a:solidFill>
              </a:rPr>
              <a:t>NEW: </a:t>
            </a:r>
            <a:r>
              <a:rPr lang="en-US" sz="2400" dirty="0" err="1" smtClean="0"/>
              <a:t>USDE</a:t>
            </a:r>
            <a:r>
              <a:rPr lang="en-US" sz="2400" dirty="0" smtClean="0"/>
              <a:t> Adopts Part 200 into EDGAR</a:t>
            </a:r>
          </a:p>
          <a:p>
            <a:r>
              <a:rPr lang="en-US" sz="2400" dirty="0" smtClean="0"/>
              <a:t>Except </a:t>
            </a:r>
            <a:r>
              <a:rPr lang="en-US" sz="2400" dirty="0"/>
              <a:t>for 2 </a:t>
            </a:r>
            <a:r>
              <a:rPr lang="en-US" sz="2400" dirty="0" err="1"/>
              <a:t>CFR</a:t>
            </a:r>
            <a:r>
              <a:rPr lang="en-US" sz="2400" dirty="0"/>
              <a:t> 200.102(a) and 2 </a:t>
            </a:r>
            <a:r>
              <a:rPr lang="en-US" sz="2400" dirty="0" err="1"/>
              <a:t>CFR</a:t>
            </a:r>
            <a:r>
              <a:rPr lang="en-US" sz="2400" dirty="0"/>
              <a:t> 200.207(a). Thus, this part gives regulatory effect to the OMB guidance and supplements the guidance as needed for the Department.</a:t>
            </a:r>
          </a:p>
          <a:p>
            <a:endParaRPr lang="en-US" dirty="0"/>
          </a:p>
        </p:txBody>
      </p:sp>
      <p:sp>
        <p:nvSpPr>
          <p:cNvPr id="4" name="Slide Number Placeholder 3"/>
          <p:cNvSpPr>
            <a:spLocks noGrp="1"/>
          </p:cNvSpPr>
          <p:nvPr>
            <p:ph type="sldNum" sz="quarter" idx="12"/>
          </p:nvPr>
        </p:nvSpPr>
        <p:spPr/>
        <p:txBody>
          <a:bodyPr/>
          <a:lstStyle/>
          <a:p>
            <a:pPr>
              <a:defRPr/>
            </a:pPr>
            <a:fld id="{24DB7A66-5CFF-4260-B541-1493CE13F5BF}" type="slidenum">
              <a:rPr lang="en-US" altLang="en-US" smtClean="0"/>
              <a:pPr>
                <a:defRPr/>
              </a:pPr>
              <a:t>14</a:t>
            </a:fld>
            <a:endParaRPr lang="en-US" altLang="en-US"/>
          </a:p>
        </p:txBody>
      </p:sp>
    </p:spTree>
    <p:extLst>
      <p:ext uri="{BB962C8B-B14F-4D97-AF65-F5344CB8AC3E}">
        <p14:creationId xmlns:p14="http://schemas.microsoft.com/office/powerpoint/2010/main" val="40220352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USDE</a:t>
            </a:r>
            <a:r>
              <a:rPr lang="en-US" dirty="0" smtClean="0"/>
              <a:t> Exception to 200.207</a:t>
            </a:r>
            <a:br>
              <a:rPr lang="en-US" dirty="0" smtClean="0"/>
            </a:br>
            <a:r>
              <a:rPr lang="en-US" dirty="0" smtClean="0"/>
              <a:t>3474.10</a:t>
            </a:r>
            <a:endParaRPr lang="en-US" dirty="0"/>
          </a:p>
        </p:txBody>
      </p:sp>
      <p:sp>
        <p:nvSpPr>
          <p:cNvPr id="3" name="Content Placeholder 2"/>
          <p:cNvSpPr>
            <a:spLocks noGrp="1"/>
          </p:cNvSpPr>
          <p:nvPr>
            <p:ph idx="1"/>
          </p:nvPr>
        </p:nvSpPr>
        <p:spPr/>
        <p:txBody>
          <a:bodyPr>
            <a:normAutofit/>
          </a:bodyPr>
          <a:lstStyle/>
          <a:p>
            <a:pPr marL="0" indent="0">
              <a:buNone/>
            </a:pPr>
            <a:r>
              <a:rPr lang="en-US" sz="2400" b="1" dirty="0" smtClean="0"/>
              <a:t>Clarification </a:t>
            </a:r>
            <a:r>
              <a:rPr lang="en-US" sz="2400" b="1" dirty="0"/>
              <a:t>regarding 2 </a:t>
            </a:r>
            <a:r>
              <a:rPr lang="en-US" sz="2400" b="1" dirty="0" err="1"/>
              <a:t>CFR</a:t>
            </a:r>
            <a:r>
              <a:rPr lang="en-US" sz="2400" b="1" dirty="0"/>
              <a:t> 200.207</a:t>
            </a:r>
            <a:r>
              <a:rPr lang="en-US" sz="2400" b="1" dirty="0" smtClean="0"/>
              <a:t>.</a:t>
            </a:r>
            <a:endParaRPr lang="en-US" sz="2400" b="1" dirty="0"/>
          </a:p>
          <a:p>
            <a:r>
              <a:rPr lang="en-US" sz="2400" dirty="0" smtClean="0"/>
              <a:t>Retained “High-Risk” Language</a:t>
            </a:r>
          </a:p>
          <a:p>
            <a:pPr lvl="1"/>
            <a:r>
              <a:rPr lang="en-US" sz="2000" dirty="0" smtClean="0"/>
              <a:t>Previously Under </a:t>
            </a:r>
            <a:r>
              <a:rPr lang="en-US" sz="2000" dirty="0"/>
              <a:t>74.14 and 80.12 </a:t>
            </a:r>
            <a:endParaRPr lang="en-US" sz="2000" dirty="0" smtClean="0"/>
          </a:p>
          <a:p>
            <a:r>
              <a:rPr lang="en-US" sz="2400" dirty="0" smtClean="0"/>
              <a:t>The </a:t>
            </a:r>
            <a:r>
              <a:rPr lang="en-US" sz="2400" dirty="0"/>
              <a:t>Secretary or a pass-through entity may, in appropriate circumstances, designate the specific conditions established under 2 </a:t>
            </a:r>
            <a:r>
              <a:rPr lang="en-US" sz="2400" dirty="0" err="1"/>
              <a:t>CFR</a:t>
            </a:r>
            <a:r>
              <a:rPr lang="en-US" sz="2400" dirty="0"/>
              <a:t> 200.207 as “high-risk conditions” and designate a non-Federal entity subject to specific conditions established under §200.207 as “high-risk”.</a:t>
            </a:r>
          </a:p>
          <a:p>
            <a:pPr marL="666750" lvl="1" indent="-342900">
              <a:buFont typeface="+mj-lt"/>
              <a:buAutoNum type="arabicParenR"/>
            </a:pPr>
            <a:endParaRPr lang="en-US" dirty="0"/>
          </a:p>
        </p:txBody>
      </p:sp>
      <p:sp>
        <p:nvSpPr>
          <p:cNvPr id="4" name="Slide Number Placeholder 3"/>
          <p:cNvSpPr>
            <a:spLocks noGrp="1"/>
          </p:cNvSpPr>
          <p:nvPr>
            <p:ph type="sldNum" sz="quarter" idx="12"/>
          </p:nvPr>
        </p:nvSpPr>
        <p:spPr/>
        <p:txBody>
          <a:bodyPr/>
          <a:lstStyle/>
          <a:p>
            <a:pPr>
              <a:defRPr/>
            </a:pPr>
            <a:fld id="{24DB7A66-5CFF-4260-B541-1493CE13F5BF}" type="slidenum">
              <a:rPr lang="en-US" altLang="en-US" sz="1600" smtClean="0">
                <a:solidFill>
                  <a:schemeClr val="tx1"/>
                </a:solidFill>
              </a:rPr>
              <a:pPr>
                <a:defRPr/>
              </a:pPr>
              <a:t>15</a:t>
            </a:fld>
            <a:endParaRPr lang="en-US" altLang="en-US" sz="1600" dirty="0">
              <a:solidFill>
                <a:schemeClr val="tx1"/>
              </a:solidFill>
            </a:endParaRPr>
          </a:p>
        </p:txBody>
      </p:sp>
    </p:spTree>
    <p:extLst>
      <p:ext uri="{BB962C8B-B14F-4D97-AF65-F5344CB8AC3E}">
        <p14:creationId xmlns:p14="http://schemas.microsoft.com/office/powerpoint/2010/main" val="33728410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625346" y="990600"/>
            <a:ext cx="6960870" cy="3755136"/>
          </a:xfrm>
        </p:spPr>
        <p:txBody>
          <a:bodyPr>
            <a:noAutofit/>
          </a:bodyPr>
          <a:lstStyle/>
          <a:p>
            <a:r>
              <a:rPr lang="en-US" sz="4800" dirty="0" smtClean="0"/>
              <a:t>Part 200</a:t>
            </a:r>
            <a:br>
              <a:rPr lang="en-US" sz="4800" dirty="0" smtClean="0"/>
            </a:br>
            <a:r>
              <a:rPr lang="en-US" sz="4800" dirty="0"/>
              <a:t>Uniform Administrative </a:t>
            </a:r>
            <a:r>
              <a:rPr lang="en-US" sz="4800" dirty="0" err="1" smtClean="0"/>
              <a:t>Req</a:t>
            </a:r>
            <a:r>
              <a:rPr lang="en-US" sz="4800" dirty="0" smtClean="0"/>
              <a:t>, </a:t>
            </a:r>
            <a:r>
              <a:rPr lang="en-US" sz="4800" dirty="0"/>
              <a:t>Cost Principles, and </a:t>
            </a:r>
            <a:r>
              <a:rPr lang="en-US" sz="4800" dirty="0" smtClean="0"/>
              <a:t>Audits for </a:t>
            </a:r>
            <a:r>
              <a:rPr lang="en-US" sz="4800" dirty="0"/>
              <a:t>Federal Awards</a:t>
            </a:r>
          </a:p>
        </p:txBody>
      </p:sp>
      <p:sp>
        <p:nvSpPr>
          <p:cNvPr id="6" name="Text Placeholder 5"/>
          <p:cNvSpPr>
            <a:spLocks noGrp="1"/>
          </p:cNvSpPr>
          <p:nvPr>
            <p:ph type="body" idx="1"/>
          </p:nvPr>
        </p:nvSpPr>
        <p:spPr>
          <a:xfrm>
            <a:off x="533400" y="5181600"/>
            <a:ext cx="7880350" cy="1066800"/>
          </a:xfrm>
        </p:spPr>
        <p:txBody>
          <a:bodyPr>
            <a:noAutofit/>
          </a:bodyPr>
          <a:lstStyle/>
          <a:p>
            <a:pPr algn="ctr"/>
            <a:r>
              <a:rPr lang="en-US" sz="2400" dirty="0" smtClean="0"/>
              <a:t>Formerly know as the “Uniform Grants Guidance”, the “Omni Circular” and the “Super Circular”</a:t>
            </a:r>
            <a:endParaRPr lang="en-US" sz="2400" dirty="0"/>
          </a:p>
        </p:txBody>
      </p:sp>
      <p:sp>
        <p:nvSpPr>
          <p:cNvPr id="4" name="Slide Number Placeholder 3"/>
          <p:cNvSpPr>
            <a:spLocks noGrp="1"/>
          </p:cNvSpPr>
          <p:nvPr>
            <p:ph type="sldNum" sz="quarter" idx="12"/>
          </p:nvPr>
        </p:nvSpPr>
        <p:spPr/>
        <p:txBody>
          <a:bodyPr/>
          <a:lstStyle/>
          <a:p>
            <a:pPr>
              <a:defRPr/>
            </a:pPr>
            <a:fld id="{24DB7A66-5CFF-4260-B541-1493CE13F5BF}" type="slidenum">
              <a:rPr lang="en-US" altLang="en-US" smtClean="0"/>
              <a:pPr>
                <a:defRPr/>
              </a:pPr>
              <a:t>16</a:t>
            </a:fld>
            <a:endParaRPr lang="en-US" altLang="en-US"/>
          </a:p>
        </p:txBody>
      </p:sp>
    </p:spTree>
    <p:extLst>
      <p:ext uri="{BB962C8B-B14F-4D97-AF65-F5344CB8AC3E}">
        <p14:creationId xmlns:p14="http://schemas.microsoft.com/office/powerpoint/2010/main" val="40232752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Major Changes in Federal Grants Management</a:t>
            </a:r>
            <a:endParaRPr lang="en-US" dirty="0"/>
          </a:p>
        </p:txBody>
      </p:sp>
      <p:sp>
        <p:nvSpPr>
          <p:cNvPr id="3" name="Content Placeholder 2"/>
          <p:cNvSpPr>
            <a:spLocks noGrp="1"/>
          </p:cNvSpPr>
          <p:nvPr>
            <p:ph sz="half" idx="1"/>
          </p:nvPr>
        </p:nvSpPr>
        <p:spPr>
          <a:xfrm>
            <a:off x="533400" y="2362200"/>
            <a:ext cx="3733800" cy="3810000"/>
          </a:xfrm>
        </p:spPr>
        <p:txBody>
          <a:bodyPr>
            <a:normAutofit/>
          </a:bodyPr>
          <a:lstStyle/>
          <a:p>
            <a:pPr marL="342900" indent="-342900">
              <a:buFont typeface="+mj-lt"/>
              <a:buAutoNum type="arabicPeriod"/>
            </a:pPr>
            <a:r>
              <a:rPr lang="en-US" sz="2400" dirty="0" smtClean="0"/>
              <a:t>Focus on </a:t>
            </a:r>
            <a:r>
              <a:rPr lang="en-US" sz="2400" u="sng" dirty="0" smtClean="0"/>
              <a:t>Outcomes</a:t>
            </a:r>
          </a:p>
          <a:p>
            <a:pPr marL="342900" indent="-342900">
              <a:buFont typeface="+mj-lt"/>
              <a:buAutoNum type="arabicPeriod"/>
            </a:pPr>
            <a:r>
              <a:rPr lang="en-US" sz="2400" u="sng" dirty="0" smtClean="0"/>
              <a:t>Performance</a:t>
            </a:r>
            <a:r>
              <a:rPr lang="en-US" sz="2400" dirty="0" smtClean="0"/>
              <a:t> Metrics</a:t>
            </a:r>
          </a:p>
          <a:p>
            <a:pPr marL="342900" indent="-342900">
              <a:buFont typeface="+mj-lt"/>
              <a:buAutoNum type="arabicPeriod"/>
            </a:pPr>
            <a:r>
              <a:rPr lang="en-US" sz="2400" u="sng" dirty="0" smtClean="0"/>
              <a:t>Risk</a:t>
            </a:r>
            <a:r>
              <a:rPr lang="en-US" sz="2400" dirty="0" smtClean="0"/>
              <a:t> Assessments </a:t>
            </a:r>
          </a:p>
          <a:p>
            <a:pPr marL="342900" indent="-342900">
              <a:buFont typeface="+mj-lt"/>
              <a:buAutoNum type="arabicPeriod"/>
            </a:pPr>
            <a:r>
              <a:rPr lang="en-US" sz="2400" u="sng" dirty="0" smtClean="0"/>
              <a:t>Financial</a:t>
            </a:r>
            <a:r>
              <a:rPr lang="en-US" sz="2400" dirty="0" smtClean="0"/>
              <a:t> Management Policies</a:t>
            </a:r>
          </a:p>
          <a:p>
            <a:pPr marL="342900" indent="-342900">
              <a:buFont typeface="+mj-lt"/>
              <a:buAutoNum type="arabicPeriod"/>
            </a:pPr>
            <a:r>
              <a:rPr lang="en-US" sz="2400" u="sng" dirty="0" smtClean="0"/>
              <a:t>Equipment</a:t>
            </a:r>
            <a:r>
              <a:rPr lang="en-US" sz="2400" dirty="0" smtClean="0"/>
              <a:t> Use</a:t>
            </a:r>
          </a:p>
        </p:txBody>
      </p:sp>
      <p:sp>
        <p:nvSpPr>
          <p:cNvPr id="5" name="Content Placeholder 4"/>
          <p:cNvSpPr>
            <a:spLocks noGrp="1"/>
          </p:cNvSpPr>
          <p:nvPr>
            <p:ph sz="half" idx="2"/>
          </p:nvPr>
        </p:nvSpPr>
        <p:spPr>
          <a:xfrm>
            <a:off x="4792218" y="2362200"/>
            <a:ext cx="3657600" cy="3810000"/>
          </a:xfrm>
        </p:spPr>
        <p:txBody>
          <a:bodyPr>
            <a:normAutofit/>
          </a:bodyPr>
          <a:lstStyle/>
          <a:p>
            <a:pPr marL="457200" indent="-457200">
              <a:buFont typeface="+mj-lt"/>
              <a:buAutoNum type="arabicPeriod" startAt="6"/>
            </a:pPr>
            <a:r>
              <a:rPr lang="en-US" sz="2400" u="sng" dirty="0"/>
              <a:t>Micro</a:t>
            </a:r>
            <a:r>
              <a:rPr lang="en-US" sz="2400" dirty="0"/>
              <a:t> Purchases</a:t>
            </a:r>
          </a:p>
          <a:p>
            <a:pPr marL="457200" indent="-457200">
              <a:buFont typeface="+mj-lt"/>
              <a:buAutoNum type="arabicPeriod" startAt="6"/>
            </a:pPr>
            <a:r>
              <a:rPr lang="en-US" sz="2400" u="sng" dirty="0"/>
              <a:t>Corrective Action</a:t>
            </a:r>
          </a:p>
          <a:p>
            <a:pPr marL="457200" indent="-457200">
              <a:buFont typeface="+mj-lt"/>
              <a:buAutoNum type="arabicPeriod" startAt="6"/>
            </a:pPr>
            <a:r>
              <a:rPr lang="en-US" sz="2400" u="sng" dirty="0"/>
              <a:t>Family Friendly</a:t>
            </a:r>
            <a:r>
              <a:rPr lang="en-US" sz="2400" dirty="0"/>
              <a:t> Policies</a:t>
            </a:r>
          </a:p>
          <a:p>
            <a:pPr marL="457200" indent="-457200">
              <a:buFont typeface="+mj-lt"/>
              <a:buAutoNum type="arabicPeriod" startAt="6"/>
            </a:pPr>
            <a:r>
              <a:rPr lang="en-US" sz="2400" u="sng" dirty="0"/>
              <a:t>False Claims</a:t>
            </a:r>
            <a:r>
              <a:rPr lang="en-US" sz="2400" dirty="0"/>
              <a:t> Certifications</a:t>
            </a:r>
          </a:p>
          <a:p>
            <a:pPr marL="457200" indent="-457200">
              <a:buFont typeface="+mj-lt"/>
              <a:buAutoNum type="arabicPeriod" startAt="6"/>
            </a:pPr>
            <a:r>
              <a:rPr lang="en-US" sz="2400" u="sng" dirty="0"/>
              <a:t>Audit Thresholds </a:t>
            </a:r>
          </a:p>
          <a:p>
            <a:endParaRPr lang="en-US" dirty="0"/>
          </a:p>
        </p:txBody>
      </p:sp>
      <p:sp>
        <p:nvSpPr>
          <p:cNvPr id="4" name="Slide Number Placeholder 3"/>
          <p:cNvSpPr>
            <a:spLocks noGrp="1"/>
          </p:cNvSpPr>
          <p:nvPr>
            <p:ph type="sldNum" sz="quarter" idx="12"/>
          </p:nvPr>
        </p:nvSpPr>
        <p:spPr/>
        <p:txBody>
          <a:bodyPr/>
          <a:lstStyle/>
          <a:p>
            <a:pPr>
              <a:defRPr/>
            </a:pPr>
            <a:fld id="{24DB7A66-5CFF-4260-B541-1493CE13F5BF}" type="slidenum">
              <a:rPr lang="en-US" altLang="en-US" sz="1600" smtClean="0">
                <a:solidFill>
                  <a:schemeClr val="tx1"/>
                </a:solidFill>
              </a:rPr>
              <a:pPr>
                <a:defRPr/>
              </a:pPr>
              <a:t>17</a:t>
            </a:fld>
            <a:endParaRPr lang="en-US" altLang="en-US" sz="1600" dirty="0">
              <a:solidFill>
                <a:schemeClr val="tx1"/>
              </a:solidFill>
            </a:endParaRPr>
          </a:p>
        </p:txBody>
      </p:sp>
    </p:spTree>
    <p:extLst>
      <p:ext uri="{BB962C8B-B14F-4D97-AF65-F5344CB8AC3E}">
        <p14:creationId xmlns:p14="http://schemas.microsoft.com/office/powerpoint/2010/main" val="15218617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81025" y="533400"/>
            <a:ext cx="7877175" cy="1262063"/>
          </a:xfrm>
        </p:spPr>
        <p:txBody>
          <a:bodyPr>
            <a:normAutofit/>
          </a:bodyPr>
          <a:lstStyle/>
          <a:p>
            <a:pPr eaLnBrk="1" fontAlgn="auto" hangingPunct="1">
              <a:spcAft>
                <a:spcPts val="0"/>
              </a:spcAft>
              <a:defRPr/>
            </a:pPr>
            <a:r>
              <a:rPr lang="en-US" dirty="0" smtClean="0"/>
              <a:t>Financial Management Rules</a:t>
            </a:r>
            <a:br>
              <a:rPr lang="en-US" dirty="0" smtClean="0"/>
            </a:br>
            <a:r>
              <a:rPr lang="en-US" dirty="0" smtClean="0"/>
              <a:t>200.302(b)</a:t>
            </a:r>
            <a:endParaRPr lang="en-US" sz="2400" dirty="0"/>
          </a:p>
        </p:txBody>
      </p:sp>
      <p:sp>
        <p:nvSpPr>
          <p:cNvPr id="23555" name="Text Placeholder 4"/>
          <p:cNvSpPr>
            <a:spLocks noGrp="1"/>
          </p:cNvSpPr>
          <p:nvPr>
            <p:ph type="body" idx="1"/>
          </p:nvPr>
        </p:nvSpPr>
        <p:spPr>
          <a:xfrm>
            <a:off x="581025" y="1998663"/>
            <a:ext cx="3000375" cy="804862"/>
          </a:xfrm>
        </p:spPr>
        <p:txBody>
          <a:bodyPr>
            <a:normAutofit/>
          </a:bodyPr>
          <a:lstStyle/>
          <a:p>
            <a:pPr eaLnBrk="1" hangingPunct="1"/>
            <a:r>
              <a:rPr lang="en-US" altLang="en-US" sz="2000" u="sng" dirty="0" smtClean="0"/>
              <a:t>Prior Rule 80.20(b)</a:t>
            </a:r>
          </a:p>
        </p:txBody>
      </p:sp>
      <p:sp>
        <p:nvSpPr>
          <p:cNvPr id="23556" name="Content Placeholder 2"/>
          <p:cNvSpPr>
            <a:spLocks noGrp="1"/>
          </p:cNvSpPr>
          <p:nvPr>
            <p:ph sz="half" idx="2"/>
          </p:nvPr>
        </p:nvSpPr>
        <p:spPr>
          <a:xfrm>
            <a:off x="609600" y="2876868"/>
            <a:ext cx="3657600" cy="3291840"/>
          </a:xfrm>
        </p:spPr>
        <p:txBody>
          <a:bodyPr/>
          <a:lstStyle/>
          <a:p>
            <a:pPr eaLnBrk="1" hangingPunct="1">
              <a:buFont typeface="Gill Sans MT"/>
              <a:buAutoNum type="arabicPeriod"/>
            </a:pPr>
            <a:r>
              <a:rPr lang="en-US" altLang="en-US" dirty="0" smtClean="0"/>
              <a:t>Financial Reporting</a:t>
            </a:r>
          </a:p>
          <a:p>
            <a:pPr eaLnBrk="1" hangingPunct="1">
              <a:buFont typeface="Gill Sans MT"/>
              <a:buAutoNum type="arabicPeriod"/>
            </a:pPr>
            <a:r>
              <a:rPr lang="en-US" altLang="en-US" dirty="0" smtClean="0"/>
              <a:t>Accounting Records</a:t>
            </a:r>
          </a:p>
          <a:p>
            <a:pPr eaLnBrk="1" hangingPunct="1">
              <a:buFont typeface="Gill Sans MT"/>
              <a:buAutoNum type="arabicPeriod"/>
            </a:pPr>
            <a:r>
              <a:rPr lang="en-US" altLang="en-US" dirty="0" smtClean="0"/>
              <a:t>Internal Control</a:t>
            </a:r>
          </a:p>
          <a:p>
            <a:pPr eaLnBrk="1" hangingPunct="1">
              <a:buFont typeface="Gill Sans MT"/>
              <a:buAutoNum type="arabicPeriod"/>
            </a:pPr>
            <a:r>
              <a:rPr lang="en-US" altLang="en-US" dirty="0" smtClean="0"/>
              <a:t>Budget Control</a:t>
            </a:r>
          </a:p>
          <a:p>
            <a:pPr eaLnBrk="1" hangingPunct="1">
              <a:buFont typeface="Gill Sans MT"/>
              <a:buAutoNum type="arabicPeriod"/>
            </a:pPr>
            <a:r>
              <a:rPr lang="en-US" altLang="en-US" dirty="0" smtClean="0"/>
              <a:t>Allowable Cost</a:t>
            </a:r>
          </a:p>
          <a:p>
            <a:pPr eaLnBrk="1" hangingPunct="1">
              <a:buFont typeface="Gill Sans MT"/>
              <a:buAutoNum type="arabicPeriod"/>
            </a:pPr>
            <a:r>
              <a:rPr lang="en-US" altLang="en-US" dirty="0" smtClean="0"/>
              <a:t>Source Documentation</a:t>
            </a:r>
          </a:p>
          <a:p>
            <a:pPr eaLnBrk="1" hangingPunct="1">
              <a:buFont typeface="Gill Sans MT"/>
              <a:buAutoNum type="arabicPeriod"/>
            </a:pPr>
            <a:r>
              <a:rPr lang="en-US" altLang="en-US" dirty="0" smtClean="0"/>
              <a:t>Cash Management</a:t>
            </a:r>
          </a:p>
        </p:txBody>
      </p:sp>
      <p:sp>
        <p:nvSpPr>
          <p:cNvPr id="23557" name="Text Placeholder 5"/>
          <p:cNvSpPr>
            <a:spLocks noGrp="1"/>
          </p:cNvSpPr>
          <p:nvPr>
            <p:ph type="body" sz="quarter" idx="3"/>
          </p:nvPr>
        </p:nvSpPr>
        <p:spPr>
          <a:xfrm>
            <a:off x="4038600" y="1998663"/>
            <a:ext cx="2743200" cy="752475"/>
          </a:xfrm>
        </p:spPr>
        <p:txBody>
          <a:bodyPr/>
          <a:lstStyle/>
          <a:p>
            <a:pPr eaLnBrk="1" hangingPunct="1"/>
            <a:r>
              <a:rPr lang="en-US" altLang="en-US" sz="2000" u="sng" dirty="0" smtClean="0"/>
              <a:t>2 </a:t>
            </a:r>
            <a:r>
              <a:rPr lang="en-US" altLang="en-US" sz="2000" u="sng" dirty="0" err="1" smtClean="0"/>
              <a:t>CFR</a:t>
            </a:r>
            <a:r>
              <a:rPr lang="en-US" altLang="en-US" sz="2000" u="sng" dirty="0" smtClean="0"/>
              <a:t> 200.302 (b)</a:t>
            </a:r>
          </a:p>
        </p:txBody>
      </p:sp>
      <p:sp>
        <p:nvSpPr>
          <p:cNvPr id="23558" name="Content Placeholder 6"/>
          <p:cNvSpPr>
            <a:spLocks noGrp="1"/>
          </p:cNvSpPr>
          <p:nvPr>
            <p:ph sz="quarter" idx="4"/>
          </p:nvPr>
        </p:nvSpPr>
        <p:spPr>
          <a:xfrm>
            <a:off x="3886200" y="2751138"/>
            <a:ext cx="4684713" cy="3543300"/>
          </a:xfrm>
        </p:spPr>
        <p:txBody>
          <a:bodyPr/>
          <a:lstStyle/>
          <a:p>
            <a:pPr eaLnBrk="1" hangingPunct="1">
              <a:buFont typeface="Gill Sans MT"/>
              <a:buAutoNum type="arabicPeriod"/>
            </a:pPr>
            <a:r>
              <a:rPr lang="en-US" altLang="en-US" dirty="0" smtClean="0"/>
              <a:t>Identification of Awards </a:t>
            </a:r>
            <a:r>
              <a:rPr lang="en-US" altLang="en-US" dirty="0" smtClean="0">
                <a:solidFill>
                  <a:srgbClr val="C00000"/>
                </a:solidFill>
              </a:rPr>
              <a:t>(NEW)</a:t>
            </a:r>
          </a:p>
          <a:p>
            <a:pPr eaLnBrk="1" hangingPunct="1">
              <a:buFont typeface="Gill Sans MT"/>
              <a:buAutoNum type="arabicPeriod"/>
            </a:pPr>
            <a:r>
              <a:rPr lang="en-US" altLang="en-US" dirty="0" smtClean="0"/>
              <a:t>Financial Reporting</a:t>
            </a:r>
          </a:p>
          <a:p>
            <a:pPr eaLnBrk="1" hangingPunct="1">
              <a:buFont typeface="Gill Sans MT"/>
              <a:buAutoNum type="arabicPeriod"/>
            </a:pPr>
            <a:r>
              <a:rPr lang="en-US" altLang="en-US" dirty="0" smtClean="0"/>
              <a:t>Accounting Records (Source Docs)</a:t>
            </a:r>
          </a:p>
          <a:p>
            <a:pPr eaLnBrk="1" hangingPunct="1">
              <a:buFont typeface="Gill Sans MT"/>
              <a:buAutoNum type="arabicPeriod"/>
            </a:pPr>
            <a:r>
              <a:rPr lang="en-US" altLang="en-US" dirty="0" smtClean="0"/>
              <a:t>Internal Control</a:t>
            </a:r>
          </a:p>
          <a:p>
            <a:pPr eaLnBrk="1" hangingPunct="1">
              <a:buFont typeface="Gill Sans MT"/>
              <a:buAutoNum type="arabicPeriod"/>
            </a:pPr>
            <a:r>
              <a:rPr lang="en-US" altLang="en-US" dirty="0" smtClean="0"/>
              <a:t>Budget Control</a:t>
            </a:r>
          </a:p>
          <a:p>
            <a:pPr eaLnBrk="1" hangingPunct="1">
              <a:buFont typeface="Gill Sans MT"/>
              <a:buAutoNum type="arabicPeriod"/>
            </a:pPr>
            <a:r>
              <a:rPr lang="en-US" altLang="en-US" dirty="0" smtClean="0"/>
              <a:t>Written Cash Management Procedures </a:t>
            </a:r>
            <a:r>
              <a:rPr lang="en-US" altLang="en-US" dirty="0" smtClean="0">
                <a:solidFill>
                  <a:srgbClr val="C00000"/>
                </a:solidFill>
              </a:rPr>
              <a:t>(NEW)</a:t>
            </a:r>
          </a:p>
          <a:p>
            <a:pPr eaLnBrk="1" hangingPunct="1">
              <a:buFont typeface="Gill Sans MT"/>
              <a:buAutoNum type="arabicPeriod"/>
            </a:pPr>
            <a:r>
              <a:rPr lang="en-US" altLang="en-US" dirty="0" smtClean="0"/>
              <a:t>Written </a:t>
            </a:r>
            <a:r>
              <a:rPr lang="en-US" altLang="en-US" dirty="0" err="1" smtClean="0"/>
              <a:t>Allowability</a:t>
            </a:r>
            <a:r>
              <a:rPr lang="en-US" altLang="en-US" dirty="0" smtClean="0"/>
              <a:t> Procedures </a:t>
            </a:r>
            <a:r>
              <a:rPr lang="en-US" altLang="en-US" dirty="0" smtClean="0">
                <a:solidFill>
                  <a:srgbClr val="C00000"/>
                </a:solidFill>
              </a:rPr>
              <a:t>(NEW)</a:t>
            </a:r>
          </a:p>
        </p:txBody>
      </p:sp>
      <p:sp>
        <p:nvSpPr>
          <p:cNvPr id="23559" name="Slide Number Placeholder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D6FA71-9B18-4A04-B64B-1A433C093082}" type="slidenum">
              <a:rPr lang="en-US" altLang="en-US" smtClean="0">
                <a:solidFill>
                  <a:schemeClr val="accent2"/>
                </a:solidFill>
                <a:latin typeface="Calibri" panose="020F0502020204030204" pitchFamily="34" charset="0"/>
              </a:rPr>
              <a:pPr/>
              <a:t>18</a:t>
            </a:fld>
            <a:endParaRPr lang="en-US" altLang="en-US" smtClean="0">
              <a:solidFill>
                <a:schemeClr val="accent2"/>
              </a:solidFill>
              <a:latin typeface="Calibri" panose="020F0502020204030204" pitchFamily="34" charset="0"/>
            </a:endParaRPr>
          </a:p>
        </p:txBody>
      </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US" dirty="0" smtClean="0"/>
              <a:t>1) Identification of </a:t>
            </a:r>
            <a:r>
              <a:rPr lang="en-US" dirty="0"/>
              <a:t>Awards</a:t>
            </a:r>
            <a:br>
              <a:rPr lang="en-US" dirty="0"/>
            </a:br>
            <a:r>
              <a:rPr lang="en-US" dirty="0"/>
              <a:t>200.302(b</a:t>
            </a:r>
            <a:r>
              <a:rPr lang="en-US" dirty="0" smtClean="0"/>
              <a:t>)(1)</a:t>
            </a:r>
            <a:endParaRPr lang="en-US" dirty="0"/>
          </a:p>
        </p:txBody>
      </p:sp>
      <p:sp>
        <p:nvSpPr>
          <p:cNvPr id="24579" name="Content Placeholder 7"/>
          <p:cNvSpPr>
            <a:spLocks noGrp="1"/>
          </p:cNvSpPr>
          <p:nvPr>
            <p:ph idx="1"/>
          </p:nvPr>
        </p:nvSpPr>
        <p:spPr/>
        <p:txBody>
          <a:bodyPr/>
          <a:lstStyle/>
          <a:p>
            <a:pPr marL="0" indent="0">
              <a:buNone/>
            </a:pPr>
            <a:r>
              <a:rPr lang="en-US" dirty="0">
                <a:solidFill>
                  <a:srgbClr val="C00000"/>
                </a:solidFill>
              </a:rPr>
              <a:t>NEW: </a:t>
            </a:r>
            <a:r>
              <a:rPr lang="en-US" altLang="en-US" sz="2000" dirty="0" smtClean="0"/>
              <a:t>All federal “awards” received and expended</a:t>
            </a:r>
          </a:p>
          <a:p>
            <a:pPr eaLnBrk="1" hangingPunct="1"/>
            <a:r>
              <a:rPr lang="en-US" altLang="en-US" sz="2000" dirty="0" smtClean="0"/>
              <a:t>The name of the federal “program”</a:t>
            </a:r>
          </a:p>
          <a:p>
            <a:pPr eaLnBrk="1" hangingPunct="1"/>
            <a:r>
              <a:rPr lang="en-US" altLang="en-US" sz="2000" dirty="0" smtClean="0"/>
              <a:t>Identification # of award</a:t>
            </a:r>
          </a:p>
          <a:p>
            <a:pPr lvl="1" eaLnBrk="1" hangingPunct="1"/>
            <a:r>
              <a:rPr lang="en-US" altLang="en-US" sz="1800" dirty="0" err="1" smtClean="0"/>
              <a:t>CFDA</a:t>
            </a:r>
            <a:r>
              <a:rPr lang="en-US" altLang="en-US" sz="1800" dirty="0" smtClean="0"/>
              <a:t> Title and Number</a:t>
            </a:r>
          </a:p>
          <a:p>
            <a:pPr lvl="1" eaLnBrk="1" hangingPunct="1"/>
            <a:r>
              <a:rPr lang="en-US" altLang="en-US" sz="1800" dirty="0" smtClean="0"/>
              <a:t>Federal Award I.D. #</a:t>
            </a:r>
          </a:p>
          <a:p>
            <a:pPr lvl="1" eaLnBrk="1" hangingPunct="1"/>
            <a:r>
              <a:rPr lang="en-US" altLang="en-US" sz="1800" dirty="0" smtClean="0"/>
              <a:t>Fiscal Year of Award</a:t>
            </a:r>
          </a:p>
          <a:p>
            <a:pPr lvl="1" eaLnBrk="1" hangingPunct="1"/>
            <a:r>
              <a:rPr lang="en-US" altLang="en-US" sz="1800" dirty="0" smtClean="0"/>
              <a:t>Federal Agency</a:t>
            </a:r>
          </a:p>
          <a:p>
            <a:pPr lvl="1" eaLnBrk="1" hangingPunct="1"/>
            <a:r>
              <a:rPr lang="en-US" altLang="en-US" sz="1800" dirty="0" smtClean="0"/>
              <a:t>Pass-Through (If S/A)</a:t>
            </a:r>
          </a:p>
        </p:txBody>
      </p:sp>
      <p:sp>
        <p:nvSpPr>
          <p:cNvPr id="24580" name="Slide Number Placeholder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066BBB3-B53D-4F6B-B01F-705B953ECD70}" type="slidenum">
              <a:rPr lang="en-US" altLang="en-US" smtClean="0">
                <a:solidFill>
                  <a:schemeClr val="accent2"/>
                </a:solidFill>
                <a:latin typeface="Calibri" panose="020F0502020204030204" pitchFamily="34" charset="0"/>
              </a:rPr>
              <a:pPr/>
              <a:t>19</a:t>
            </a:fld>
            <a:endParaRPr lang="en-US" altLang="en-US" smtClean="0">
              <a:solidFill>
                <a:schemeClr val="accent2"/>
              </a:solidFill>
              <a:latin typeface="Calibri" panose="020F0502020204030204" pitchFamily="34" charset="0"/>
            </a:endParaRPr>
          </a:p>
        </p:txBody>
      </p:sp>
      <p:pic>
        <p:nvPicPr>
          <p:cNvPr id="24581" name="Picture 2" descr="C:\Users\nbrooks\AppData\Local\Microsoft\Windows\Temporary Internet Files\Content.IE5\2KZ9BMQC\MC91021758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72200" y="4165600"/>
            <a:ext cx="1708150" cy="17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b="1" dirty="0" smtClean="0"/>
              <a:t>Agenda</a:t>
            </a:r>
            <a:endParaRPr lang="en-US" b="1" dirty="0"/>
          </a:p>
        </p:txBody>
      </p:sp>
      <p:sp>
        <p:nvSpPr>
          <p:cNvPr id="14339" name="Content Placeholder 2"/>
          <p:cNvSpPr>
            <a:spLocks noGrp="1"/>
          </p:cNvSpPr>
          <p:nvPr>
            <p:ph idx="1"/>
          </p:nvPr>
        </p:nvSpPr>
        <p:spPr>
          <a:xfrm>
            <a:off x="376047" y="1828800"/>
            <a:ext cx="8113713" cy="4443985"/>
          </a:xfrm>
        </p:spPr>
        <p:txBody>
          <a:bodyPr>
            <a:noAutofit/>
          </a:bodyPr>
          <a:lstStyle/>
          <a:p>
            <a:pPr eaLnBrk="1" hangingPunct="1"/>
            <a:r>
              <a:rPr lang="en-US" altLang="en-US" sz="1900" dirty="0" smtClean="0"/>
              <a:t>The Importance and Structure of </a:t>
            </a:r>
            <a:br>
              <a:rPr lang="en-US" altLang="en-US" sz="1900" dirty="0" smtClean="0"/>
            </a:br>
            <a:r>
              <a:rPr lang="en-US" altLang="en-US" sz="1900" dirty="0" smtClean="0"/>
              <a:t>the New EDGAR</a:t>
            </a:r>
          </a:p>
          <a:p>
            <a:pPr eaLnBrk="1" hangingPunct="1"/>
            <a:r>
              <a:rPr lang="en-US" altLang="en-US" sz="1900" dirty="0" smtClean="0"/>
              <a:t>Part 76</a:t>
            </a:r>
          </a:p>
          <a:p>
            <a:pPr eaLnBrk="1" hangingPunct="1"/>
            <a:r>
              <a:rPr lang="en-US" altLang="en-US" sz="1900" dirty="0" smtClean="0"/>
              <a:t>Part 3474</a:t>
            </a:r>
          </a:p>
          <a:p>
            <a:pPr eaLnBrk="1" hangingPunct="1"/>
            <a:r>
              <a:rPr lang="en-US" altLang="en-US" sz="1900" dirty="0" smtClean="0"/>
              <a:t>Part 200</a:t>
            </a:r>
          </a:p>
          <a:p>
            <a:pPr lvl="1"/>
            <a:r>
              <a:rPr lang="en-US" altLang="en-US" sz="2000" dirty="0" smtClean="0"/>
              <a:t>Major changes </a:t>
            </a:r>
          </a:p>
          <a:p>
            <a:pPr lvl="1"/>
            <a:r>
              <a:rPr lang="en-US" altLang="en-US" sz="2000" smtClean="0"/>
              <a:t>Financial management </a:t>
            </a:r>
            <a:endParaRPr lang="en-US" altLang="en-US" sz="2000" dirty="0" smtClean="0"/>
          </a:p>
          <a:p>
            <a:pPr lvl="1"/>
            <a:r>
              <a:rPr lang="en-US" altLang="en-US" sz="2000" dirty="0" smtClean="0"/>
              <a:t>Allowability</a:t>
            </a:r>
          </a:p>
          <a:p>
            <a:pPr lvl="1"/>
            <a:r>
              <a:rPr lang="en-US" altLang="en-US" sz="2000" dirty="0" smtClean="0"/>
              <a:t>Procurement</a:t>
            </a:r>
          </a:p>
          <a:p>
            <a:pPr lvl="1"/>
            <a:r>
              <a:rPr lang="en-US" altLang="en-US" sz="2000" dirty="0" smtClean="0"/>
              <a:t>Inventory</a:t>
            </a:r>
          </a:p>
          <a:p>
            <a:pPr lvl="1"/>
            <a:r>
              <a:rPr lang="en-US" altLang="en-US" sz="2000" dirty="0" smtClean="0"/>
              <a:t>Subrecipient monitoring</a:t>
            </a:r>
          </a:p>
          <a:p>
            <a:pPr lvl="1"/>
            <a:r>
              <a:rPr lang="en-US" altLang="en-US" sz="2000" dirty="0" smtClean="0"/>
              <a:t>Audits</a:t>
            </a:r>
          </a:p>
        </p:txBody>
      </p:sp>
      <p:sp>
        <p:nvSpPr>
          <p:cNvPr id="1434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CD9377B-8F66-46C6-9445-8E6F5DF5EE1B}" type="slidenum">
              <a:rPr lang="en-US" altLang="en-US" sz="1600" smtClean="0">
                <a:solidFill>
                  <a:srgbClr val="00006D"/>
                </a:solidFill>
              </a:rPr>
              <a:pPr/>
              <a:t>2</a:t>
            </a:fld>
            <a:endParaRPr lang="en-US" altLang="en-US" sz="1600" dirty="0" smtClean="0">
              <a:solidFill>
                <a:srgbClr val="00006D"/>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6005" y="1143000"/>
            <a:ext cx="3112195" cy="3983610"/>
          </a:xfrm>
          <a:prstGeom prst="rect">
            <a:avLst/>
          </a:prstGeom>
        </p:spPr>
      </p:pic>
    </p:spTree>
    <p:extLst>
      <p:ext uri="{BB962C8B-B14F-4D97-AF65-F5344CB8AC3E}">
        <p14:creationId xmlns:p14="http://schemas.microsoft.com/office/powerpoint/2010/main" val="24517281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6705600" cy="1254125"/>
          </a:xfrm>
        </p:spPr>
        <p:txBody>
          <a:bodyPr>
            <a:normAutofit/>
          </a:bodyPr>
          <a:lstStyle/>
          <a:p>
            <a:pPr>
              <a:defRPr/>
            </a:pPr>
            <a:r>
              <a:rPr lang="en-US" dirty="0" smtClean="0"/>
              <a:t>2) Financial </a:t>
            </a:r>
            <a:r>
              <a:rPr lang="en-US" dirty="0"/>
              <a:t>Reporting</a:t>
            </a:r>
            <a:br>
              <a:rPr lang="en-US" dirty="0"/>
            </a:br>
            <a:r>
              <a:rPr lang="en-US" dirty="0"/>
              <a:t>200.302(b</a:t>
            </a:r>
            <a:r>
              <a:rPr lang="en-US" dirty="0" smtClean="0"/>
              <a:t>)(2)</a:t>
            </a:r>
            <a:endParaRPr lang="en-US" dirty="0"/>
          </a:p>
        </p:txBody>
      </p:sp>
      <p:sp>
        <p:nvSpPr>
          <p:cNvPr id="26627" name="Content Placeholder 2"/>
          <p:cNvSpPr>
            <a:spLocks noGrp="1"/>
          </p:cNvSpPr>
          <p:nvPr>
            <p:ph idx="1"/>
          </p:nvPr>
        </p:nvSpPr>
        <p:spPr>
          <a:xfrm>
            <a:off x="457200" y="2133600"/>
            <a:ext cx="8382000" cy="4310063"/>
          </a:xfrm>
        </p:spPr>
        <p:txBody>
          <a:bodyPr>
            <a:normAutofit/>
          </a:bodyPr>
          <a:lstStyle/>
          <a:p>
            <a:pPr eaLnBrk="1" hangingPunct="1"/>
            <a:r>
              <a:rPr lang="en-US" altLang="en-US" sz="2400" dirty="0" smtClean="0"/>
              <a:t>Accurate, current, complete disclosure of financial results of each award in accordance with 200.327 and 200.328.</a:t>
            </a:r>
          </a:p>
          <a:p>
            <a:pPr lvl="1" eaLnBrk="1" hangingPunct="1"/>
            <a:endParaRPr lang="en-US" sz="2000" dirty="0" smtClean="0">
              <a:solidFill>
                <a:srgbClr val="C00000"/>
              </a:solidFill>
            </a:endParaRPr>
          </a:p>
          <a:p>
            <a:r>
              <a:rPr lang="en-US" dirty="0" smtClean="0">
                <a:solidFill>
                  <a:srgbClr val="C00000"/>
                </a:solidFill>
              </a:rPr>
              <a:t>NEW: </a:t>
            </a:r>
            <a:r>
              <a:rPr lang="en-US" altLang="en-US" dirty="0" smtClean="0">
                <a:solidFill>
                  <a:srgbClr val="C00000"/>
                </a:solidFill>
              </a:rPr>
              <a:t>200.327 – </a:t>
            </a:r>
            <a:r>
              <a:rPr lang="en-US" altLang="en-US" dirty="0" smtClean="0"/>
              <a:t>Federal awarding agency can only collect OMB approved data elements, </a:t>
            </a:r>
            <a:r>
              <a:rPr lang="en-US" altLang="en-US" b="1" u="sng" dirty="0" smtClean="0"/>
              <a:t>no less than annually, no more than quarterly</a:t>
            </a:r>
          </a:p>
          <a:p>
            <a:r>
              <a:rPr lang="en-US" dirty="0" smtClean="0">
                <a:solidFill>
                  <a:srgbClr val="C00000"/>
                </a:solidFill>
              </a:rPr>
              <a:t>NEW: </a:t>
            </a:r>
            <a:r>
              <a:rPr lang="en-US" altLang="en-US" dirty="0" smtClean="0">
                <a:solidFill>
                  <a:srgbClr val="C00000"/>
                </a:solidFill>
              </a:rPr>
              <a:t>200.328 – </a:t>
            </a:r>
            <a:r>
              <a:rPr lang="en-US" altLang="en-US" dirty="0" smtClean="0"/>
              <a:t>Non federal entity must submit performance reports at intervals required by federal agency or pass through.  </a:t>
            </a:r>
          </a:p>
          <a:p>
            <a:pPr lvl="2" eaLnBrk="1" hangingPunct="1"/>
            <a:r>
              <a:rPr lang="en-US" altLang="en-US" sz="2000" dirty="0" smtClean="0"/>
              <a:t>Annual performance reports due 90 days after reporting period; Quarterly performance reports due 30 days after reporting period</a:t>
            </a:r>
          </a:p>
        </p:txBody>
      </p:sp>
      <p:sp>
        <p:nvSpPr>
          <p:cNvPr id="2662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7DF2BF5-6BEC-4325-AD57-3664CE07FDEE}" type="slidenum">
              <a:rPr lang="en-US" altLang="en-US" smtClean="0">
                <a:solidFill>
                  <a:schemeClr val="accent2"/>
                </a:solidFill>
                <a:latin typeface="Calibri" panose="020F0502020204030204" pitchFamily="34" charset="0"/>
              </a:rPr>
              <a:pPr/>
              <a:t>20</a:t>
            </a:fld>
            <a:endParaRPr lang="en-US" altLang="en-US" smtClean="0">
              <a:solidFill>
                <a:schemeClr val="accent2"/>
              </a:solidFill>
              <a:latin typeface="Calibri" panose="020F0502020204030204" pitchFamily="34" charset="0"/>
            </a:endParaRPr>
          </a:p>
        </p:txBody>
      </p:sp>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Reporting (cont.)</a:t>
            </a:r>
            <a:endParaRPr lang="en-US" dirty="0"/>
          </a:p>
        </p:txBody>
      </p:sp>
      <p:sp>
        <p:nvSpPr>
          <p:cNvPr id="3" name="Content Placeholder 2"/>
          <p:cNvSpPr>
            <a:spLocks noGrp="1"/>
          </p:cNvSpPr>
          <p:nvPr>
            <p:ph idx="1"/>
          </p:nvPr>
        </p:nvSpPr>
        <p:spPr>
          <a:xfrm>
            <a:off x="457200" y="2209800"/>
            <a:ext cx="7728744" cy="4111625"/>
          </a:xfrm>
        </p:spPr>
        <p:txBody>
          <a:bodyPr/>
          <a:lstStyle/>
          <a:p>
            <a:r>
              <a:rPr lang="en-US" sz="2400" dirty="0" smtClean="0">
                <a:solidFill>
                  <a:srgbClr val="C00000"/>
                </a:solidFill>
              </a:rPr>
              <a:t>NEW:</a:t>
            </a:r>
            <a:r>
              <a:rPr lang="en-US" sz="2400" dirty="0" smtClean="0">
                <a:solidFill>
                  <a:srgbClr val="FF0000"/>
                </a:solidFill>
              </a:rPr>
              <a:t> </a:t>
            </a:r>
            <a:r>
              <a:rPr lang="en-US" sz="2400" dirty="0" smtClean="0"/>
              <a:t>Performance Metrics</a:t>
            </a:r>
          </a:p>
          <a:p>
            <a:pPr marL="822960" lvl="1" indent="-457200">
              <a:buFont typeface="+mj-lt"/>
              <a:buAutoNum type="arabicPeriod"/>
            </a:pPr>
            <a:r>
              <a:rPr lang="en-US" sz="2000" dirty="0" smtClean="0"/>
              <a:t>Compare actual accomplishments to objectives. (quantify to extent possible)</a:t>
            </a:r>
          </a:p>
          <a:p>
            <a:pPr marL="822960" lvl="1" indent="-457200">
              <a:buFont typeface="+mj-lt"/>
              <a:buAutoNum type="arabicPeriod"/>
            </a:pPr>
            <a:r>
              <a:rPr lang="en-US" sz="2000" dirty="0" smtClean="0"/>
              <a:t>Reasons goals were not met if appropriate</a:t>
            </a:r>
          </a:p>
          <a:p>
            <a:pPr marL="822960" lvl="1" indent="-457200">
              <a:buFont typeface="+mj-lt"/>
              <a:buAutoNum type="arabicPeriod" startAt="4"/>
            </a:pPr>
            <a:r>
              <a:rPr lang="en-US" sz="2000" dirty="0" smtClean="0"/>
              <a:t>Additional pertinent information (e.g. analysis and explanation of cost overruns, high unit costs) Significant developments</a:t>
            </a:r>
          </a:p>
          <a:p>
            <a:pPr marL="1188720" lvl="2" indent="-457200">
              <a:buFont typeface="+mj-lt"/>
              <a:buAutoNum type="alphaLcPeriod"/>
            </a:pPr>
            <a:r>
              <a:rPr lang="en-US" sz="2000" dirty="0" smtClean="0"/>
              <a:t>Problems, delays. Adverse conditions that would impair ability to meet objective of the award</a:t>
            </a:r>
          </a:p>
          <a:p>
            <a:pPr marL="1188720" lvl="2" indent="-457200">
              <a:buFont typeface="+mj-lt"/>
              <a:buAutoNum type="alphaLcPeriod"/>
            </a:pPr>
            <a:r>
              <a:rPr lang="en-US" sz="2000" dirty="0" smtClean="0"/>
              <a:t>Favorable developments. Finishing sooner or at less cost</a:t>
            </a:r>
          </a:p>
        </p:txBody>
      </p:sp>
      <p:sp>
        <p:nvSpPr>
          <p:cNvPr id="4" name="Slide Number Placeholder 3"/>
          <p:cNvSpPr>
            <a:spLocks noGrp="1"/>
          </p:cNvSpPr>
          <p:nvPr>
            <p:ph type="sldNum" sz="quarter" idx="12"/>
          </p:nvPr>
        </p:nvSpPr>
        <p:spPr/>
        <p:txBody>
          <a:bodyPr/>
          <a:lstStyle/>
          <a:p>
            <a:fld id="{98FE794F-8295-49FA-B6F7-0D3175EB1CBB}" type="slidenum">
              <a:rPr lang="en-US" smtClean="0"/>
              <a:t>21</a:t>
            </a:fld>
            <a:endParaRPr lang="en-US" dirty="0"/>
          </a:p>
        </p:txBody>
      </p:sp>
    </p:spTree>
    <p:extLst>
      <p:ext uri="{BB962C8B-B14F-4D97-AF65-F5344CB8AC3E}">
        <p14:creationId xmlns:p14="http://schemas.microsoft.com/office/powerpoint/2010/main" val="21890623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225" y="381000"/>
            <a:ext cx="7953121" cy="1271588"/>
          </a:xfrm>
        </p:spPr>
        <p:txBody>
          <a:bodyPr>
            <a:normAutofit/>
          </a:bodyPr>
          <a:lstStyle/>
          <a:p>
            <a:pPr>
              <a:defRPr/>
            </a:pPr>
            <a:r>
              <a:rPr lang="en-US" dirty="0" smtClean="0"/>
              <a:t>3) Accounting Records  </a:t>
            </a:r>
            <a:r>
              <a:rPr lang="en-US" dirty="0"/>
              <a:t>200.302(b</a:t>
            </a:r>
            <a:r>
              <a:rPr lang="en-US" dirty="0" smtClean="0"/>
              <a:t>)(3)</a:t>
            </a:r>
          </a:p>
        </p:txBody>
      </p:sp>
      <p:sp>
        <p:nvSpPr>
          <p:cNvPr id="3" name="Content Placeholder 2"/>
          <p:cNvSpPr>
            <a:spLocks noGrp="1"/>
          </p:cNvSpPr>
          <p:nvPr>
            <p:ph idx="1"/>
          </p:nvPr>
        </p:nvSpPr>
        <p:spPr>
          <a:xfrm>
            <a:off x="304800" y="2209800"/>
            <a:ext cx="7696200" cy="4267200"/>
          </a:xfrm>
        </p:spPr>
        <p:txBody>
          <a:bodyPr rtlCol="0">
            <a:normAutofit/>
          </a:bodyPr>
          <a:lstStyle/>
          <a:p>
            <a:pPr marL="0" indent="0" eaLnBrk="1" fontAlgn="auto" hangingPunct="1">
              <a:buFont typeface="Wingdings 2" charset="2"/>
              <a:buNone/>
              <a:defRPr/>
            </a:pPr>
            <a:r>
              <a:rPr lang="en-US" sz="2000" dirty="0" smtClean="0"/>
              <a:t>Combined 80.20(b)(2) and 80.20(b)(6):</a:t>
            </a:r>
          </a:p>
          <a:p>
            <a:pPr marL="306000" indent="-306000" eaLnBrk="1" fontAlgn="auto" hangingPunct="1">
              <a:buFont typeface="Wingdings 2" charset="2"/>
              <a:buChar char=""/>
              <a:defRPr/>
            </a:pPr>
            <a:r>
              <a:rPr lang="en-US" u="sng" dirty="0" smtClean="0"/>
              <a:t>Source</a:t>
            </a:r>
            <a:r>
              <a:rPr lang="en-US" dirty="0" smtClean="0"/>
              <a:t> Documentation Must Be Kept On:</a:t>
            </a:r>
          </a:p>
          <a:p>
            <a:pPr marL="822960" lvl="1" indent="-457200" eaLnBrk="1" fontAlgn="auto" hangingPunct="1">
              <a:buFont typeface="+mj-lt"/>
              <a:buAutoNum type="arabicPeriod"/>
              <a:defRPr/>
            </a:pPr>
            <a:r>
              <a:rPr lang="en-US" sz="2000" dirty="0" smtClean="0"/>
              <a:t>Federal Awards</a:t>
            </a:r>
          </a:p>
          <a:p>
            <a:pPr marL="822960" lvl="1" indent="-457200" eaLnBrk="1" fontAlgn="auto" hangingPunct="1">
              <a:buFont typeface="+mj-lt"/>
              <a:buAutoNum type="arabicPeriod"/>
              <a:defRPr/>
            </a:pPr>
            <a:r>
              <a:rPr lang="en-US" sz="2000" dirty="0" smtClean="0"/>
              <a:t>Authorizations</a:t>
            </a:r>
          </a:p>
          <a:p>
            <a:pPr marL="822960" lvl="1" indent="-457200" eaLnBrk="1" fontAlgn="auto" hangingPunct="1">
              <a:buFont typeface="+mj-lt"/>
              <a:buAutoNum type="arabicPeriod"/>
              <a:defRPr/>
            </a:pPr>
            <a:r>
              <a:rPr lang="en-US" sz="2000" dirty="0" smtClean="0"/>
              <a:t>Obligations</a:t>
            </a:r>
          </a:p>
          <a:p>
            <a:pPr marL="822960" lvl="1" indent="-457200" eaLnBrk="1" fontAlgn="auto" hangingPunct="1">
              <a:buFont typeface="+mj-lt"/>
              <a:buAutoNum type="arabicPeriod"/>
              <a:defRPr/>
            </a:pPr>
            <a:r>
              <a:rPr lang="en-US" sz="2000" dirty="0" smtClean="0"/>
              <a:t>Unobligated balances</a:t>
            </a:r>
          </a:p>
          <a:p>
            <a:pPr marL="822960" lvl="1" indent="-457200" eaLnBrk="1" fontAlgn="auto" hangingPunct="1">
              <a:buFont typeface="+mj-lt"/>
              <a:buAutoNum type="arabicPeriod"/>
              <a:defRPr/>
            </a:pPr>
            <a:r>
              <a:rPr lang="en-US" sz="2000" dirty="0" smtClean="0"/>
              <a:t>Assets</a:t>
            </a:r>
          </a:p>
          <a:p>
            <a:pPr marL="822960" lvl="1" indent="-457200" eaLnBrk="1" fontAlgn="auto" hangingPunct="1">
              <a:buFont typeface="+mj-lt"/>
              <a:buAutoNum type="arabicPeriod"/>
              <a:defRPr/>
            </a:pPr>
            <a:r>
              <a:rPr lang="en-US" sz="2000" dirty="0" smtClean="0"/>
              <a:t>Expenditures</a:t>
            </a:r>
          </a:p>
          <a:p>
            <a:pPr marL="822960" lvl="1" indent="-457200" eaLnBrk="1" fontAlgn="auto" hangingPunct="1">
              <a:buFont typeface="+mj-lt"/>
              <a:buAutoNum type="arabicPeriod"/>
              <a:defRPr/>
            </a:pPr>
            <a:r>
              <a:rPr lang="en-US" sz="2000" dirty="0" smtClean="0"/>
              <a:t>Income</a:t>
            </a:r>
          </a:p>
          <a:p>
            <a:pPr marL="822960" lvl="1" indent="-457200" eaLnBrk="1" fontAlgn="auto" hangingPunct="1">
              <a:buFont typeface="+mj-lt"/>
              <a:buAutoNum type="arabicPeriod"/>
              <a:defRPr/>
            </a:pPr>
            <a:r>
              <a:rPr lang="en-US" sz="2000" dirty="0" smtClean="0"/>
              <a:t>Interest (New)  </a:t>
            </a:r>
            <a:r>
              <a:rPr lang="en-US" sz="2000" b="1" i="1" dirty="0" smtClean="0"/>
              <a:t>(Eliminated liabilities)</a:t>
            </a:r>
            <a:endParaRPr lang="en-US" sz="2000" b="1" i="1" dirty="0"/>
          </a:p>
        </p:txBody>
      </p:sp>
      <p:sp>
        <p:nvSpPr>
          <p:cNvPr id="27652"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2B2973A-7A25-40DC-AC46-3EC0AEDBFBBE}" type="slidenum">
              <a:rPr lang="en-US" altLang="en-US" smtClean="0">
                <a:solidFill>
                  <a:schemeClr val="accent2"/>
                </a:solidFill>
                <a:latin typeface="Calibri" panose="020F0502020204030204" pitchFamily="34" charset="0"/>
              </a:rPr>
              <a:pPr/>
              <a:t>22</a:t>
            </a:fld>
            <a:endParaRPr lang="en-US" altLang="en-US" smtClean="0">
              <a:solidFill>
                <a:schemeClr val="accent2"/>
              </a:solidFill>
              <a:latin typeface="Calibri" panose="020F0502020204030204" pitchFamily="34" charset="0"/>
            </a:endParaRPr>
          </a:p>
        </p:txBody>
      </p:sp>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4) Internal </a:t>
            </a:r>
            <a:r>
              <a:rPr lang="en-US" dirty="0"/>
              <a:t>Controls</a:t>
            </a:r>
            <a:br>
              <a:rPr lang="en-US" dirty="0"/>
            </a:br>
            <a:r>
              <a:rPr lang="en-US" dirty="0"/>
              <a:t>200.302(b</a:t>
            </a:r>
            <a:r>
              <a:rPr lang="en-US" dirty="0" smtClean="0"/>
              <a:t>)(4)</a:t>
            </a:r>
            <a:endParaRPr lang="en-US" dirty="0"/>
          </a:p>
        </p:txBody>
      </p:sp>
      <p:sp>
        <p:nvSpPr>
          <p:cNvPr id="28675" name="Content Placeholder 2"/>
          <p:cNvSpPr>
            <a:spLocks noGrp="1"/>
          </p:cNvSpPr>
          <p:nvPr>
            <p:ph idx="1"/>
          </p:nvPr>
        </p:nvSpPr>
        <p:spPr>
          <a:xfrm>
            <a:off x="685800" y="2286000"/>
            <a:ext cx="7772400" cy="3886200"/>
          </a:xfrm>
        </p:spPr>
        <p:txBody>
          <a:bodyPr/>
          <a:lstStyle/>
          <a:p>
            <a:pPr marL="0" indent="0" eaLnBrk="1" hangingPunct="1">
              <a:buNone/>
            </a:pPr>
            <a:r>
              <a:rPr lang="en-US" altLang="en-US" sz="2000" dirty="0" smtClean="0"/>
              <a:t>Essentially same as prior 80.20(b)(3): </a:t>
            </a:r>
          </a:p>
          <a:p>
            <a:pPr eaLnBrk="1" hangingPunct="1"/>
            <a:r>
              <a:rPr lang="en-US" altLang="en-US" sz="2000" dirty="0" smtClean="0"/>
              <a:t>Effective control over and accountability for:</a:t>
            </a:r>
          </a:p>
          <a:p>
            <a:pPr marL="822325" lvl="1" indent="-457200" eaLnBrk="1" hangingPunct="1">
              <a:buFont typeface="Gill Sans MT"/>
              <a:buAutoNum type="arabicPeriod"/>
            </a:pPr>
            <a:r>
              <a:rPr lang="en-US" altLang="en-US" sz="2000" dirty="0" smtClean="0"/>
              <a:t>All funds</a:t>
            </a:r>
          </a:p>
          <a:p>
            <a:pPr marL="822325" lvl="1" indent="-457200" eaLnBrk="1" hangingPunct="1">
              <a:buFont typeface="Gill Sans MT"/>
              <a:buAutoNum type="arabicPeriod"/>
            </a:pPr>
            <a:r>
              <a:rPr lang="en-US" altLang="en-US" sz="2000" dirty="0" smtClean="0"/>
              <a:t>Property</a:t>
            </a:r>
          </a:p>
          <a:p>
            <a:pPr marL="822325" lvl="1" indent="-457200" eaLnBrk="1" hangingPunct="1">
              <a:buFont typeface="Gill Sans MT"/>
              <a:buAutoNum type="arabicPeriod"/>
            </a:pPr>
            <a:r>
              <a:rPr lang="en-US" altLang="en-US" sz="2000" dirty="0" smtClean="0"/>
              <a:t>Other assets</a:t>
            </a:r>
          </a:p>
          <a:p>
            <a:pPr eaLnBrk="1" hangingPunct="1"/>
            <a:r>
              <a:rPr lang="en-US" altLang="en-US" sz="2000" dirty="0" smtClean="0"/>
              <a:t>Must adequately safeguard all assets</a:t>
            </a:r>
          </a:p>
          <a:p>
            <a:pPr eaLnBrk="1" hangingPunct="1"/>
            <a:r>
              <a:rPr lang="en-US" altLang="en-US" sz="2000" dirty="0" smtClean="0"/>
              <a:t>Use assets solely for authorized purpose</a:t>
            </a:r>
          </a:p>
        </p:txBody>
      </p:sp>
      <p:sp>
        <p:nvSpPr>
          <p:cNvPr id="2867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D37F940-8AC9-491A-B0A7-BE588E6F5CAB}" type="slidenum">
              <a:rPr lang="en-US" altLang="en-US" smtClean="0">
                <a:solidFill>
                  <a:schemeClr val="accent2"/>
                </a:solidFill>
                <a:latin typeface="Calibri" panose="020F0502020204030204" pitchFamily="34" charset="0"/>
              </a:rPr>
              <a:pPr/>
              <a:t>23</a:t>
            </a:fld>
            <a:endParaRPr lang="en-US" altLang="en-US" smtClean="0">
              <a:solidFill>
                <a:schemeClr val="accent2"/>
              </a:solidFill>
              <a:latin typeface="Calibri" panose="020F0502020204030204" pitchFamily="34" charset="0"/>
            </a:endParaRPr>
          </a:p>
        </p:txBody>
      </p:sp>
    </p:spTree>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84632"/>
            <a:ext cx="7772400" cy="1344168"/>
          </a:xfrm>
        </p:spPr>
        <p:txBody>
          <a:bodyPr/>
          <a:lstStyle/>
          <a:p>
            <a:pPr>
              <a:defRPr/>
            </a:pPr>
            <a:r>
              <a:rPr lang="en-US" dirty="0" smtClean="0"/>
              <a:t>Required Certification 200.415</a:t>
            </a:r>
            <a:endParaRPr lang="en-US" dirty="0"/>
          </a:p>
        </p:txBody>
      </p:sp>
      <p:sp>
        <p:nvSpPr>
          <p:cNvPr id="21507" name="Slide Number Placeholder 2"/>
          <p:cNvSpPr>
            <a:spLocks noGrp="1"/>
          </p:cNvSpPr>
          <p:nvPr>
            <p:ph type="sldNum" sz="quarter" idx="12"/>
          </p:nvPr>
        </p:nvSpPr>
        <p:spPr bwMode="auto">
          <a:xfrm>
            <a:off x="5559425" y="595630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5A2213F-BECB-4FC7-8E32-673FC4B78FE6}" type="slidenum">
              <a:rPr lang="en-US" altLang="en-US" smtClean="0">
                <a:solidFill>
                  <a:schemeClr val="accent2"/>
                </a:solidFill>
                <a:latin typeface="Calibri" panose="020F0502020204030204" pitchFamily="34" charset="0"/>
              </a:rPr>
              <a:pPr/>
              <a:t>24</a:t>
            </a:fld>
            <a:endParaRPr lang="en-US" altLang="en-US" smtClean="0">
              <a:solidFill>
                <a:schemeClr val="accent2"/>
              </a:solidFill>
              <a:latin typeface="Calibri" panose="020F0502020204030204" pitchFamily="34" charset="0"/>
            </a:endParaRPr>
          </a:p>
        </p:txBody>
      </p:sp>
      <p:sp>
        <p:nvSpPr>
          <p:cNvPr id="21508" name="Content Placeholder 2"/>
          <p:cNvSpPr>
            <a:spLocks noGrp="1"/>
          </p:cNvSpPr>
          <p:nvPr>
            <p:ph idx="4294967295"/>
          </p:nvPr>
        </p:nvSpPr>
        <p:spPr>
          <a:xfrm>
            <a:off x="457200" y="2209800"/>
            <a:ext cx="8153400" cy="4111625"/>
          </a:xfrm>
        </p:spPr>
        <p:txBody>
          <a:bodyPr>
            <a:normAutofit lnSpcReduction="10000"/>
          </a:bodyPr>
          <a:lstStyle/>
          <a:p>
            <a:r>
              <a:rPr lang="en-US" sz="2400" dirty="0">
                <a:solidFill>
                  <a:srgbClr val="C00000"/>
                </a:solidFill>
              </a:rPr>
              <a:t>NEW: </a:t>
            </a:r>
            <a:r>
              <a:rPr lang="en-US" altLang="en-US" sz="2400" dirty="0" smtClean="0"/>
              <a:t>An official authorized to legally bind the non-federal entity </a:t>
            </a:r>
            <a:r>
              <a:rPr lang="en-US" altLang="en-US" sz="2400" u="sng" dirty="0" smtClean="0"/>
              <a:t>must certify on annual and final fiscal reports or vouchers requesting payment:</a:t>
            </a:r>
          </a:p>
          <a:p>
            <a:pPr lvl="1" eaLnBrk="1" hangingPunct="1"/>
            <a:r>
              <a:rPr lang="en-US" altLang="en-US" sz="2200" dirty="0" smtClean="0">
                <a:latin typeface="Bookman Old Style" panose="02050604050505020204" pitchFamily="18" charset="0"/>
              </a:rPr>
              <a:t>“By signing this report, I certify to the best of my knowledge and belief that the report is true, complete and accurate and the expenditures, disbursements and cash receipts are for the purposes and objectives set forth in the terms and conditions of the federal award.  I am aware that any false, fictitious, or fraudulent information or the omission of any material fact, may subject me to criminal civil or administrative penalties for fraud, false statements, false claims, or otherwise.”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026146" cy="1447800"/>
          </a:xfrm>
        </p:spPr>
        <p:txBody>
          <a:bodyPr>
            <a:normAutofit fontScale="90000"/>
          </a:bodyPr>
          <a:lstStyle/>
          <a:p>
            <a:r>
              <a:rPr lang="en-US" dirty="0" smtClean="0"/>
              <a:t>6) Written Cash Management Procedures </a:t>
            </a:r>
            <a:r>
              <a:rPr lang="en-US" dirty="0"/>
              <a:t/>
            </a:r>
            <a:br>
              <a:rPr lang="en-US" dirty="0"/>
            </a:br>
            <a:r>
              <a:rPr lang="en-US" dirty="0" smtClean="0"/>
              <a:t>200.302(6)</a:t>
            </a:r>
            <a:endParaRPr lang="en-US" dirty="0"/>
          </a:p>
        </p:txBody>
      </p:sp>
      <p:sp>
        <p:nvSpPr>
          <p:cNvPr id="3" name="Content Placeholder 2"/>
          <p:cNvSpPr>
            <a:spLocks noGrp="1"/>
          </p:cNvSpPr>
          <p:nvPr>
            <p:ph idx="1"/>
          </p:nvPr>
        </p:nvSpPr>
        <p:spPr>
          <a:xfrm>
            <a:off x="558908" y="2514600"/>
            <a:ext cx="7989752" cy="1886797"/>
          </a:xfrm>
        </p:spPr>
        <p:txBody>
          <a:bodyPr>
            <a:normAutofit/>
          </a:bodyPr>
          <a:lstStyle/>
          <a:p>
            <a:r>
              <a:rPr lang="en-US" sz="2800" dirty="0">
                <a:solidFill>
                  <a:srgbClr val="C00000"/>
                </a:solidFill>
              </a:rPr>
              <a:t>NEW: </a:t>
            </a:r>
            <a:r>
              <a:rPr lang="en-US" sz="2800" dirty="0" smtClean="0"/>
              <a:t>Written Procedures to implement the requirements of 200.305</a:t>
            </a:r>
            <a:endParaRPr lang="en-US" sz="2800" dirty="0"/>
          </a:p>
        </p:txBody>
      </p:sp>
      <p:sp>
        <p:nvSpPr>
          <p:cNvPr id="4" name="Slide Number Placeholder 3"/>
          <p:cNvSpPr>
            <a:spLocks noGrp="1"/>
          </p:cNvSpPr>
          <p:nvPr>
            <p:ph type="sldNum" sz="quarter" idx="12"/>
          </p:nvPr>
        </p:nvSpPr>
        <p:spPr/>
        <p:txBody>
          <a:bodyPr/>
          <a:lstStyle/>
          <a:p>
            <a:fld id="{98FE794F-8295-49FA-B6F7-0D3175EB1CBB}" type="slidenum">
              <a:rPr lang="en-US" smtClean="0"/>
              <a:t>25</a:t>
            </a:fld>
            <a:endParaRPr lang="en-US"/>
          </a:p>
        </p:txBody>
      </p:sp>
    </p:spTree>
    <p:extLst>
      <p:ext uri="{BB962C8B-B14F-4D97-AF65-F5344CB8AC3E}">
        <p14:creationId xmlns:p14="http://schemas.microsoft.com/office/powerpoint/2010/main" val="24434255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534400" cy="1600200"/>
          </a:xfrm>
        </p:spPr>
        <p:txBody>
          <a:bodyPr>
            <a:normAutofit/>
          </a:bodyPr>
          <a:lstStyle/>
          <a:p>
            <a:pPr>
              <a:defRPr/>
            </a:pPr>
            <a:r>
              <a:rPr lang="en-US" dirty="0" smtClean="0"/>
              <a:t>Payment</a:t>
            </a:r>
            <a:r>
              <a:rPr lang="en-US" dirty="0"/>
              <a:t/>
            </a:r>
            <a:br>
              <a:rPr lang="en-US" dirty="0"/>
            </a:br>
            <a:r>
              <a:rPr lang="en-US" dirty="0" smtClean="0"/>
              <a:t>200.305 (a) and (b)</a:t>
            </a:r>
            <a:endParaRPr lang="en-US" dirty="0"/>
          </a:p>
        </p:txBody>
      </p:sp>
      <p:sp>
        <p:nvSpPr>
          <p:cNvPr id="3" name="Content Placeholder 2"/>
          <p:cNvSpPr>
            <a:spLocks noGrp="1"/>
          </p:cNvSpPr>
          <p:nvPr>
            <p:ph idx="1"/>
          </p:nvPr>
        </p:nvSpPr>
        <p:spPr>
          <a:xfrm>
            <a:off x="581025" y="2227263"/>
            <a:ext cx="7989888" cy="3944937"/>
          </a:xfrm>
        </p:spPr>
        <p:txBody>
          <a:bodyPr rtlCol="0">
            <a:normAutofit/>
          </a:bodyPr>
          <a:lstStyle/>
          <a:p>
            <a:pPr marL="306000" indent="-306000" eaLnBrk="1" fontAlgn="auto" hangingPunct="1">
              <a:buFont typeface="Wingdings 2" charset="2"/>
              <a:buChar char=""/>
              <a:defRPr/>
            </a:pPr>
            <a:r>
              <a:rPr lang="en-US" sz="2400" dirty="0" smtClean="0"/>
              <a:t>For states, payments are governed by Treasury – State CMIA agreements 31 CFR Part 205</a:t>
            </a:r>
          </a:p>
          <a:p>
            <a:pPr marL="630000" lvl="1" indent="-306000" eaLnBrk="1" fontAlgn="auto" hangingPunct="1">
              <a:buFont typeface="Wingdings 2" charset="2"/>
              <a:buChar char=""/>
              <a:defRPr/>
            </a:pPr>
            <a:r>
              <a:rPr lang="en-US" sz="2400" dirty="0" smtClean="0"/>
              <a:t>No Change</a:t>
            </a:r>
          </a:p>
          <a:p>
            <a:pPr marL="306000" indent="-306000" eaLnBrk="1" fontAlgn="auto" hangingPunct="1">
              <a:buFont typeface="Wingdings 2" charset="2"/>
              <a:buChar char=""/>
              <a:defRPr/>
            </a:pPr>
            <a:endParaRPr lang="en-US" sz="2400" dirty="0"/>
          </a:p>
          <a:p>
            <a:pPr marL="306000" indent="-306000" eaLnBrk="1" fontAlgn="auto" hangingPunct="1">
              <a:buFont typeface="Wingdings 2" charset="2"/>
              <a:buChar char=""/>
              <a:defRPr/>
            </a:pPr>
            <a:r>
              <a:rPr lang="en-US" sz="2400" dirty="0"/>
              <a:t>For all other non federal entities, payments must </a:t>
            </a:r>
            <a:r>
              <a:rPr lang="en-US" sz="2400" u="sng" dirty="0"/>
              <a:t>minimize</a:t>
            </a:r>
            <a:r>
              <a:rPr lang="en-US" sz="2400" dirty="0"/>
              <a:t> time elapsing between </a:t>
            </a:r>
            <a:r>
              <a:rPr lang="en-US" sz="2400" u="sng" dirty="0"/>
              <a:t>draw</a:t>
            </a:r>
            <a:r>
              <a:rPr lang="en-US" sz="2400" dirty="0"/>
              <a:t> from G-5 and </a:t>
            </a:r>
            <a:r>
              <a:rPr lang="en-US" sz="2400" u="sng" dirty="0"/>
              <a:t>disbursement</a:t>
            </a:r>
            <a:r>
              <a:rPr lang="en-US" sz="2400" dirty="0"/>
              <a:t> (not obligation</a:t>
            </a:r>
            <a:r>
              <a:rPr lang="en-US" sz="2400" dirty="0" smtClean="0"/>
              <a:t>)</a:t>
            </a:r>
          </a:p>
          <a:p>
            <a:pPr marL="0" indent="0" eaLnBrk="1" fontAlgn="auto" hangingPunct="1">
              <a:buNone/>
              <a:defRPr/>
            </a:pPr>
            <a:endParaRPr lang="en-US" sz="2800" dirty="0"/>
          </a:p>
        </p:txBody>
      </p:sp>
      <p:sp>
        <p:nvSpPr>
          <p:cNvPr id="3072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9A61AD9-AFD7-4512-8FB8-2F5D867F6B16}" type="slidenum">
              <a:rPr lang="en-US" altLang="en-US" smtClean="0">
                <a:solidFill>
                  <a:schemeClr val="accent2"/>
                </a:solidFill>
                <a:latin typeface="Calibri" panose="020F0502020204030204" pitchFamily="34" charset="0"/>
              </a:rPr>
              <a:pPr/>
              <a:t>26</a:t>
            </a:fld>
            <a:endParaRPr lang="en-US" altLang="en-US" smtClean="0">
              <a:solidFill>
                <a:schemeClr val="accent2"/>
              </a:solidFill>
              <a:latin typeface="Calibri" panose="020F0502020204030204" pitchFamily="34" charset="0"/>
            </a:endParaRPr>
          </a:p>
        </p:txBody>
      </p:sp>
    </p:spTree>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534400" cy="1600200"/>
          </a:xfrm>
        </p:spPr>
        <p:txBody>
          <a:bodyPr>
            <a:normAutofit/>
          </a:bodyPr>
          <a:lstStyle/>
          <a:p>
            <a:pPr>
              <a:defRPr/>
            </a:pPr>
            <a:r>
              <a:rPr lang="en-US" dirty="0" smtClean="0"/>
              <a:t>Payment (cont.)</a:t>
            </a:r>
            <a:r>
              <a:rPr lang="en-US" dirty="0"/>
              <a:t/>
            </a:r>
            <a:br>
              <a:rPr lang="en-US" dirty="0"/>
            </a:br>
            <a:r>
              <a:rPr lang="en-US" dirty="0" smtClean="0"/>
              <a:t>200.305(b)(1)-(4)</a:t>
            </a:r>
            <a:endParaRPr lang="en-US" dirty="0"/>
          </a:p>
        </p:txBody>
      </p:sp>
      <p:sp>
        <p:nvSpPr>
          <p:cNvPr id="3" name="Content Placeholder 2"/>
          <p:cNvSpPr>
            <a:spLocks noGrp="1"/>
          </p:cNvSpPr>
          <p:nvPr>
            <p:ph idx="1"/>
          </p:nvPr>
        </p:nvSpPr>
        <p:spPr>
          <a:xfrm>
            <a:off x="581025" y="2227263"/>
            <a:ext cx="7989888" cy="3944937"/>
          </a:xfrm>
        </p:spPr>
        <p:txBody>
          <a:bodyPr rtlCol="0">
            <a:normAutofit/>
          </a:bodyPr>
          <a:lstStyle/>
          <a:p>
            <a:r>
              <a:rPr lang="en-US" sz="2400" dirty="0"/>
              <a:t>Written procedures must describe whether non-federal entity uses:</a:t>
            </a:r>
          </a:p>
          <a:p>
            <a:pPr marL="822960" lvl="1" indent="-457200">
              <a:buFont typeface="+mj-lt"/>
              <a:buAutoNum type="arabicParenR"/>
            </a:pPr>
            <a:r>
              <a:rPr lang="en-US" sz="2000" u="sng" dirty="0"/>
              <a:t>Advance Payments</a:t>
            </a:r>
            <a:r>
              <a:rPr lang="en-US" sz="2000" dirty="0"/>
              <a:t> (preferred) </a:t>
            </a:r>
          </a:p>
          <a:p>
            <a:pPr marL="1188720" lvl="2" indent="-457200">
              <a:buFont typeface="Arial" panose="020B0604020202020204" pitchFamily="34" charset="0"/>
              <a:buChar char="•"/>
            </a:pPr>
            <a:r>
              <a:rPr lang="en-US" sz="1800" dirty="0"/>
              <a:t>Limited to minimum amounts needed to meet immediate cash needs </a:t>
            </a:r>
          </a:p>
          <a:p>
            <a:pPr marL="822960" lvl="1" indent="-457200">
              <a:buFont typeface="+mj-lt"/>
              <a:buAutoNum type="arabicParenR"/>
            </a:pPr>
            <a:r>
              <a:rPr lang="en-US" sz="2000" u="sng" dirty="0"/>
              <a:t>Reimbursement</a:t>
            </a:r>
          </a:p>
          <a:p>
            <a:pPr marL="1188720" lvl="2" indent="-457200">
              <a:buFont typeface="Arial" panose="020B0604020202020204" pitchFamily="34" charset="0"/>
              <a:buChar char="•"/>
            </a:pPr>
            <a:r>
              <a:rPr lang="en-US" sz="1800" dirty="0"/>
              <a:t>Pass through must make payment within 30 calendar days after receipt of the billing</a:t>
            </a:r>
          </a:p>
          <a:p>
            <a:pPr marL="822960" lvl="1" indent="-457200">
              <a:buFont typeface="+mj-lt"/>
              <a:buAutoNum type="arabicParenR"/>
            </a:pPr>
            <a:r>
              <a:rPr lang="en-US" sz="2000" u="sng" dirty="0"/>
              <a:t>Working Capital Advance</a:t>
            </a:r>
          </a:p>
          <a:p>
            <a:pPr marL="1188720" lvl="2" indent="-457200">
              <a:buFont typeface="Arial" panose="020B0604020202020204" pitchFamily="34" charset="0"/>
              <a:buChar char="•"/>
            </a:pPr>
            <a:r>
              <a:rPr lang="en-US" sz="1800" dirty="0"/>
              <a:t>The pass through determines that the nonfederal entity lacks sufficient working capital. Allows advance payment to cover estimated disbursement needs for initial </a:t>
            </a:r>
            <a:r>
              <a:rPr lang="en-US" sz="1800" dirty="0" smtClean="0"/>
              <a:t>period</a:t>
            </a:r>
            <a:endParaRPr lang="en-US" sz="1800" dirty="0"/>
          </a:p>
        </p:txBody>
      </p:sp>
      <p:sp>
        <p:nvSpPr>
          <p:cNvPr id="3072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9A61AD9-AFD7-4512-8FB8-2F5D867F6B16}" type="slidenum">
              <a:rPr lang="en-US" altLang="en-US" smtClean="0">
                <a:solidFill>
                  <a:schemeClr val="accent2"/>
                </a:solidFill>
                <a:latin typeface="Calibri" panose="020F0502020204030204" pitchFamily="34" charset="0"/>
              </a:rPr>
              <a:pPr/>
              <a:t>27</a:t>
            </a:fld>
            <a:endParaRPr lang="en-US" altLang="en-US" smtClean="0">
              <a:solidFill>
                <a:schemeClr val="accent2"/>
              </a:solidFill>
              <a:latin typeface="Calibri" panose="020F0502020204030204" pitchFamily="34" charset="0"/>
            </a:endParaRPr>
          </a:p>
        </p:txBody>
      </p:sp>
    </p:spTree>
    <p:extLst>
      <p:ext uri="{BB962C8B-B14F-4D97-AF65-F5344CB8AC3E}">
        <p14:creationId xmlns:p14="http://schemas.microsoft.com/office/powerpoint/2010/main" val="2898697314"/>
      </p:ext>
    </p:extLst>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5488" y="609600"/>
            <a:ext cx="7086600" cy="1039813"/>
          </a:xfrm>
        </p:spPr>
        <p:txBody>
          <a:bodyPr>
            <a:normAutofit fontScale="90000"/>
          </a:bodyPr>
          <a:lstStyle/>
          <a:p>
            <a:pPr>
              <a:defRPr/>
            </a:pPr>
            <a:r>
              <a:rPr lang="en-US" dirty="0"/>
              <a:t>Payment (cont.)</a:t>
            </a:r>
            <a:br>
              <a:rPr lang="en-US" dirty="0"/>
            </a:br>
            <a:r>
              <a:rPr lang="en-US" dirty="0" smtClean="0"/>
              <a:t>200.305(b)(7)-(8)</a:t>
            </a:r>
            <a:endParaRPr lang="en-US" dirty="0"/>
          </a:p>
        </p:txBody>
      </p:sp>
      <p:sp>
        <p:nvSpPr>
          <p:cNvPr id="3" name="Content Placeholder 2"/>
          <p:cNvSpPr>
            <a:spLocks noGrp="1"/>
          </p:cNvSpPr>
          <p:nvPr>
            <p:ph idx="1"/>
          </p:nvPr>
        </p:nvSpPr>
        <p:spPr>
          <a:xfrm>
            <a:off x="381000" y="2133600"/>
            <a:ext cx="8382000" cy="4572000"/>
          </a:xfrm>
        </p:spPr>
        <p:txBody>
          <a:bodyPr rtlCol="0">
            <a:noAutofit/>
          </a:bodyPr>
          <a:lstStyle/>
          <a:p>
            <a:pPr marL="306000" indent="-306000" eaLnBrk="1" fontAlgn="auto" hangingPunct="1">
              <a:buFont typeface="Wingdings 2" charset="2"/>
              <a:buChar char=""/>
              <a:defRPr/>
            </a:pPr>
            <a:r>
              <a:rPr lang="en-US" sz="2400" dirty="0" smtClean="0">
                <a:solidFill>
                  <a:srgbClr val="C00000"/>
                </a:solidFill>
              </a:rPr>
              <a:t>NEW:</a:t>
            </a:r>
            <a:r>
              <a:rPr lang="en-US" sz="2400" dirty="0" smtClean="0">
                <a:solidFill>
                  <a:srgbClr val="FF0000"/>
                </a:solidFill>
              </a:rPr>
              <a:t> </a:t>
            </a:r>
            <a:r>
              <a:rPr lang="en-US" sz="2400" dirty="0" smtClean="0"/>
              <a:t>Advances must be maintained in insured accounts</a:t>
            </a:r>
          </a:p>
          <a:p>
            <a:pPr marL="306000" indent="-306000" eaLnBrk="1" fontAlgn="auto" hangingPunct="1">
              <a:buFont typeface="Wingdings 2" charset="2"/>
              <a:buChar char=""/>
              <a:defRPr/>
            </a:pPr>
            <a:r>
              <a:rPr lang="en-US" sz="2400" dirty="0" smtClean="0">
                <a:solidFill>
                  <a:srgbClr val="C00000"/>
                </a:solidFill>
              </a:rPr>
              <a:t>NEW:</a:t>
            </a:r>
            <a:r>
              <a:rPr lang="en-US" sz="2400" dirty="0" smtClean="0">
                <a:solidFill>
                  <a:srgbClr val="FF0000"/>
                </a:solidFill>
              </a:rPr>
              <a:t> </a:t>
            </a:r>
            <a:r>
              <a:rPr lang="en-US" sz="2400" dirty="0" smtClean="0"/>
              <a:t>Pass through cannot require separate depository accounts</a:t>
            </a:r>
          </a:p>
          <a:p>
            <a:pPr marL="306000" indent="-306000" eaLnBrk="1" fontAlgn="auto" hangingPunct="1">
              <a:buFont typeface="Wingdings 2" charset="2"/>
              <a:buChar char=""/>
              <a:defRPr/>
            </a:pPr>
            <a:r>
              <a:rPr lang="en-US" sz="2400" dirty="0" smtClean="0">
                <a:solidFill>
                  <a:srgbClr val="C00000"/>
                </a:solidFill>
              </a:rPr>
              <a:t>NEW: </a:t>
            </a:r>
            <a:r>
              <a:rPr lang="en-US" sz="2400" dirty="0" smtClean="0"/>
              <a:t>Accounts must be interest bearing unless:</a:t>
            </a:r>
          </a:p>
          <a:p>
            <a:pPr marL="822960" lvl="1" indent="-457200" eaLnBrk="1" fontAlgn="auto" hangingPunct="1">
              <a:buFont typeface="+mj-lt"/>
              <a:buAutoNum type="arabicPeriod"/>
              <a:defRPr/>
            </a:pPr>
            <a:r>
              <a:rPr lang="en-US" sz="1800" dirty="0" smtClean="0"/>
              <a:t>Aggregate federal awards under $120,000</a:t>
            </a:r>
          </a:p>
          <a:p>
            <a:pPr marL="822960" lvl="1" indent="-457200" eaLnBrk="1" fontAlgn="auto" hangingPunct="1">
              <a:buFont typeface="+mj-lt"/>
              <a:buAutoNum type="arabicPeriod"/>
              <a:defRPr/>
            </a:pPr>
            <a:r>
              <a:rPr lang="en-US" sz="1800" dirty="0" smtClean="0"/>
              <a:t>Account not expected to earn in excess of $500 per year</a:t>
            </a:r>
          </a:p>
          <a:p>
            <a:pPr marL="822960" lvl="1" indent="-457200" eaLnBrk="1" fontAlgn="auto" hangingPunct="1">
              <a:buFont typeface="+mj-lt"/>
              <a:buAutoNum type="arabicPeriod"/>
              <a:defRPr/>
            </a:pPr>
            <a:r>
              <a:rPr lang="en-US" sz="1800" dirty="0" smtClean="0"/>
              <a:t>Bank require minimum balance so high, that such account not feasible</a:t>
            </a:r>
          </a:p>
          <a:p>
            <a:pPr marL="822960" lvl="1" indent="-457200" eaLnBrk="1" fontAlgn="auto" hangingPunct="1">
              <a:buFont typeface="+mj-lt"/>
              <a:buAutoNum type="arabicPeriod"/>
              <a:defRPr/>
            </a:pPr>
            <a:r>
              <a:rPr lang="en-US" dirty="0" smtClean="0"/>
              <a:t>A foreign gov’t or banking system prohibits or precludes interest bearing accounts. </a:t>
            </a:r>
            <a:endParaRPr lang="en-US" sz="1800" dirty="0" smtClean="0"/>
          </a:p>
        </p:txBody>
      </p:sp>
      <p:sp>
        <p:nvSpPr>
          <p:cNvPr id="3174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7852018-B55B-4A49-B7E1-6163E55808BE}" type="slidenum">
              <a:rPr lang="en-US" altLang="en-US" smtClean="0">
                <a:solidFill>
                  <a:schemeClr val="accent2"/>
                </a:solidFill>
                <a:latin typeface="Calibri" panose="020F0502020204030204" pitchFamily="34" charset="0"/>
              </a:rPr>
              <a:pPr/>
              <a:t>28</a:t>
            </a:fld>
            <a:endParaRPr lang="en-US" altLang="en-US" smtClean="0">
              <a:solidFill>
                <a:schemeClr val="accent2"/>
              </a:solidFill>
              <a:latin typeface="Calibri" panose="020F0502020204030204" pitchFamily="34" charset="0"/>
            </a:endParaRPr>
          </a:p>
        </p:txBody>
      </p:sp>
    </p:spTree>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5488" y="609600"/>
            <a:ext cx="7086600" cy="1039813"/>
          </a:xfrm>
        </p:spPr>
        <p:txBody>
          <a:bodyPr>
            <a:normAutofit fontScale="90000"/>
          </a:bodyPr>
          <a:lstStyle/>
          <a:p>
            <a:pPr>
              <a:defRPr/>
            </a:pPr>
            <a:r>
              <a:rPr lang="en-US" dirty="0"/>
              <a:t>Payment (cont.)</a:t>
            </a:r>
            <a:br>
              <a:rPr lang="en-US" dirty="0"/>
            </a:br>
            <a:r>
              <a:rPr lang="en-US" dirty="0" smtClean="0"/>
              <a:t>200.305(b)(9)</a:t>
            </a:r>
            <a:endParaRPr lang="en-US" dirty="0"/>
          </a:p>
        </p:txBody>
      </p:sp>
      <p:sp>
        <p:nvSpPr>
          <p:cNvPr id="3" name="Content Placeholder 2"/>
          <p:cNvSpPr>
            <a:spLocks noGrp="1"/>
          </p:cNvSpPr>
          <p:nvPr>
            <p:ph idx="1"/>
          </p:nvPr>
        </p:nvSpPr>
        <p:spPr>
          <a:xfrm>
            <a:off x="381000" y="2133600"/>
            <a:ext cx="8382000" cy="4572000"/>
          </a:xfrm>
        </p:spPr>
        <p:txBody>
          <a:bodyPr rtlCol="0">
            <a:noAutofit/>
          </a:bodyPr>
          <a:lstStyle/>
          <a:p>
            <a:pPr marL="306000" indent="-306000" eaLnBrk="1" fontAlgn="auto" hangingPunct="1">
              <a:buFont typeface="Wingdings 2" charset="2"/>
              <a:buChar char=""/>
              <a:defRPr/>
            </a:pPr>
            <a:r>
              <a:rPr lang="en-US" sz="2400" dirty="0" smtClean="0">
                <a:solidFill>
                  <a:srgbClr val="C00000"/>
                </a:solidFill>
              </a:rPr>
              <a:t>NEW: </a:t>
            </a:r>
            <a:r>
              <a:rPr lang="en-US" sz="2400" dirty="0" smtClean="0"/>
              <a:t>Interest </a:t>
            </a:r>
            <a:r>
              <a:rPr lang="en-US" sz="2400" dirty="0"/>
              <a:t>amounts up to $500 may be retained by non federal entity for administrative </a:t>
            </a:r>
            <a:r>
              <a:rPr lang="en-US" sz="2400" dirty="0" smtClean="0"/>
              <a:t>purposes</a:t>
            </a:r>
          </a:p>
          <a:p>
            <a:pPr marL="899725" lvl="2" indent="-306000" eaLnBrk="1" fontAlgn="auto" hangingPunct="1">
              <a:buFont typeface="Wingdings 2" charset="2"/>
              <a:buChar char=""/>
              <a:defRPr/>
            </a:pPr>
            <a:r>
              <a:rPr lang="en-US" sz="2000" dirty="0" smtClean="0"/>
              <a:t>Currently $100 for State and local Gov’ts</a:t>
            </a:r>
          </a:p>
          <a:p>
            <a:pPr marL="899725" lvl="2" indent="-306000" eaLnBrk="1" fontAlgn="auto" hangingPunct="1">
              <a:buFont typeface="Wingdings 2" charset="2"/>
              <a:buChar char=""/>
              <a:defRPr/>
            </a:pPr>
            <a:r>
              <a:rPr lang="en-US" sz="2000" dirty="0" smtClean="0"/>
              <a:t>Currently $250 for </a:t>
            </a:r>
            <a:r>
              <a:rPr lang="en-US" sz="2000" dirty="0" err="1" smtClean="0"/>
              <a:t>IHEs</a:t>
            </a:r>
            <a:r>
              <a:rPr lang="en-US" sz="2000" dirty="0" smtClean="0"/>
              <a:t> and Non-profits. </a:t>
            </a:r>
          </a:p>
          <a:p>
            <a:pPr marL="593725" lvl="2" indent="0" eaLnBrk="1" fontAlgn="auto" hangingPunct="1">
              <a:buNone/>
              <a:defRPr/>
            </a:pPr>
            <a:endParaRPr lang="en-US" sz="2000" dirty="0" smtClean="0"/>
          </a:p>
          <a:p>
            <a:pPr marL="306150" indent="-306000">
              <a:buFont typeface="Wingdings 2" charset="2"/>
              <a:buChar char=""/>
              <a:defRPr/>
            </a:pPr>
            <a:r>
              <a:rPr lang="en-US" sz="2400" dirty="0">
                <a:solidFill>
                  <a:srgbClr val="C00000"/>
                </a:solidFill>
              </a:rPr>
              <a:t>NEW: </a:t>
            </a:r>
            <a:r>
              <a:rPr lang="en-US" sz="2200" dirty="0" smtClean="0"/>
              <a:t>Interest </a:t>
            </a:r>
            <a:r>
              <a:rPr lang="en-US" sz="2200" dirty="0"/>
              <a:t>earned must be remitted </a:t>
            </a:r>
            <a:r>
              <a:rPr lang="en-US" sz="2200" u="sng" dirty="0"/>
              <a:t>annually</a:t>
            </a:r>
            <a:r>
              <a:rPr lang="en-US" sz="2200" dirty="0"/>
              <a:t> </a:t>
            </a:r>
            <a:r>
              <a:rPr lang="en-US" sz="2200" dirty="0" smtClean="0"/>
              <a:t>to </a:t>
            </a:r>
            <a:r>
              <a:rPr lang="en-US" sz="2200" dirty="0" err="1" smtClean="0"/>
              <a:t>HHS</a:t>
            </a:r>
            <a:r>
              <a:rPr lang="en-US" sz="2200" dirty="0"/>
              <a:t> </a:t>
            </a:r>
            <a:r>
              <a:rPr lang="en-US" sz="2200" dirty="0" smtClean="0"/>
              <a:t>Payment Management System.</a:t>
            </a:r>
            <a:endParaRPr lang="en-US" sz="2200" dirty="0"/>
          </a:p>
        </p:txBody>
      </p:sp>
      <p:sp>
        <p:nvSpPr>
          <p:cNvPr id="3174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7852018-B55B-4A49-B7E1-6163E55808BE}" type="slidenum">
              <a:rPr lang="en-US" altLang="en-US" smtClean="0">
                <a:solidFill>
                  <a:schemeClr val="accent2"/>
                </a:solidFill>
                <a:latin typeface="Calibri" panose="020F0502020204030204" pitchFamily="34" charset="0"/>
              </a:rPr>
              <a:pPr/>
              <a:t>29</a:t>
            </a:fld>
            <a:endParaRPr lang="en-US" altLang="en-US" smtClean="0">
              <a:solidFill>
                <a:schemeClr val="accent2"/>
              </a:solidFill>
              <a:latin typeface="Calibri" panose="020F0502020204030204" pitchFamily="34" charset="0"/>
            </a:endParaRPr>
          </a:p>
        </p:txBody>
      </p:sp>
    </p:spTree>
    <p:extLst>
      <p:ext uri="{BB962C8B-B14F-4D97-AF65-F5344CB8AC3E}">
        <p14:creationId xmlns:p14="http://schemas.microsoft.com/office/powerpoint/2010/main" val="78571974"/>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05000" y="1225296"/>
            <a:ext cx="6681216" cy="3520440"/>
          </a:xfrm>
        </p:spPr>
        <p:txBody>
          <a:bodyPr/>
          <a:lstStyle/>
          <a:p>
            <a:r>
              <a:rPr lang="en-US" dirty="0" smtClean="0"/>
              <a:t>The New </a:t>
            </a:r>
            <a:br>
              <a:rPr lang="en-US" dirty="0" smtClean="0"/>
            </a:br>
            <a:r>
              <a:rPr lang="en-US" dirty="0" smtClean="0"/>
              <a:t>EDGAR</a:t>
            </a:r>
            <a:endParaRPr lang="en-US" dirty="0"/>
          </a:p>
        </p:txBody>
      </p:sp>
      <p:sp>
        <p:nvSpPr>
          <p:cNvPr id="6" name="Text Placeholder 5"/>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24DB7A66-5CFF-4260-B541-1493CE13F5BF}" type="slidenum">
              <a:rPr lang="en-US" altLang="en-US" smtClean="0"/>
              <a:pPr>
                <a:defRPr/>
              </a:pPr>
              <a:t>3</a:t>
            </a:fld>
            <a:endParaRPr lang="en-US" altLang="en-US"/>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70307" y="762000"/>
            <a:ext cx="2583252" cy="3194304"/>
          </a:xfrm>
          <a:prstGeom prst="rect">
            <a:avLst/>
          </a:prstGeom>
        </p:spPr>
      </p:pic>
    </p:spTree>
    <p:extLst>
      <p:ext uri="{BB962C8B-B14F-4D97-AF65-F5344CB8AC3E}">
        <p14:creationId xmlns:p14="http://schemas.microsoft.com/office/powerpoint/2010/main" val="33751289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4632"/>
            <a:ext cx="8001000" cy="1609344"/>
          </a:xfrm>
        </p:spPr>
        <p:txBody>
          <a:bodyPr>
            <a:normAutofit fontScale="90000"/>
          </a:bodyPr>
          <a:lstStyle/>
          <a:p>
            <a:pPr>
              <a:defRPr/>
            </a:pPr>
            <a:r>
              <a:rPr lang="en-US" dirty="0" smtClean="0"/>
              <a:t>7) Written </a:t>
            </a:r>
            <a:r>
              <a:rPr lang="en-US" dirty="0" err="1" smtClean="0"/>
              <a:t>Allowability</a:t>
            </a:r>
            <a:r>
              <a:rPr lang="en-US" dirty="0"/>
              <a:t> </a:t>
            </a:r>
            <a:r>
              <a:rPr lang="en-US" dirty="0" smtClean="0"/>
              <a:t>Procedures</a:t>
            </a:r>
            <a:br>
              <a:rPr lang="en-US" dirty="0" smtClean="0"/>
            </a:br>
            <a:r>
              <a:rPr lang="en-US" dirty="0" smtClean="0"/>
              <a:t>200.302(b)(7)</a:t>
            </a:r>
            <a:endParaRPr lang="en-US" dirty="0"/>
          </a:p>
        </p:txBody>
      </p:sp>
      <p:sp>
        <p:nvSpPr>
          <p:cNvPr id="32771" name="Content Placeholder 2"/>
          <p:cNvSpPr>
            <a:spLocks noGrp="1"/>
          </p:cNvSpPr>
          <p:nvPr>
            <p:ph idx="1"/>
          </p:nvPr>
        </p:nvSpPr>
        <p:spPr>
          <a:xfrm>
            <a:off x="685800" y="2438400"/>
            <a:ext cx="7772400" cy="3733800"/>
          </a:xfrm>
        </p:spPr>
        <p:txBody>
          <a:bodyPr/>
          <a:lstStyle/>
          <a:p>
            <a:pPr eaLnBrk="1" hangingPunct="1"/>
            <a:r>
              <a:rPr lang="en-US" altLang="en-US" sz="2800" dirty="0" smtClean="0">
                <a:solidFill>
                  <a:srgbClr val="C00000"/>
                </a:solidFill>
              </a:rPr>
              <a:t>NEW: </a:t>
            </a:r>
            <a:r>
              <a:rPr lang="en-US" altLang="en-US" sz="2800" dirty="0" smtClean="0"/>
              <a:t>Written procedures for determining </a:t>
            </a:r>
            <a:r>
              <a:rPr lang="en-US" altLang="en-US" sz="2800" dirty="0" err="1" smtClean="0"/>
              <a:t>allowability</a:t>
            </a:r>
            <a:r>
              <a:rPr lang="en-US" altLang="en-US" sz="2800" dirty="0" smtClean="0"/>
              <a:t> of costs in accordance with Subpart E – Cost Principles</a:t>
            </a:r>
          </a:p>
          <a:p>
            <a:pPr lvl="1"/>
            <a:r>
              <a:rPr lang="en-US" sz="2400" dirty="0" smtClean="0"/>
              <a:t>Procedures </a:t>
            </a:r>
            <a:r>
              <a:rPr lang="en-US" sz="2400" dirty="0"/>
              <a:t>can not simply restate the Uniform Guidance Subpart E</a:t>
            </a:r>
          </a:p>
          <a:p>
            <a:pPr lvl="1"/>
            <a:r>
              <a:rPr lang="en-US" sz="2400" dirty="0"/>
              <a:t>Should explain the process used throughout the grant development and budget process </a:t>
            </a:r>
          </a:p>
          <a:p>
            <a:pPr lvl="2"/>
            <a:r>
              <a:rPr lang="en-US" sz="2400" dirty="0"/>
              <a:t>Training tool and guide for employees</a:t>
            </a:r>
          </a:p>
          <a:p>
            <a:pPr eaLnBrk="1" hangingPunct="1"/>
            <a:endParaRPr lang="en-US" altLang="en-US" sz="2800" dirty="0" smtClean="0"/>
          </a:p>
        </p:txBody>
      </p:sp>
      <p:sp>
        <p:nvSpPr>
          <p:cNvPr id="3277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51D34DD-A361-40A4-92F7-C195A7C91169}" type="slidenum">
              <a:rPr lang="en-US" altLang="en-US" smtClean="0">
                <a:solidFill>
                  <a:schemeClr val="accent2"/>
                </a:solidFill>
                <a:latin typeface="Calibri" panose="020F0502020204030204" pitchFamily="34" charset="0"/>
              </a:rPr>
              <a:pPr/>
              <a:t>30</a:t>
            </a:fld>
            <a:endParaRPr lang="en-US" altLang="en-US" smtClean="0">
              <a:solidFill>
                <a:schemeClr val="accent2"/>
              </a:solidFill>
              <a:latin typeface="Calibri" panose="020F0502020204030204" pitchFamily="34" charset="0"/>
            </a:endParaRPr>
          </a:p>
        </p:txBody>
      </p:sp>
    </p:spTree>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658973"/>
            <a:ext cx="5943600" cy="2209800"/>
          </a:xfrm>
        </p:spPr>
        <p:txBody>
          <a:bodyPr>
            <a:normAutofit fontScale="90000"/>
          </a:bodyPr>
          <a:lstStyle/>
          <a:p>
            <a:pPr eaLnBrk="1" fontAlgn="auto" hangingPunct="1">
              <a:spcAft>
                <a:spcPts val="0"/>
              </a:spcAft>
              <a:defRPr/>
            </a:pPr>
            <a:r>
              <a:rPr lang="en-US" dirty="0" smtClean="0"/>
              <a:t>Subpart E – Cost Principles</a:t>
            </a:r>
            <a:endParaRPr lang="en-US" dirty="0"/>
          </a:p>
        </p:txBody>
      </p:sp>
      <p:sp>
        <p:nvSpPr>
          <p:cNvPr id="3" name="Slide Number Placeholder 2"/>
          <p:cNvSpPr>
            <a:spLocks noGrp="1"/>
          </p:cNvSpPr>
          <p:nvPr>
            <p:ph type="sldNum" sz="quarter" idx="12"/>
          </p:nvPr>
        </p:nvSpPr>
        <p:spPr/>
        <p:txBody>
          <a:bodyPr/>
          <a:lstStyle/>
          <a:p>
            <a:pPr>
              <a:defRPr/>
            </a:pPr>
            <a:fld id="{02664236-4C2A-4C78-9B9E-71B48A6A0481}" type="slidenum">
              <a:rPr lang="en-US"/>
              <a:pPr>
                <a:defRPr/>
              </a:pPr>
              <a:t>31</a:t>
            </a:fld>
            <a:endParaRPr lang="en-US"/>
          </a:p>
        </p:txBody>
      </p:sp>
      <p:pic>
        <p:nvPicPr>
          <p:cNvPr id="33796" name="Picture 2" descr="C:\Users\nbrooks\AppData\Local\Microsoft\Windows\Temporary Internet Files\Content.IE5\FOHDK592\MP900387805[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98571" y="3228939"/>
            <a:ext cx="3124200" cy="317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Autofit/>
          </a:bodyPr>
          <a:lstStyle/>
          <a:p>
            <a:pPr>
              <a:defRPr/>
            </a:pPr>
            <a:r>
              <a:rPr lang="en-US" sz="3600" dirty="0" smtClean="0"/>
              <a:t>Factors Affecting </a:t>
            </a:r>
            <a:r>
              <a:rPr lang="en-US" sz="3600" dirty="0" err="1" smtClean="0"/>
              <a:t>Allowability</a:t>
            </a:r>
            <a:r>
              <a:rPr lang="en-US" sz="3600" dirty="0" smtClean="0"/>
              <a:t> of Costs </a:t>
            </a:r>
            <a:br>
              <a:rPr lang="en-US" sz="3600" dirty="0" smtClean="0"/>
            </a:br>
            <a:r>
              <a:rPr lang="en-US" sz="3600" dirty="0" smtClean="0"/>
              <a:t>200.403</a:t>
            </a:r>
          </a:p>
        </p:txBody>
      </p:sp>
      <p:sp>
        <p:nvSpPr>
          <p:cNvPr id="34819" name="Slide Number Placeholder 1"/>
          <p:cNvSpPr>
            <a:spLocks noGrp="1"/>
          </p:cNvSpPr>
          <p:nvPr>
            <p:ph type="sldNum" sz="quarter" idx="12"/>
          </p:nvPr>
        </p:nvSpPr>
        <p:spPr bwMode="auto">
          <a:xfrm>
            <a:off x="5559425" y="595630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0305ED9-5929-47ED-B14F-EBB198F555FA}" type="slidenum">
              <a:rPr lang="en-US" altLang="en-US" smtClean="0">
                <a:solidFill>
                  <a:schemeClr val="accent2"/>
                </a:solidFill>
                <a:latin typeface="Calibri" panose="020F0502020204030204" pitchFamily="34" charset="0"/>
              </a:rPr>
              <a:pPr/>
              <a:t>32</a:t>
            </a:fld>
            <a:endParaRPr lang="en-US" altLang="en-US" smtClean="0">
              <a:solidFill>
                <a:schemeClr val="accent2"/>
              </a:solidFill>
              <a:latin typeface="Calibri" panose="020F0502020204030204" pitchFamily="34" charset="0"/>
            </a:endParaRPr>
          </a:p>
        </p:txBody>
      </p:sp>
      <p:sp>
        <p:nvSpPr>
          <p:cNvPr id="36867" name="Rectangle 3"/>
          <p:cNvSpPr>
            <a:spLocks noGrp="1" noChangeArrowheads="1"/>
          </p:cNvSpPr>
          <p:nvPr>
            <p:ph idx="4294967295"/>
          </p:nvPr>
        </p:nvSpPr>
        <p:spPr>
          <a:xfrm>
            <a:off x="581025" y="2362200"/>
            <a:ext cx="8029575" cy="3959225"/>
          </a:xfrm>
        </p:spPr>
        <p:txBody>
          <a:bodyPr rtlCol="0">
            <a:normAutofit/>
          </a:bodyPr>
          <a:lstStyle/>
          <a:p>
            <a:pPr marL="533400" indent="-533400" eaLnBrk="1" fontAlgn="auto" hangingPunct="1">
              <a:buFont typeface="Wingdings" panose="05000000000000000000" pitchFamily="2" charset="2"/>
              <a:buNone/>
              <a:defRPr/>
            </a:pPr>
            <a:r>
              <a:rPr lang="en-US" altLang="en-US" sz="2400" dirty="0" smtClean="0"/>
              <a:t>All Costs Must Be:</a:t>
            </a:r>
          </a:p>
          <a:p>
            <a:pPr marL="914400" lvl="1" indent="-457200" eaLnBrk="1" fontAlgn="auto" hangingPunct="1">
              <a:buFontTx/>
              <a:buAutoNum type="arabicPeriod"/>
              <a:defRPr/>
            </a:pPr>
            <a:r>
              <a:rPr lang="en-US" altLang="en-US" sz="2000" dirty="0" smtClean="0"/>
              <a:t>Necessary, Reasonable and Allocable</a:t>
            </a:r>
          </a:p>
          <a:p>
            <a:pPr marL="914400" lvl="1" indent="-457200" eaLnBrk="1" fontAlgn="auto" hangingPunct="1">
              <a:buFontTx/>
              <a:buAutoNum type="arabicPeriod"/>
              <a:defRPr/>
            </a:pPr>
            <a:r>
              <a:rPr lang="en-US" altLang="en-US" sz="2000" dirty="0" smtClean="0"/>
              <a:t>Conform with federal law &amp; grant terms</a:t>
            </a:r>
          </a:p>
          <a:p>
            <a:pPr marL="914400" lvl="1" indent="-457200" eaLnBrk="1" fontAlgn="auto" hangingPunct="1">
              <a:buFontTx/>
              <a:buAutoNum type="arabicPeriod"/>
              <a:defRPr/>
            </a:pPr>
            <a:r>
              <a:rPr lang="en-US" altLang="en-US" sz="2000" dirty="0" smtClean="0"/>
              <a:t>Consistent with state and local policies </a:t>
            </a:r>
          </a:p>
          <a:p>
            <a:pPr marL="914400" lvl="1" indent="-457200" eaLnBrk="1" fontAlgn="auto" hangingPunct="1">
              <a:buFontTx/>
              <a:buAutoNum type="arabicPeriod"/>
              <a:defRPr/>
            </a:pPr>
            <a:r>
              <a:rPr lang="en-US" altLang="en-US" sz="2000" dirty="0" smtClean="0"/>
              <a:t>Consistently treated</a:t>
            </a:r>
          </a:p>
          <a:p>
            <a:pPr marL="914400" lvl="1" indent="-457200" eaLnBrk="1" fontAlgn="auto" hangingPunct="1">
              <a:buFontTx/>
              <a:buAutoNum type="arabicPeriod"/>
              <a:defRPr/>
            </a:pPr>
            <a:r>
              <a:rPr lang="en-US" altLang="en-US" sz="2000" dirty="0" smtClean="0"/>
              <a:t>In accordance with </a:t>
            </a:r>
            <a:r>
              <a:rPr lang="en-US" altLang="en-US" sz="2000" dirty="0" err="1" smtClean="0"/>
              <a:t>GAAP</a:t>
            </a:r>
            <a:endParaRPr lang="en-US" altLang="en-US" sz="2000" dirty="0" smtClean="0"/>
          </a:p>
          <a:p>
            <a:pPr marL="914400" lvl="1" indent="-457200" eaLnBrk="1" fontAlgn="auto" hangingPunct="1">
              <a:buFontTx/>
              <a:buAutoNum type="arabicPeriod"/>
              <a:defRPr/>
            </a:pPr>
            <a:r>
              <a:rPr lang="en-US" altLang="en-US" sz="2000" dirty="0" smtClean="0"/>
              <a:t>Not included as match</a:t>
            </a:r>
          </a:p>
          <a:p>
            <a:pPr marL="914400" lvl="1" indent="-457200" eaLnBrk="1" fontAlgn="auto" hangingPunct="1">
              <a:buFontTx/>
              <a:buAutoNum type="arabicPeriod"/>
              <a:defRPr/>
            </a:pPr>
            <a:r>
              <a:rPr lang="en-US" altLang="en-US" sz="2000" i="1" dirty="0" smtClean="0">
                <a:solidFill>
                  <a:srgbClr val="C00000"/>
                </a:solidFill>
              </a:rPr>
              <a:t>Net of applicable credits (moved to 200.406)</a:t>
            </a:r>
          </a:p>
          <a:p>
            <a:pPr marL="914400" lvl="1" indent="-457200" eaLnBrk="1" fontAlgn="auto" hangingPunct="1">
              <a:buFontTx/>
              <a:buAutoNum type="arabicPeriod"/>
              <a:defRPr/>
            </a:pPr>
            <a:r>
              <a:rPr lang="en-US" altLang="en-US" sz="2000" dirty="0" smtClean="0"/>
              <a:t>Adequately documented</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609599" y="533400"/>
            <a:ext cx="8229601" cy="1524000"/>
          </a:xfrm>
        </p:spPr>
        <p:txBody>
          <a:bodyPr>
            <a:noAutofit/>
          </a:bodyPr>
          <a:lstStyle/>
          <a:p>
            <a:pPr>
              <a:defRPr/>
            </a:pPr>
            <a:r>
              <a:rPr lang="en-US" altLang="en-US" sz="3600" dirty="0" smtClean="0"/>
              <a:t>Methods for Collection, Transmission and Storage of Information </a:t>
            </a:r>
            <a:br>
              <a:rPr lang="en-US" altLang="en-US" sz="3600" dirty="0" smtClean="0"/>
            </a:br>
            <a:r>
              <a:rPr lang="en-US" altLang="en-US" sz="3600" dirty="0" smtClean="0"/>
              <a:t>200.335</a:t>
            </a:r>
          </a:p>
        </p:txBody>
      </p:sp>
      <p:sp>
        <p:nvSpPr>
          <p:cNvPr id="86019" name="Rectangle 3"/>
          <p:cNvSpPr>
            <a:spLocks noGrp="1" noChangeArrowheads="1"/>
          </p:cNvSpPr>
          <p:nvPr>
            <p:ph idx="1"/>
          </p:nvPr>
        </p:nvSpPr>
        <p:spPr>
          <a:xfrm>
            <a:off x="609598" y="2362200"/>
            <a:ext cx="8001001" cy="3810000"/>
          </a:xfrm>
        </p:spPr>
        <p:txBody>
          <a:bodyPr/>
          <a:lstStyle/>
          <a:p>
            <a:pPr eaLnBrk="1" hangingPunct="1">
              <a:lnSpc>
                <a:spcPct val="90000"/>
              </a:lnSpc>
              <a:buFont typeface="Courier New" panose="02070309020205020404" pitchFamily="49" charset="0"/>
              <a:buChar char="o"/>
            </a:pPr>
            <a:r>
              <a:rPr lang="en-US" altLang="en-US" sz="2000" dirty="0" smtClean="0">
                <a:solidFill>
                  <a:srgbClr val="C00000"/>
                </a:solidFill>
              </a:rPr>
              <a:t>NEW: </a:t>
            </a:r>
            <a:r>
              <a:rPr lang="en-US" altLang="en-US" sz="2000" dirty="0" smtClean="0"/>
              <a:t>When original records are electronic and cannot be altered, </a:t>
            </a:r>
            <a:r>
              <a:rPr lang="en-US" altLang="en-US" sz="2000" u="sng" dirty="0" smtClean="0"/>
              <a:t>there is no need to create and retain paper copies. </a:t>
            </a:r>
          </a:p>
          <a:p>
            <a:pPr eaLnBrk="1" hangingPunct="1">
              <a:lnSpc>
                <a:spcPct val="90000"/>
              </a:lnSpc>
              <a:buFont typeface="Courier New" panose="02070309020205020404" pitchFamily="49" charset="0"/>
              <a:buChar char="o"/>
            </a:pPr>
            <a:r>
              <a:rPr lang="en-US" altLang="en-US" sz="2000" dirty="0" smtClean="0"/>
              <a:t>When original records are paper, electronic versions may be substituted through the use of duplication or other forms of electronic media provided they:</a:t>
            </a:r>
          </a:p>
          <a:p>
            <a:pPr marL="781050" lvl="1" indent="-457200" eaLnBrk="1" hangingPunct="1">
              <a:lnSpc>
                <a:spcPct val="90000"/>
              </a:lnSpc>
              <a:buFont typeface="Courier New" panose="02070309020205020404" pitchFamily="49" charset="0"/>
              <a:buChar char="o"/>
            </a:pPr>
            <a:r>
              <a:rPr lang="en-US" altLang="en-US" sz="2000" dirty="0" smtClean="0"/>
              <a:t>Are subject to periodic quality control reviews, </a:t>
            </a:r>
          </a:p>
          <a:p>
            <a:pPr marL="781050" lvl="1" indent="-457200" eaLnBrk="1" hangingPunct="1">
              <a:lnSpc>
                <a:spcPct val="90000"/>
              </a:lnSpc>
              <a:buFont typeface="Courier New" panose="02070309020205020404" pitchFamily="49" charset="0"/>
              <a:buChar char="o"/>
            </a:pPr>
            <a:r>
              <a:rPr lang="en-US" altLang="en-US" sz="2000" dirty="0" smtClean="0"/>
              <a:t>Provide reasonable safeguards against alteration; and </a:t>
            </a:r>
          </a:p>
          <a:p>
            <a:pPr marL="781050" lvl="1" indent="-457200" eaLnBrk="1" hangingPunct="1">
              <a:lnSpc>
                <a:spcPct val="90000"/>
              </a:lnSpc>
              <a:buFont typeface="Courier New" panose="02070309020205020404" pitchFamily="49" charset="0"/>
              <a:buChar char="o"/>
            </a:pPr>
            <a:r>
              <a:rPr lang="en-US" altLang="en-US" sz="2000" dirty="0" smtClean="0"/>
              <a:t>Remain readable.</a:t>
            </a:r>
          </a:p>
        </p:txBody>
      </p:sp>
      <p:sp>
        <p:nvSpPr>
          <p:cNvPr id="2" name="Footer Placeholder 1"/>
          <p:cNvSpPr>
            <a:spLocks noGrp="1"/>
          </p:cNvSpPr>
          <p:nvPr>
            <p:ph type="ftr" sz="quarter" idx="11"/>
          </p:nvPr>
        </p:nvSpPr>
        <p:spPr/>
        <p:txBody>
          <a:bodyPr/>
          <a:lstStyle/>
          <a:p>
            <a:pPr>
              <a:defRPr/>
            </a:pPr>
            <a:r>
              <a:rPr lang="en-US"/>
              <a:t>BRUSTEIN &amp; MANASEVIT, PLLC</a:t>
            </a:r>
          </a:p>
        </p:txBody>
      </p:sp>
      <p:sp>
        <p:nvSpPr>
          <p:cNvPr id="86021"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AD2B2A4-1AF5-4A56-947F-FC8460FF29A3}" type="slidenum">
              <a:rPr lang="en-US" altLang="en-US" smtClean="0">
                <a:solidFill>
                  <a:srgbClr val="7B9899"/>
                </a:solidFill>
                <a:latin typeface="Georgia" panose="02040502050405020303" pitchFamily="18" charset="0"/>
              </a:rPr>
              <a:pPr/>
              <a:t>33</a:t>
            </a:fld>
            <a:endParaRPr lang="en-US" altLang="en-US" smtClean="0">
              <a:solidFill>
                <a:srgbClr val="7B9899"/>
              </a:solidFill>
              <a:latin typeface="Georgia" panose="02040502050405020303"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Prior Written Approval 200.407</a:t>
            </a:r>
            <a:endParaRPr lang="en-US" dirty="0"/>
          </a:p>
        </p:txBody>
      </p:sp>
      <p:sp>
        <p:nvSpPr>
          <p:cNvPr id="35843" name="Slide Number Placeholder 2"/>
          <p:cNvSpPr>
            <a:spLocks noGrp="1"/>
          </p:cNvSpPr>
          <p:nvPr>
            <p:ph type="sldNum" sz="quarter" idx="12"/>
          </p:nvPr>
        </p:nvSpPr>
        <p:spPr bwMode="auto">
          <a:xfrm>
            <a:off x="5559425" y="595630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F781DC8-23D9-4033-AF4F-229D814DADEA}" type="slidenum">
              <a:rPr lang="en-US" altLang="en-US" smtClean="0">
                <a:solidFill>
                  <a:schemeClr val="accent2"/>
                </a:solidFill>
                <a:latin typeface="Calibri" panose="020F0502020204030204" pitchFamily="34" charset="0"/>
              </a:rPr>
              <a:pPr/>
              <a:t>34</a:t>
            </a:fld>
            <a:endParaRPr lang="en-US" altLang="en-US" smtClean="0">
              <a:solidFill>
                <a:schemeClr val="accent2"/>
              </a:solidFill>
              <a:latin typeface="Calibri" panose="020F0502020204030204" pitchFamily="34" charset="0"/>
            </a:endParaRPr>
          </a:p>
        </p:txBody>
      </p:sp>
      <p:sp>
        <p:nvSpPr>
          <p:cNvPr id="35844" name="Content Placeholder 2"/>
          <p:cNvSpPr>
            <a:spLocks noGrp="1"/>
          </p:cNvSpPr>
          <p:nvPr>
            <p:ph idx="4294967295"/>
          </p:nvPr>
        </p:nvSpPr>
        <p:spPr>
          <a:xfrm>
            <a:off x="696686" y="2438400"/>
            <a:ext cx="7989887" cy="3632200"/>
          </a:xfrm>
        </p:spPr>
        <p:txBody>
          <a:bodyPr/>
          <a:lstStyle/>
          <a:p>
            <a:pPr eaLnBrk="1" hangingPunct="1"/>
            <a:r>
              <a:rPr lang="en-US" altLang="en-US" sz="2400" dirty="0" smtClean="0">
                <a:solidFill>
                  <a:srgbClr val="C00000"/>
                </a:solidFill>
              </a:rPr>
              <a:t>NEW: </a:t>
            </a:r>
            <a:r>
              <a:rPr lang="en-US" altLang="en-US" sz="2400" dirty="0" smtClean="0"/>
              <a:t>In order to avoid subsequent disallowance:</a:t>
            </a:r>
          </a:p>
          <a:p>
            <a:pPr lvl="1" eaLnBrk="1" hangingPunct="1"/>
            <a:r>
              <a:rPr lang="en-US" altLang="en-US" sz="2400" dirty="0" smtClean="0"/>
              <a:t>Non-Federal entity may seek prior written approval of cognizant agency (for indirect cost rate) or Federal awarding agency in advance of the incurrence of special or unusual costs</a:t>
            </a:r>
          </a:p>
          <a:p>
            <a:pPr lvl="1" eaLnBrk="1" hangingPunct="1"/>
            <a:endParaRPr lang="en-US" altLang="en-US"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Direct v. Indirect Costs 200.413(c)</a:t>
            </a:r>
            <a:endParaRPr lang="en-US" dirty="0"/>
          </a:p>
        </p:txBody>
      </p:sp>
      <p:sp>
        <p:nvSpPr>
          <p:cNvPr id="37891" name="Slide Number Placeholder 3"/>
          <p:cNvSpPr>
            <a:spLocks noGrp="1"/>
          </p:cNvSpPr>
          <p:nvPr>
            <p:ph type="sldNum" sz="quarter" idx="12"/>
          </p:nvPr>
        </p:nvSpPr>
        <p:spPr bwMode="auto">
          <a:xfrm>
            <a:off x="5559425" y="595630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F3F4DFF-C04A-40C0-A81D-441A182846F2}" type="slidenum">
              <a:rPr lang="en-US" altLang="en-US" smtClean="0">
                <a:solidFill>
                  <a:schemeClr val="accent2"/>
                </a:solidFill>
                <a:latin typeface="Calibri" panose="020F0502020204030204" pitchFamily="34" charset="0"/>
              </a:rPr>
              <a:pPr/>
              <a:t>35</a:t>
            </a:fld>
            <a:endParaRPr lang="en-US" altLang="en-US" smtClean="0">
              <a:solidFill>
                <a:schemeClr val="accent2"/>
              </a:solidFill>
              <a:latin typeface="Calibri" panose="020F0502020204030204" pitchFamily="34" charset="0"/>
            </a:endParaRPr>
          </a:p>
        </p:txBody>
      </p:sp>
      <p:sp>
        <p:nvSpPr>
          <p:cNvPr id="37892" name="Content Placeholder 2"/>
          <p:cNvSpPr>
            <a:spLocks noGrp="1"/>
          </p:cNvSpPr>
          <p:nvPr>
            <p:ph idx="4294967295"/>
          </p:nvPr>
        </p:nvSpPr>
        <p:spPr>
          <a:xfrm>
            <a:off x="685800" y="1981200"/>
            <a:ext cx="8021638" cy="4572000"/>
          </a:xfrm>
        </p:spPr>
        <p:txBody>
          <a:bodyPr/>
          <a:lstStyle/>
          <a:p>
            <a:pPr eaLnBrk="1" hangingPunct="1">
              <a:buSzPct val="100000"/>
            </a:pPr>
            <a:r>
              <a:rPr lang="en-US" altLang="en-US" sz="2400" dirty="0" smtClean="0">
                <a:solidFill>
                  <a:srgbClr val="C00000"/>
                </a:solidFill>
              </a:rPr>
              <a:t>NEW: </a:t>
            </a:r>
            <a:r>
              <a:rPr lang="en-US" altLang="en-US" sz="2400" dirty="0" smtClean="0"/>
              <a:t>Salaries of administrative and clerical staff should be treated as “indirect” unless </a:t>
            </a:r>
            <a:r>
              <a:rPr lang="en-US" altLang="en-US" sz="2400" u="sng" dirty="0" smtClean="0"/>
              <a:t>all</a:t>
            </a:r>
            <a:r>
              <a:rPr lang="en-US" altLang="en-US" sz="2400" dirty="0" smtClean="0"/>
              <a:t> of following are met:</a:t>
            </a:r>
          </a:p>
          <a:p>
            <a:pPr marL="879475" lvl="1" indent="-514350" eaLnBrk="1" hangingPunct="1">
              <a:buFont typeface="Gill Sans MT"/>
              <a:buAutoNum type="arabicPeriod"/>
            </a:pPr>
            <a:r>
              <a:rPr lang="en-US" altLang="en-US" sz="2400" dirty="0" smtClean="0"/>
              <a:t>Such services are </a:t>
            </a:r>
            <a:r>
              <a:rPr lang="en-US" altLang="en-US" sz="2400" u="sng" dirty="0" smtClean="0"/>
              <a:t>integral</a:t>
            </a:r>
            <a:r>
              <a:rPr lang="en-US" altLang="en-US" sz="2400" dirty="0" smtClean="0"/>
              <a:t> to the activity</a:t>
            </a:r>
          </a:p>
          <a:p>
            <a:pPr marL="879475" lvl="1" indent="-514350" eaLnBrk="1" hangingPunct="1">
              <a:buFont typeface="Gill Sans MT"/>
              <a:buAutoNum type="arabicPeriod"/>
            </a:pPr>
            <a:r>
              <a:rPr lang="en-US" altLang="en-US" sz="2400" dirty="0" smtClean="0"/>
              <a:t>Individuals can be specifically identified with the activity</a:t>
            </a:r>
          </a:p>
          <a:p>
            <a:pPr marL="879475" lvl="1" indent="-514350" eaLnBrk="1" hangingPunct="1">
              <a:buFont typeface="Gill Sans MT"/>
              <a:buAutoNum type="arabicPeriod"/>
            </a:pPr>
            <a:r>
              <a:rPr lang="en-US" altLang="en-US" sz="2400" dirty="0" smtClean="0"/>
              <a:t>Such costs are explicitly included in the budget</a:t>
            </a:r>
          </a:p>
          <a:p>
            <a:pPr marL="879475" lvl="1" indent="-514350" eaLnBrk="1" hangingPunct="1">
              <a:buFont typeface="Gill Sans MT"/>
              <a:buAutoNum type="arabicPeriod"/>
            </a:pPr>
            <a:r>
              <a:rPr lang="en-US" altLang="en-US" sz="2400" dirty="0" smtClean="0"/>
              <a:t>Costs not also recovered as indirect</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Collection of Unallowable Costs</a:t>
            </a:r>
            <a:br>
              <a:rPr lang="en-US" dirty="0" smtClean="0"/>
            </a:br>
            <a:r>
              <a:rPr lang="en-US" dirty="0" smtClean="0"/>
              <a:t>200.410</a:t>
            </a:r>
            <a:endParaRPr lang="en-US" dirty="0"/>
          </a:p>
        </p:txBody>
      </p:sp>
      <p:sp>
        <p:nvSpPr>
          <p:cNvPr id="4" name="Content Placeholder 3"/>
          <p:cNvSpPr>
            <a:spLocks noGrp="1"/>
          </p:cNvSpPr>
          <p:nvPr>
            <p:ph idx="1"/>
          </p:nvPr>
        </p:nvSpPr>
        <p:spPr>
          <a:xfrm>
            <a:off x="685800" y="2209800"/>
            <a:ext cx="7772400" cy="3962400"/>
          </a:xfrm>
        </p:spPr>
        <p:txBody>
          <a:bodyPr>
            <a:normAutofit/>
          </a:bodyPr>
          <a:lstStyle/>
          <a:p>
            <a:r>
              <a:rPr lang="en-US" sz="2400" dirty="0" smtClean="0">
                <a:solidFill>
                  <a:srgbClr val="C00000"/>
                </a:solidFill>
              </a:rPr>
              <a:t>NEW: </a:t>
            </a:r>
            <a:r>
              <a:rPr lang="en-US" sz="2400" dirty="0" smtClean="0"/>
              <a:t>Payments made for costs determined to be unallowable by either the Federal awarding agency or pass-through </a:t>
            </a:r>
            <a:r>
              <a:rPr lang="en-US" sz="2400" u="sng" dirty="0" smtClean="0"/>
              <a:t>must be refunded (including interest)</a:t>
            </a:r>
            <a:r>
              <a:rPr lang="en-US" sz="2400" dirty="0" smtClean="0"/>
              <a:t> to the Federal government in accordance with instructions from the Federal agency that determined the costs are unallowable. </a:t>
            </a:r>
            <a:endParaRPr lang="en-US" sz="2400" dirty="0"/>
          </a:p>
        </p:txBody>
      </p:sp>
      <p:sp>
        <p:nvSpPr>
          <p:cNvPr id="3" name="Slide Number Placeholder 2"/>
          <p:cNvSpPr>
            <a:spLocks noGrp="1"/>
          </p:cNvSpPr>
          <p:nvPr>
            <p:ph type="sldNum" sz="quarter" idx="12"/>
          </p:nvPr>
        </p:nvSpPr>
        <p:spPr/>
        <p:txBody>
          <a:bodyPr/>
          <a:lstStyle/>
          <a:p>
            <a:pPr>
              <a:defRPr/>
            </a:pPr>
            <a:fld id="{602B0D5D-8E50-4057-A2FF-C35A10E7F55E}" type="slidenum">
              <a:rPr lang="en-US" altLang="en-US" smtClean="0"/>
              <a:pPr>
                <a:defRPr/>
              </a:pPr>
              <a:t>36</a:t>
            </a:fld>
            <a:endParaRPr lang="en-US" altLang="en-US"/>
          </a:p>
        </p:txBody>
      </p:sp>
    </p:spTree>
    <p:extLst>
      <p:ext uri="{BB962C8B-B14F-4D97-AF65-F5344CB8AC3E}">
        <p14:creationId xmlns:p14="http://schemas.microsoft.com/office/powerpoint/2010/main" val="82130189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678414" y="670560"/>
            <a:ext cx="6960870" cy="3520440"/>
          </a:xfrm>
        </p:spPr>
        <p:txBody>
          <a:bodyPr>
            <a:noAutofit/>
          </a:bodyPr>
          <a:lstStyle/>
          <a:p>
            <a:pPr algn="ctr" eaLnBrk="1" fontAlgn="auto" hangingPunct="1">
              <a:spcAft>
                <a:spcPts val="0"/>
              </a:spcAft>
              <a:defRPr/>
            </a:pPr>
            <a:r>
              <a:rPr lang="en-US" sz="4400" dirty="0" smtClean="0">
                <a:solidFill>
                  <a:schemeClr val="accent2">
                    <a:lumMod val="50000"/>
                  </a:schemeClr>
                </a:solidFill>
              </a:rPr>
              <a:t>Selected Items of Cost</a:t>
            </a:r>
          </a:p>
        </p:txBody>
      </p:sp>
      <p:sp>
        <p:nvSpPr>
          <p:cNvPr id="34821" name="Rectangle 3"/>
          <p:cNvSpPr>
            <a:spLocks noGrp="1" noChangeArrowheads="1"/>
          </p:cNvSpPr>
          <p:nvPr>
            <p:ph type="body" idx="1"/>
          </p:nvPr>
        </p:nvSpPr>
        <p:spPr>
          <a:xfrm>
            <a:off x="1764139" y="3505200"/>
            <a:ext cx="6789420" cy="1371600"/>
          </a:xfrm>
        </p:spPr>
        <p:txBody>
          <a:bodyPr rtlCol="0">
            <a:normAutofit fontScale="92500" lnSpcReduction="10000"/>
          </a:bodyPr>
          <a:lstStyle/>
          <a:p>
            <a:pPr algn="ctr" eaLnBrk="1" fontAlgn="auto" hangingPunct="1">
              <a:buFont typeface="Wingdings 2" charset="2"/>
              <a:buNone/>
              <a:defRPr/>
            </a:pPr>
            <a:r>
              <a:rPr lang="en-US" sz="2800" dirty="0" smtClean="0">
                <a:solidFill>
                  <a:schemeClr val="tx1"/>
                </a:solidFill>
              </a:rPr>
              <a:t>There are 55 specific items of cost! </a:t>
            </a:r>
          </a:p>
          <a:p>
            <a:pPr algn="ctr">
              <a:defRPr/>
            </a:pPr>
            <a:r>
              <a:rPr lang="en-US" sz="2800" dirty="0" smtClean="0">
                <a:solidFill>
                  <a:schemeClr val="tx1"/>
                </a:solidFill>
              </a:rPr>
              <a:t>Listed on page 94.  </a:t>
            </a:r>
          </a:p>
          <a:p>
            <a:pPr algn="ctr">
              <a:defRPr/>
            </a:pPr>
            <a:r>
              <a:rPr lang="en-US" sz="2800" dirty="0" smtClean="0">
                <a:solidFill>
                  <a:schemeClr val="tx1"/>
                </a:solidFill>
              </a:rPr>
              <a:t>Starts at 200.420</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fontAlgn="auto" hangingPunct="1">
              <a:spcAft>
                <a:spcPts val="0"/>
              </a:spcAft>
              <a:defRPr/>
            </a:pPr>
            <a:r>
              <a:rPr lang="en-US" dirty="0" smtClean="0"/>
              <a:t>Selected Items of Cost Examples</a:t>
            </a:r>
          </a:p>
        </p:txBody>
      </p:sp>
      <p:sp>
        <p:nvSpPr>
          <p:cNvPr id="39939" name="Slide Number Placeholder 1"/>
          <p:cNvSpPr>
            <a:spLocks noGrp="1"/>
          </p:cNvSpPr>
          <p:nvPr>
            <p:ph type="sldNum" sz="quarter" idx="12"/>
          </p:nvPr>
        </p:nvSpPr>
        <p:spPr bwMode="auto">
          <a:xfrm>
            <a:off x="5559425" y="595630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5956E9C-99EC-454C-9DD2-5F246CF418F3}" type="slidenum">
              <a:rPr lang="en-US" altLang="en-US" smtClean="0">
                <a:solidFill>
                  <a:schemeClr val="accent2"/>
                </a:solidFill>
                <a:latin typeface="Calibri" panose="020F0502020204030204" pitchFamily="34" charset="0"/>
              </a:rPr>
              <a:pPr/>
              <a:t>38</a:t>
            </a:fld>
            <a:endParaRPr lang="en-US" altLang="en-US" smtClean="0">
              <a:solidFill>
                <a:schemeClr val="accent2"/>
              </a:solidFill>
              <a:latin typeface="Calibri" panose="020F0502020204030204" pitchFamily="34" charset="0"/>
            </a:endParaRPr>
          </a:p>
        </p:txBody>
      </p:sp>
      <p:sp>
        <p:nvSpPr>
          <p:cNvPr id="39940" name="Rectangle 3"/>
          <p:cNvSpPr>
            <a:spLocks noGrp="1" noChangeArrowheads="1"/>
          </p:cNvSpPr>
          <p:nvPr>
            <p:ph idx="4294967295"/>
          </p:nvPr>
        </p:nvSpPr>
        <p:spPr>
          <a:xfrm>
            <a:off x="733425" y="2286000"/>
            <a:ext cx="6810375" cy="3657600"/>
          </a:xfrm>
        </p:spPr>
        <p:txBody>
          <a:bodyPr>
            <a:normAutofit/>
          </a:bodyPr>
          <a:lstStyle/>
          <a:p>
            <a:pPr marL="365125" indent="-282575">
              <a:spcAft>
                <a:spcPct val="0"/>
              </a:spcAft>
              <a:buFont typeface="Wingdings 2" panose="05020102010507070707" pitchFamily="18" charset="2"/>
              <a:buChar char=""/>
            </a:pPr>
            <a:r>
              <a:rPr lang="en-US" altLang="en-US" sz="2400" b="1" dirty="0" smtClean="0"/>
              <a:t>Advertising/PR 200.421</a:t>
            </a:r>
          </a:p>
          <a:p>
            <a:pPr marL="639763" lvl="1" indent="-236538" eaLnBrk="1" hangingPunct="1">
              <a:lnSpc>
                <a:spcPct val="90000"/>
              </a:lnSpc>
              <a:spcAft>
                <a:spcPct val="0"/>
              </a:spcAft>
              <a:buFont typeface="Verdana" panose="020B0604030504040204" pitchFamily="34" charset="0"/>
              <a:buChar char="◦"/>
            </a:pPr>
            <a:r>
              <a:rPr lang="en-US" altLang="en-US" sz="2000" dirty="0" smtClean="0"/>
              <a:t>Allowable for programmatic purposes including:</a:t>
            </a:r>
          </a:p>
          <a:p>
            <a:pPr marL="909638" lvl="2" indent="-236538" eaLnBrk="1" hangingPunct="1">
              <a:lnSpc>
                <a:spcPct val="90000"/>
              </a:lnSpc>
              <a:spcAft>
                <a:spcPct val="0"/>
              </a:spcAft>
              <a:buFont typeface="Verdana" panose="020B0604030504040204" pitchFamily="34" charset="0"/>
              <a:buChar char="◦"/>
            </a:pPr>
            <a:r>
              <a:rPr lang="en-US" altLang="en-US" sz="1800" dirty="0" smtClean="0"/>
              <a:t>Recruitment</a:t>
            </a:r>
          </a:p>
          <a:p>
            <a:pPr marL="909638" lvl="2" indent="-236538" eaLnBrk="1" hangingPunct="1">
              <a:lnSpc>
                <a:spcPct val="90000"/>
              </a:lnSpc>
              <a:spcAft>
                <a:spcPct val="0"/>
              </a:spcAft>
              <a:buFont typeface="Verdana" panose="020B0604030504040204" pitchFamily="34" charset="0"/>
              <a:buChar char="◦"/>
            </a:pPr>
            <a:r>
              <a:rPr lang="en-US" altLang="en-US" sz="1800" dirty="0" smtClean="0"/>
              <a:t>Procurement of goods</a:t>
            </a:r>
          </a:p>
          <a:p>
            <a:pPr marL="909638" lvl="2" indent="-236538" eaLnBrk="1" hangingPunct="1">
              <a:lnSpc>
                <a:spcPct val="90000"/>
              </a:lnSpc>
              <a:spcAft>
                <a:spcPct val="0"/>
              </a:spcAft>
              <a:buFont typeface="Verdana" panose="020B0604030504040204" pitchFamily="34" charset="0"/>
              <a:buChar char="◦"/>
            </a:pPr>
            <a:r>
              <a:rPr lang="en-US" altLang="en-US" sz="1800" dirty="0" smtClean="0"/>
              <a:t>Disposal of materials</a:t>
            </a:r>
          </a:p>
          <a:p>
            <a:pPr marL="909638" lvl="2" indent="-236538" eaLnBrk="1" hangingPunct="1">
              <a:lnSpc>
                <a:spcPct val="90000"/>
              </a:lnSpc>
              <a:spcAft>
                <a:spcPct val="0"/>
              </a:spcAft>
              <a:buFont typeface="Verdana" panose="020B0604030504040204" pitchFamily="34" charset="0"/>
              <a:buChar char="◦"/>
            </a:pPr>
            <a:r>
              <a:rPr lang="en-US" altLang="en-US" sz="1800" dirty="0" smtClean="0"/>
              <a:t>Program outreach</a:t>
            </a:r>
          </a:p>
          <a:p>
            <a:pPr marL="909638" lvl="2" indent="-236538" eaLnBrk="1" hangingPunct="1">
              <a:lnSpc>
                <a:spcPct val="90000"/>
              </a:lnSpc>
              <a:spcAft>
                <a:spcPct val="0"/>
              </a:spcAft>
              <a:buFont typeface="Verdana" panose="020B0604030504040204" pitchFamily="34" charset="0"/>
              <a:buChar char="◦"/>
            </a:pPr>
            <a:r>
              <a:rPr lang="en-US" altLang="en-US" sz="1800" dirty="0" smtClean="0"/>
              <a:t>Public relations (in limited circumstances)</a:t>
            </a:r>
          </a:p>
          <a:p>
            <a:pPr marL="909638" lvl="2" indent="-236538" eaLnBrk="1" hangingPunct="1">
              <a:lnSpc>
                <a:spcPct val="90000"/>
              </a:lnSpc>
              <a:spcAft>
                <a:spcPct val="0"/>
              </a:spcAft>
              <a:buFont typeface="Verdana" panose="020B0604030504040204" pitchFamily="34" charset="0"/>
              <a:buChar char="◦"/>
            </a:pPr>
            <a:endParaRPr lang="en-US" altLang="en-US" sz="1800"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Selected Items of Cost Examples (</a:t>
            </a:r>
            <a:r>
              <a:rPr lang="en-US" dirty="0" smtClean="0"/>
              <a:t>cont.)</a:t>
            </a:r>
            <a:endParaRPr lang="en-US" dirty="0"/>
          </a:p>
        </p:txBody>
      </p:sp>
      <p:sp>
        <p:nvSpPr>
          <p:cNvPr id="6" name="Content Placeholder 5"/>
          <p:cNvSpPr>
            <a:spLocks noGrp="1"/>
          </p:cNvSpPr>
          <p:nvPr>
            <p:ph idx="1"/>
          </p:nvPr>
        </p:nvSpPr>
        <p:spPr>
          <a:xfrm>
            <a:off x="685800" y="2536608"/>
            <a:ext cx="7772400" cy="4050792"/>
          </a:xfrm>
        </p:spPr>
        <p:txBody>
          <a:bodyPr/>
          <a:lstStyle/>
          <a:p>
            <a:pPr marL="425450" indent="-342900">
              <a:spcAft>
                <a:spcPct val="0"/>
              </a:spcAft>
            </a:pPr>
            <a:r>
              <a:rPr lang="en-US" altLang="en-US" sz="2400" b="1" dirty="0"/>
              <a:t>Alcohol </a:t>
            </a:r>
            <a:r>
              <a:rPr lang="en-US" altLang="en-US" sz="2400" b="1" dirty="0" smtClean="0"/>
              <a:t>200.423</a:t>
            </a:r>
            <a:endParaRPr lang="en-US" altLang="en-US" sz="2400" b="1" dirty="0"/>
          </a:p>
          <a:p>
            <a:pPr marL="746125" lvl="1" indent="-342900">
              <a:spcAft>
                <a:spcPct val="0"/>
              </a:spcAft>
            </a:pPr>
            <a:r>
              <a:rPr lang="en-US" altLang="en-US" sz="2000" dirty="0"/>
              <a:t>Not allowable</a:t>
            </a:r>
          </a:p>
          <a:p>
            <a:endParaRPr lang="en-US" dirty="0" smtClean="0"/>
          </a:p>
          <a:p>
            <a:r>
              <a:rPr lang="en-US" altLang="en-US" sz="2400" b="1" dirty="0"/>
              <a:t>Collections of Improper Payments </a:t>
            </a:r>
            <a:r>
              <a:rPr lang="en-US" altLang="en-US" sz="2400" b="1" dirty="0" smtClean="0"/>
              <a:t>200.428</a:t>
            </a:r>
            <a:endParaRPr lang="en-US" altLang="en-US" sz="2400" b="1" dirty="0"/>
          </a:p>
          <a:p>
            <a:pPr lvl="1"/>
            <a:r>
              <a:rPr lang="en-US" altLang="en-US" sz="2200" dirty="0"/>
              <a:t>The costs incurred by the non-Federal entity to recover improper payments are allowable as either direct or indirect costs, as appropriate. </a:t>
            </a:r>
          </a:p>
          <a:p>
            <a:endParaRPr lang="en-US" dirty="0"/>
          </a:p>
        </p:txBody>
      </p:sp>
      <p:sp>
        <p:nvSpPr>
          <p:cNvPr id="3" name="Slide Number Placeholder 2"/>
          <p:cNvSpPr>
            <a:spLocks noGrp="1"/>
          </p:cNvSpPr>
          <p:nvPr>
            <p:ph type="sldNum" sz="quarter" idx="12"/>
          </p:nvPr>
        </p:nvSpPr>
        <p:spPr/>
        <p:txBody>
          <a:bodyPr/>
          <a:lstStyle/>
          <a:p>
            <a:pPr>
              <a:defRPr/>
            </a:pPr>
            <a:fld id="{602B0D5D-8E50-4057-A2FF-C35A10E7F55E}" type="slidenum">
              <a:rPr lang="en-US" altLang="en-US" smtClean="0"/>
              <a:pPr>
                <a:defRPr/>
              </a:pPr>
              <a:t>39</a:t>
            </a:fld>
            <a:endParaRPr lang="en-US" alt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3600" y="1584108"/>
            <a:ext cx="1905000" cy="1905000"/>
          </a:xfrm>
          <a:prstGeom prst="rect">
            <a:avLst/>
          </a:prstGeom>
        </p:spPr>
      </p:pic>
    </p:spTree>
    <p:extLst>
      <p:ext uri="{BB962C8B-B14F-4D97-AF65-F5344CB8AC3E}">
        <p14:creationId xmlns:p14="http://schemas.microsoft.com/office/powerpoint/2010/main" val="22960150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Parts of the NEW EDGAR</a:t>
            </a:r>
            <a:endParaRPr lang="en-US" dirty="0"/>
          </a:p>
        </p:txBody>
      </p:sp>
      <p:sp>
        <p:nvSpPr>
          <p:cNvPr id="3" name="Content Placeholder 2"/>
          <p:cNvSpPr>
            <a:spLocks noGrp="1"/>
          </p:cNvSpPr>
          <p:nvPr>
            <p:ph idx="1"/>
          </p:nvPr>
        </p:nvSpPr>
        <p:spPr>
          <a:xfrm>
            <a:off x="581025" y="2047784"/>
            <a:ext cx="7989888" cy="4273641"/>
          </a:xfrm>
        </p:spPr>
        <p:txBody>
          <a:bodyPr>
            <a:normAutofit/>
          </a:bodyPr>
          <a:lstStyle/>
          <a:p>
            <a:r>
              <a:rPr lang="en-US" sz="2800" b="1" dirty="0" smtClean="0"/>
              <a:t>Title 34</a:t>
            </a:r>
          </a:p>
          <a:p>
            <a:pPr lvl="1"/>
            <a:r>
              <a:rPr lang="en-US" sz="2000" dirty="0" smtClean="0"/>
              <a:t>Part 75 – Direct Grant Programs</a:t>
            </a:r>
          </a:p>
          <a:p>
            <a:pPr lvl="1"/>
            <a:r>
              <a:rPr lang="en-US" sz="2000" dirty="0" smtClean="0"/>
              <a:t>Part 76 – State-Administered Programs</a:t>
            </a:r>
          </a:p>
          <a:p>
            <a:pPr lvl="1"/>
            <a:r>
              <a:rPr lang="en-US" sz="2000" dirty="0" smtClean="0"/>
              <a:t>Part 77 – Definitions</a:t>
            </a:r>
          </a:p>
          <a:p>
            <a:pPr lvl="1"/>
            <a:r>
              <a:rPr lang="en-US" sz="2000" dirty="0" smtClean="0"/>
              <a:t>Part 81 – General Education Provisions Act (</a:t>
            </a:r>
            <a:r>
              <a:rPr lang="en-US" sz="2000" dirty="0" err="1" smtClean="0"/>
              <a:t>GEPA</a:t>
            </a:r>
            <a:r>
              <a:rPr lang="en-US" sz="2000" dirty="0" smtClean="0"/>
              <a:t>) </a:t>
            </a:r>
          </a:p>
          <a:p>
            <a:r>
              <a:rPr lang="en-US" sz="2800" b="1" dirty="0" smtClean="0"/>
              <a:t>Title 2</a:t>
            </a:r>
          </a:p>
          <a:p>
            <a:pPr lvl="1"/>
            <a:r>
              <a:rPr lang="en-US" sz="2000" dirty="0" smtClean="0"/>
              <a:t>Part 200 – Cost/Administrative/Audit Rules</a:t>
            </a:r>
          </a:p>
          <a:p>
            <a:pPr lvl="1"/>
            <a:r>
              <a:rPr lang="en-US" sz="2000" dirty="0" smtClean="0"/>
              <a:t>Part 3474 – </a:t>
            </a:r>
            <a:r>
              <a:rPr lang="en-US" sz="2000" dirty="0" err="1" smtClean="0"/>
              <a:t>USDE</a:t>
            </a:r>
            <a:r>
              <a:rPr lang="en-US" sz="2000" dirty="0" smtClean="0"/>
              <a:t> Exceptions – Adopts Part 200</a:t>
            </a:r>
          </a:p>
          <a:p>
            <a:pPr lvl="1"/>
            <a:r>
              <a:rPr lang="en-US" sz="2000" dirty="0" smtClean="0"/>
              <a:t>Part 3485 – </a:t>
            </a:r>
            <a:r>
              <a:rPr lang="en-US" sz="2000" dirty="0" err="1" smtClean="0"/>
              <a:t>Nonprocurement</a:t>
            </a:r>
            <a:r>
              <a:rPr lang="en-US" sz="2000" dirty="0" smtClean="0"/>
              <a:t> Debarment and Suspension </a:t>
            </a:r>
          </a:p>
          <a:p>
            <a:pPr lvl="2"/>
            <a:r>
              <a:rPr lang="en-US" sz="1800" dirty="0" smtClean="0"/>
              <a:t>Incorporates 2 </a:t>
            </a:r>
            <a:r>
              <a:rPr lang="en-US" sz="1800" dirty="0" err="1" smtClean="0"/>
              <a:t>CFR</a:t>
            </a:r>
            <a:r>
              <a:rPr lang="en-US" sz="1800" dirty="0" smtClean="0"/>
              <a:t> Part 180, OMB’s Guidelines on Debarment and Suspension</a:t>
            </a:r>
          </a:p>
          <a:p>
            <a:pPr lvl="1"/>
            <a:endParaRPr lang="en-US" dirty="0"/>
          </a:p>
        </p:txBody>
      </p:sp>
      <p:sp>
        <p:nvSpPr>
          <p:cNvPr id="4" name="Slide Number Placeholder 3"/>
          <p:cNvSpPr>
            <a:spLocks noGrp="1"/>
          </p:cNvSpPr>
          <p:nvPr>
            <p:ph type="sldNum" sz="quarter" idx="12"/>
          </p:nvPr>
        </p:nvSpPr>
        <p:spPr/>
        <p:txBody>
          <a:bodyPr/>
          <a:lstStyle/>
          <a:p>
            <a:pPr>
              <a:defRPr/>
            </a:pPr>
            <a:fld id="{24DB7A66-5CFF-4260-B541-1493CE13F5BF}" type="slidenum">
              <a:rPr lang="en-US" altLang="en-US" sz="1600" smtClean="0">
                <a:solidFill>
                  <a:schemeClr val="tx1"/>
                </a:solidFill>
              </a:rPr>
              <a:pPr>
                <a:defRPr/>
              </a:pPr>
              <a:t>4</a:t>
            </a:fld>
            <a:endParaRPr lang="en-US" altLang="en-US" sz="1600" dirty="0">
              <a:solidFill>
                <a:schemeClr val="tx1"/>
              </a:solidFill>
            </a:endParaRPr>
          </a:p>
        </p:txBody>
      </p:sp>
    </p:spTree>
    <p:extLst>
      <p:ext uri="{BB962C8B-B14F-4D97-AF65-F5344CB8AC3E}">
        <p14:creationId xmlns:p14="http://schemas.microsoft.com/office/powerpoint/2010/main" val="129829561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609344"/>
          </a:xfrm>
        </p:spPr>
        <p:txBody>
          <a:bodyPr/>
          <a:lstStyle/>
          <a:p>
            <a:pPr eaLnBrk="1" fontAlgn="auto" hangingPunct="1">
              <a:spcAft>
                <a:spcPts val="0"/>
              </a:spcAft>
              <a:defRPr/>
            </a:pPr>
            <a:r>
              <a:rPr lang="en-US" dirty="0"/>
              <a:t>Selected Items of </a:t>
            </a:r>
            <a:r>
              <a:rPr lang="en-US" dirty="0" smtClean="0"/>
              <a:t>Cost Examples (cont.)</a:t>
            </a:r>
            <a:endParaRPr lang="en-US" dirty="0"/>
          </a:p>
        </p:txBody>
      </p:sp>
      <p:sp>
        <p:nvSpPr>
          <p:cNvPr id="40963" name="Slide Number Placeholder 2"/>
          <p:cNvSpPr>
            <a:spLocks noGrp="1"/>
          </p:cNvSpPr>
          <p:nvPr>
            <p:ph type="sldNum" sz="quarter" idx="12"/>
          </p:nvPr>
        </p:nvSpPr>
        <p:spPr bwMode="auto">
          <a:xfrm>
            <a:off x="5559425" y="595630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0B5ED06-62AE-45E8-9B44-1BDD29B0FE6A}" type="slidenum">
              <a:rPr lang="en-US" altLang="en-US" smtClean="0">
                <a:solidFill>
                  <a:schemeClr val="accent2"/>
                </a:solidFill>
                <a:latin typeface="Calibri" panose="020F0502020204030204" pitchFamily="34" charset="0"/>
              </a:rPr>
              <a:pPr/>
              <a:t>40</a:t>
            </a:fld>
            <a:endParaRPr lang="en-US" altLang="en-US" smtClean="0">
              <a:solidFill>
                <a:schemeClr val="accent2"/>
              </a:solidFill>
              <a:latin typeface="Calibri" panose="020F0502020204030204" pitchFamily="34" charset="0"/>
            </a:endParaRPr>
          </a:p>
        </p:txBody>
      </p:sp>
      <p:sp>
        <p:nvSpPr>
          <p:cNvPr id="55299" name="Content Placeholder 2"/>
          <p:cNvSpPr>
            <a:spLocks noGrp="1"/>
          </p:cNvSpPr>
          <p:nvPr>
            <p:ph idx="4294967295"/>
          </p:nvPr>
        </p:nvSpPr>
        <p:spPr>
          <a:xfrm>
            <a:off x="228600" y="2057400"/>
            <a:ext cx="8610600" cy="4572000"/>
          </a:xfrm>
        </p:spPr>
        <p:txBody>
          <a:bodyPr rtlCol="0">
            <a:normAutofit/>
          </a:bodyPr>
          <a:lstStyle/>
          <a:p>
            <a:pPr marL="306000" indent="-306000">
              <a:buFont typeface="Wingdings 2" charset="2"/>
              <a:buChar char=""/>
              <a:defRPr/>
            </a:pPr>
            <a:r>
              <a:rPr lang="en-US" sz="2400" b="1" dirty="0" smtClean="0"/>
              <a:t>Conferences 200.432</a:t>
            </a:r>
          </a:p>
          <a:p>
            <a:pPr marL="900000" lvl="2" indent="-270000" eaLnBrk="1" fontAlgn="auto" hangingPunct="1">
              <a:buFont typeface="Wingdings 2" charset="2"/>
              <a:buChar char=""/>
              <a:defRPr/>
            </a:pPr>
            <a:r>
              <a:rPr lang="en-US" sz="2000" dirty="0" smtClean="0"/>
              <a:t>Prior Rule: Generally allowable</a:t>
            </a:r>
          </a:p>
          <a:p>
            <a:pPr marL="630000" lvl="1" indent="-306000" eaLnBrk="1" fontAlgn="auto" hangingPunct="1">
              <a:buFont typeface="Wingdings 2" charset="2"/>
              <a:buChar char=""/>
              <a:defRPr/>
            </a:pPr>
            <a:r>
              <a:rPr lang="en-US" sz="2000" dirty="0" smtClean="0"/>
              <a:t>Includes Meals / Conferences / Travel and Family Friendly Policies</a:t>
            </a:r>
          </a:p>
          <a:p>
            <a:pPr marL="630000" lvl="1" indent="-306000" eaLnBrk="1" fontAlgn="auto" hangingPunct="1">
              <a:buFont typeface="Wingdings 2" charset="2"/>
              <a:buChar char=""/>
              <a:defRPr/>
            </a:pPr>
            <a:r>
              <a:rPr lang="en-US" sz="2000" dirty="0" smtClean="0"/>
              <a:t>Allowable conference costs include rental of facilities, costs of meals and refreshments, transportation, unless restricted by the federal award</a:t>
            </a:r>
          </a:p>
          <a:p>
            <a:pPr marL="630000" lvl="1" indent="-306000" eaLnBrk="1" fontAlgn="auto" hangingPunct="1">
              <a:buFont typeface="Wingdings 2" charset="2"/>
              <a:buChar char=""/>
              <a:defRPr/>
            </a:pPr>
            <a:r>
              <a:rPr lang="en-US" sz="2000" dirty="0" smtClean="0">
                <a:solidFill>
                  <a:srgbClr val="C00000"/>
                </a:solidFill>
              </a:rPr>
              <a:t>NEW: </a:t>
            </a:r>
            <a:r>
              <a:rPr lang="en-US" sz="2000" dirty="0" smtClean="0"/>
              <a:t>Costs related to identifying, but not providing, locally available dependent-care resources </a:t>
            </a:r>
          </a:p>
          <a:p>
            <a:pPr marL="630000" lvl="1" indent="-306000" eaLnBrk="1" fontAlgn="auto" hangingPunct="1">
              <a:buFont typeface="Wingdings 2" charset="2"/>
              <a:buChar char=""/>
              <a:defRPr/>
            </a:pPr>
            <a:r>
              <a:rPr lang="en-US" sz="2000" dirty="0" smtClean="0"/>
              <a:t>Conference hosts must exercise discretion in ensuring costs are appropriate, necessary and managed in manner than minimizes costs to federal award</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Selected Items of Cost (cont.)</a:t>
            </a:r>
          </a:p>
        </p:txBody>
      </p:sp>
      <p:sp>
        <p:nvSpPr>
          <p:cNvPr id="4" name="Content Placeholder 3"/>
          <p:cNvSpPr>
            <a:spLocks noGrp="1"/>
          </p:cNvSpPr>
          <p:nvPr>
            <p:ph idx="1"/>
          </p:nvPr>
        </p:nvSpPr>
        <p:spPr>
          <a:xfrm>
            <a:off x="685800" y="2362200"/>
            <a:ext cx="7772400" cy="3810000"/>
          </a:xfrm>
        </p:spPr>
        <p:txBody>
          <a:bodyPr/>
          <a:lstStyle/>
          <a:p>
            <a:pPr marL="306000" indent="-306000">
              <a:buFont typeface="Wingdings 2" charset="2"/>
              <a:buChar char=""/>
              <a:defRPr/>
            </a:pPr>
            <a:r>
              <a:rPr lang="en-US" sz="2400" b="1" dirty="0" smtClean="0"/>
              <a:t>Pre-award Costs 200.458</a:t>
            </a:r>
            <a:endParaRPr lang="en-US" altLang="en-US" sz="2400" b="1" dirty="0"/>
          </a:p>
          <a:p>
            <a:pPr marL="630000" lvl="1" indent="-306000">
              <a:buFont typeface="Wingdings 2" charset="2"/>
              <a:buChar char=""/>
              <a:defRPr/>
            </a:pPr>
            <a:r>
              <a:rPr lang="en-US" sz="2200" dirty="0" smtClean="0"/>
              <a:t>Those costs incurred prior to the effective date of the Federal award directly in negotiation or anticipation of the award</a:t>
            </a:r>
          </a:p>
          <a:p>
            <a:pPr marL="630000" lvl="1" indent="-306000">
              <a:buFont typeface="Wingdings 2" charset="2"/>
              <a:buChar char=""/>
              <a:defRPr/>
            </a:pPr>
            <a:r>
              <a:rPr lang="en-US" sz="2200" dirty="0" smtClean="0"/>
              <a:t>Costs must be necessary for efficient and timely performance of the scope of work</a:t>
            </a:r>
          </a:p>
          <a:p>
            <a:pPr marL="630000" lvl="1" indent="-306000">
              <a:buFont typeface="Wingdings 2" charset="2"/>
              <a:buChar char=""/>
              <a:defRPr/>
            </a:pPr>
            <a:r>
              <a:rPr lang="en-US" sz="2200" dirty="0" smtClean="0"/>
              <a:t>Allowable to the extent they would have been allowable if incurred after the effective date and </a:t>
            </a:r>
            <a:r>
              <a:rPr lang="en-US" sz="2200" u="sng" dirty="0" smtClean="0"/>
              <a:t>ONLY with written approval from the Federal awarding agency</a:t>
            </a:r>
            <a:r>
              <a:rPr lang="en-US" sz="2200" dirty="0" smtClean="0"/>
              <a:t>. </a:t>
            </a:r>
            <a:endParaRPr lang="en-US" sz="2200" dirty="0"/>
          </a:p>
          <a:p>
            <a:endParaRPr lang="en-US" dirty="0"/>
          </a:p>
        </p:txBody>
      </p:sp>
      <p:sp>
        <p:nvSpPr>
          <p:cNvPr id="3" name="Slide Number Placeholder 2"/>
          <p:cNvSpPr>
            <a:spLocks noGrp="1"/>
          </p:cNvSpPr>
          <p:nvPr>
            <p:ph type="sldNum" sz="quarter" idx="12"/>
          </p:nvPr>
        </p:nvSpPr>
        <p:spPr/>
        <p:txBody>
          <a:bodyPr/>
          <a:lstStyle/>
          <a:p>
            <a:pPr>
              <a:defRPr/>
            </a:pPr>
            <a:fld id="{602B0D5D-8E50-4057-A2FF-C35A10E7F55E}" type="slidenum">
              <a:rPr lang="en-US" altLang="en-US" smtClean="0"/>
              <a:pPr>
                <a:defRPr/>
              </a:pPr>
              <a:t>41</a:t>
            </a:fld>
            <a:endParaRPr lang="en-US" altLang="en-US"/>
          </a:p>
        </p:txBody>
      </p:sp>
    </p:spTree>
    <p:extLst>
      <p:ext uri="{BB962C8B-B14F-4D97-AF65-F5344CB8AC3E}">
        <p14:creationId xmlns:p14="http://schemas.microsoft.com/office/powerpoint/2010/main" val="317263885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fontAlgn="auto" hangingPunct="1">
              <a:spcAft>
                <a:spcPts val="0"/>
              </a:spcAft>
              <a:defRPr/>
            </a:pPr>
            <a:r>
              <a:rPr lang="en-US" dirty="0" smtClean="0"/>
              <a:t>Selected Items of Cost (cont.)</a:t>
            </a:r>
          </a:p>
        </p:txBody>
      </p:sp>
      <p:sp>
        <p:nvSpPr>
          <p:cNvPr id="44035" name="Slide Number Placeholder 1"/>
          <p:cNvSpPr>
            <a:spLocks noGrp="1"/>
          </p:cNvSpPr>
          <p:nvPr>
            <p:ph type="sldNum" sz="quarter" idx="12"/>
          </p:nvPr>
        </p:nvSpPr>
        <p:spPr bwMode="auto">
          <a:xfrm>
            <a:off x="5559425" y="595630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5BBED18-3E6D-4618-93C9-FCF9250A0FD3}" type="slidenum">
              <a:rPr lang="en-US" altLang="en-US" smtClean="0">
                <a:solidFill>
                  <a:schemeClr val="accent2"/>
                </a:solidFill>
                <a:latin typeface="Calibri" panose="020F0502020204030204" pitchFamily="34" charset="0"/>
              </a:rPr>
              <a:pPr/>
              <a:t>42</a:t>
            </a:fld>
            <a:endParaRPr lang="en-US" altLang="en-US" smtClean="0">
              <a:solidFill>
                <a:schemeClr val="accent2"/>
              </a:solidFill>
              <a:latin typeface="Calibri" panose="020F0502020204030204" pitchFamily="34" charset="0"/>
            </a:endParaRPr>
          </a:p>
        </p:txBody>
      </p:sp>
      <p:sp>
        <p:nvSpPr>
          <p:cNvPr id="62467" name="Rectangle 3"/>
          <p:cNvSpPr>
            <a:spLocks noGrp="1" noChangeArrowheads="1"/>
          </p:cNvSpPr>
          <p:nvPr>
            <p:ph idx="4294967295"/>
          </p:nvPr>
        </p:nvSpPr>
        <p:spPr>
          <a:xfrm>
            <a:off x="809625" y="2209800"/>
            <a:ext cx="7648575" cy="3962400"/>
          </a:xfrm>
        </p:spPr>
        <p:txBody>
          <a:bodyPr rtlCol="0">
            <a:normAutofit fontScale="92500" lnSpcReduction="10000"/>
          </a:bodyPr>
          <a:lstStyle/>
          <a:p>
            <a:pPr marL="306000" indent="-306000">
              <a:buFont typeface="Wingdings 2" charset="2"/>
              <a:buChar char=""/>
              <a:defRPr/>
            </a:pPr>
            <a:r>
              <a:rPr lang="en-US" sz="2400" b="1" dirty="0" smtClean="0"/>
              <a:t>Travel Costs 200.474 (Changed)</a:t>
            </a:r>
            <a:endParaRPr lang="en-US" altLang="en-US" sz="2400" b="1" dirty="0"/>
          </a:p>
          <a:p>
            <a:pPr marL="630000" lvl="1" indent="-306000" eaLnBrk="1" fontAlgn="auto" hangingPunct="1">
              <a:buFont typeface="Wingdings 2" charset="2"/>
              <a:buChar char=""/>
              <a:defRPr/>
            </a:pPr>
            <a:r>
              <a:rPr lang="en-US" sz="2400" dirty="0" smtClean="0"/>
              <a:t>Travel costs may be charged on actual, per diem, or mileage basis</a:t>
            </a:r>
          </a:p>
          <a:p>
            <a:pPr marL="630000" lvl="1" indent="-306000">
              <a:buFont typeface="Wingdings 2" charset="2"/>
              <a:buChar char=""/>
              <a:defRPr/>
            </a:pPr>
            <a:r>
              <a:rPr lang="en-US" sz="2400" dirty="0">
                <a:solidFill>
                  <a:srgbClr val="C00000"/>
                </a:solidFill>
              </a:rPr>
              <a:t>NEW: </a:t>
            </a:r>
            <a:r>
              <a:rPr lang="en-US" sz="2400" dirty="0" smtClean="0"/>
              <a:t>Travel charges must be consistent with entity’s </a:t>
            </a:r>
            <a:r>
              <a:rPr lang="en-US" sz="2400" u="sng" dirty="0" smtClean="0"/>
              <a:t>written</a:t>
            </a:r>
            <a:r>
              <a:rPr lang="en-US" sz="2400" dirty="0" smtClean="0"/>
              <a:t> travel reimbursement policies</a:t>
            </a:r>
          </a:p>
          <a:p>
            <a:pPr marL="630000" lvl="1" indent="-306000">
              <a:buFont typeface="Wingdings 2" charset="2"/>
              <a:buChar char=""/>
              <a:defRPr/>
            </a:pPr>
            <a:r>
              <a:rPr lang="en-US" sz="2400" dirty="0">
                <a:solidFill>
                  <a:srgbClr val="C00000"/>
                </a:solidFill>
              </a:rPr>
              <a:t>NEW: </a:t>
            </a:r>
            <a:r>
              <a:rPr lang="en-US" sz="2400" dirty="0" smtClean="0"/>
              <a:t>Allows </a:t>
            </a:r>
            <a:r>
              <a:rPr lang="en-US" sz="2400" dirty="0"/>
              <a:t>costs for “above and beyond regular dependent care”</a:t>
            </a:r>
          </a:p>
          <a:p>
            <a:pPr marL="630000" lvl="1" indent="-306000" eaLnBrk="1" fontAlgn="auto" hangingPunct="1">
              <a:buFont typeface="Wingdings 2" charset="2"/>
              <a:buChar char=""/>
              <a:defRPr/>
            </a:pPr>
            <a:r>
              <a:rPr lang="en-US" sz="2400" dirty="0" smtClean="0"/>
              <a:t>Grantee must retain documentation that participation of individual in conference is necessary for the project</a:t>
            </a:r>
          </a:p>
          <a:p>
            <a:pPr marL="630000" lvl="1" indent="-306000">
              <a:buFont typeface="Wingdings 2" charset="2"/>
              <a:buChar char=""/>
              <a:defRPr/>
            </a:pPr>
            <a:r>
              <a:rPr lang="en-US" sz="2400" dirty="0">
                <a:solidFill>
                  <a:srgbClr val="C00000"/>
                </a:solidFill>
              </a:rPr>
              <a:t>NEW: </a:t>
            </a:r>
            <a:r>
              <a:rPr lang="en-US" sz="2400" dirty="0" smtClean="0"/>
              <a:t>Travel costs must be reasonable and consistent with written travel policy / or follow GSA 48 CFR 31.205-46(a)</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itle 4"/>
          <p:cNvSpPr>
            <a:spLocks noGrp="1"/>
          </p:cNvSpPr>
          <p:nvPr>
            <p:ph type="title"/>
          </p:nvPr>
        </p:nvSpPr>
        <p:spPr>
          <a:xfrm>
            <a:off x="1646101" y="856488"/>
            <a:ext cx="6960870" cy="3520440"/>
          </a:xfrm>
        </p:spPr>
        <p:txBody>
          <a:bodyPr/>
          <a:lstStyle/>
          <a:p>
            <a:pPr algn="ctr" eaLnBrk="1" fontAlgn="auto" hangingPunct="1">
              <a:spcAft>
                <a:spcPts val="0"/>
              </a:spcAft>
              <a:defRPr/>
            </a:pPr>
            <a:r>
              <a:rPr b="1" dirty="0" smtClean="0">
                <a:solidFill>
                  <a:schemeClr val="tx1"/>
                </a:solidFill>
              </a:rPr>
              <a:t>Time and Effort Documentation</a:t>
            </a:r>
          </a:p>
        </p:txBody>
      </p:sp>
      <p:sp>
        <p:nvSpPr>
          <p:cNvPr id="2" name="Text Placeholder 1"/>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E2F2665B-5C47-4FAE-A376-20CB8390080E}" type="slidenum">
              <a:rPr lang="en-US" altLang="en-US">
                <a:solidFill>
                  <a:srgbClr val="00006D"/>
                </a:solidFill>
              </a:rPr>
              <a:pPr eaLnBrk="1" hangingPunct="1"/>
              <a:t>43</a:t>
            </a:fld>
            <a:endParaRPr lang="en-US" altLang="en-US">
              <a:solidFill>
                <a:srgbClr val="00006D"/>
              </a:solidFill>
            </a:endParaRPr>
          </a:p>
        </p:txBody>
      </p:sp>
      <p:pic>
        <p:nvPicPr>
          <p:cNvPr id="40964" name="Picture 3" descr="MCj0139615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57400" y="3733800"/>
            <a:ext cx="34671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4748873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p:cNvSpPr>
          <p:nvPr>
            <p:ph type="title"/>
          </p:nvPr>
        </p:nvSpPr>
        <p:spPr/>
        <p:txBody>
          <a:bodyPr>
            <a:normAutofit fontScale="90000"/>
          </a:bodyPr>
          <a:lstStyle/>
          <a:p>
            <a:pPr marL="41148">
              <a:defRPr/>
            </a:pPr>
            <a:r>
              <a:rPr lang="en-US" dirty="0" smtClean="0"/>
              <a:t>Documentation for Personnel Expenses</a:t>
            </a:r>
            <a:br>
              <a:rPr lang="en-US" dirty="0" smtClean="0"/>
            </a:br>
            <a:r>
              <a:rPr lang="en-US" dirty="0" smtClean="0"/>
              <a:t>200.430(i)</a:t>
            </a:r>
            <a:r>
              <a:rPr lang="en-US" altLang="en-US" sz="4400" dirty="0"/>
              <a:t/>
            </a:r>
            <a:br>
              <a:rPr lang="en-US" altLang="en-US" sz="4400" dirty="0"/>
            </a:br>
            <a:endParaRPr lang="en-US" b="1" dirty="0" smtClean="0">
              <a:ea typeface="+mj-ea"/>
              <a:cs typeface="+mj-cs"/>
            </a:endParaRPr>
          </a:p>
        </p:txBody>
      </p:sp>
      <p:sp>
        <p:nvSpPr>
          <p:cNvPr id="14339" name="Rectangle 3"/>
          <p:cNvSpPr>
            <a:spLocks noGrp="1"/>
          </p:cNvSpPr>
          <p:nvPr>
            <p:ph idx="1"/>
          </p:nvPr>
        </p:nvSpPr>
        <p:spPr/>
        <p:txBody>
          <a:bodyPr>
            <a:normAutofit/>
          </a:bodyPr>
          <a:lstStyle/>
          <a:p>
            <a:pPr marL="0" indent="0">
              <a:buNone/>
            </a:pPr>
            <a:endParaRPr lang="en-US" sz="2100" u="sng" dirty="0">
              <a:latin typeface="+mj-lt"/>
              <a:ea typeface="ＭＳ Ｐゴシック" pitchFamily="34" charset="-128"/>
            </a:endParaRPr>
          </a:p>
          <a:p>
            <a:pPr marL="257175" lvl="1" indent="-257175">
              <a:spcBef>
                <a:spcPts val="1200"/>
              </a:spcBef>
              <a:spcAft>
                <a:spcPts val="0"/>
              </a:spcAft>
            </a:pPr>
            <a:r>
              <a:rPr lang="en-US" sz="2400" dirty="0">
                <a:solidFill>
                  <a:srgbClr val="C00000"/>
                </a:solidFill>
              </a:rPr>
              <a:t>NEW: </a:t>
            </a:r>
            <a:r>
              <a:rPr lang="en-US" sz="2400" dirty="0" smtClean="0">
                <a:latin typeface="+mj-lt"/>
                <a:ea typeface="ＭＳ Ｐゴシック" pitchFamily="34" charset="-128"/>
              </a:rPr>
              <a:t>Charges to Federal awards for salaries and wages must be based on records </a:t>
            </a:r>
            <a:r>
              <a:rPr lang="en-US" sz="2400" u="sng" dirty="0" smtClean="0">
                <a:latin typeface="+mj-lt"/>
                <a:ea typeface="ＭＳ Ｐゴシック" pitchFamily="34" charset="-128"/>
              </a:rPr>
              <a:t>that accurately reflect the work performed</a:t>
            </a:r>
            <a:r>
              <a:rPr lang="en-US" sz="2400" dirty="0" smtClean="0">
                <a:latin typeface="+mj-lt"/>
                <a:ea typeface="ＭＳ Ｐゴシック" pitchFamily="34" charset="-128"/>
              </a:rPr>
              <a:t>. </a:t>
            </a:r>
          </a:p>
          <a:p>
            <a:pPr marL="257175" lvl="1" indent="-257175">
              <a:spcBef>
                <a:spcPts val="1200"/>
              </a:spcBef>
              <a:spcAft>
                <a:spcPts val="0"/>
              </a:spcAft>
            </a:pPr>
            <a:endParaRPr lang="en-US" sz="2400" dirty="0">
              <a:latin typeface="+mj-lt"/>
              <a:ea typeface="ＭＳ Ｐゴシック" pitchFamily="34" charset="-128"/>
            </a:endParaRPr>
          </a:p>
          <a:p>
            <a:pPr marL="257175" indent="-257175"/>
            <a:r>
              <a:rPr lang="en-US" sz="2400" dirty="0">
                <a:latin typeface="+mj-lt"/>
                <a:ea typeface="ＭＳ Ｐゴシック" pitchFamily="34" charset="-128"/>
              </a:rPr>
              <a:t>How staff demonstrate </a:t>
            </a:r>
            <a:r>
              <a:rPr lang="en-US" sz="2400" u="sng" dirty="0">
                <a:latin typeface="+mj-lt"/>
                <a:ea typeface="ＭＳ Ｐゴシック" pitchFamily="34" charset="-128"/>
              </a:rPr>
              <a:t>allocability</a:t>
            </a:r>
          </a:p>
          <a:p>
            <a:pPr marL="463154" lvl="1" indent="-257175">
              <a:buClr>
                <a:schemeClr val="accent1">
                  <a:lumMod val="60000"/>
                  <a:lumOff val="40000"/>
                </a:schemeClr>
              </a:buClr>
            </a:pPr>
            <a:r>
              <a:rPr lang="en-US" sz="2400" dirty="0">
                <a:latin typeface="+mj-lt"/>
                <a:ea typeface="ＭＳ Ｐゴシック" pitchFamily="34" charset="-128"/>
              </a:rPr>
              <a:t>If employee paid with federal funds, then must show that the employee worked on that specific federal program cost </a:t>
            </a:r>
            <a:r>
              <a:rPr lang="en-US" sz="2400" dirty="0" smtClean="0">
                <a:latin typeface="+mj-lt"/>
                <a:ea typeface="ＭＳ Ｐゴシック" pitchFamily="34" charset="-128"/>
              </a:rPr>
              <a:t>objective </a:t>
            </a:r>
            <a:r>
              <a:rPr lang="en-US" altLang="en-US" sz="2400" dirty="0" smtClean="0"/>
              <a:t>200.403(a)</a:t>
            </a:r>
            <a:endParaRPr lang="en-US" sz="2400" dirty="0">
              <a:latin typeface="+mj-lt"/>
              <a:ea typeface="ＭＳ Ｐゴシック" pitchFamily="34" charset="-128"/>
            </a:endParaRPr>
          </a:p>
          <a:p>
            <a:pPr marL="257175" indent="-257175"/>
            <a:endParaRPr lang="en-US" dirty="0" smtClean="0">
              <a:latin typeface="Lucida Sans Unicode" pitchFamily="34" charset="0"/>
              <a:ea typeface="ＭＳ Ｐゴシック" pitchFamily="34" charset="-128"/>
            </a:endParaRPr>
          </a:p>
          <a:p>
            <a:pPr marL="257175" indent="-257175"/>
            <a:endParaRPr lang="en-US" dirty="0" smtClean="0">
              <a:latin typeface="Lucida Sans Unicode" pitchFamily="34" charset="0"/>
              <a:ea typeface="ＭＳ Ｐゴシック" pitchFamily="34" charset="-128"/>
            </a:endParaRPr>
          </a:p>
        </p:txBody>
      </p:sp>
      <p:sp>
        <p:nvSpPr>
          <p:cNvPr id="2" name="Slide Number Placeholder 1"/>
          <p:cNvSpPr>
            <a:spLocks noGrp="1"/>
          </p:cNvSpPr>
          <p:nvPr>
            <p:ph type="sldNum" sz="quarter" idx="12"/>
          </p:nvPr>
        </p:nvSpPr>
        <p:spPr/>
        <p:txBody>
          <a:bodyPr/>
          <a:lstStyle/>
          <a:p>
            <a:pPr>
              <a:defRPr/>
            </a:pPr>
            <a:fld id="{25953566-6F6B-4717-86E9-2FE94062EB93}" type="slidenum">
              <a:rPr lang="en-US" smtClean="0"/>
              <a:pPr>
                <a:defRPr/>
              </a:pPr>
              <a:t>44</a:t>
            </a:fld>
            <a:endParaRPr lang="en-US" dirty="0"/>
          </a:p>
        </p:txBody>
      </p:sp>
    </p:spTree>
    <p:extLst>
      <p:ext uri="{BB962C8B-B14F-4D97-AF65-F5344CB8AC3E}">
        <p14:creationId xmlns:p14="http://schemas.microsoft.com/office/powerpoint/2010/main" val="26513080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a:bodyPr>
          <a:lstStyle/>
          <a:p>
            <a:r>
              <a:rPr lang="en-US" b="1" dirty="0" smtClean="0">
                <a:ea typeface="ＭＳ Ｐゴシック" pitchFamily="34" charset="-128"/>
              </a:rPr>
              <a:t>Who must participate?</a:t>
            </a:r>
            <a:br>
              <a:rPr lang="en-US" b="1" dirty="0" smtClean="0">
                <a:ea typeface="ＭＳ Ｐゴシック" pitchFamily="34" charset="-128"/>
              </a:rPr>
            </a:br>
            <a:r>
              <a:rPr lang="en-US" sz="3600" dirty="0" smtClean="0">
                <a:ea typeface="ＭＳ Ｐゴシック" pitchFamily="34" charset="-128"/>
              </a:rPr>
              <a:t>200.430(i)(1) and (i)(4)</a:t>
            </a:r>
            <a:endParaRPr lang="en-US" b="1" dirty="0" smtClean="0">
              <a:ea typeface="ＭＳ Ｐゴシック" pitchFamily="34" charset="-128"/>
            </a:endParaRPr>
          </a:p>
        </p:txBody>
      </p:sp>
      <p:sp>
        <p:nvSpPr>
          <p:cNvPr id="3" name="Content Placeholder 2"/>
          <p:cNvSpPr>
            <a:spLocks noGrp="1"/>
          </p:cNvSpPr>
          <p:nvPr>
            <p:ph idx="1"/>
          </p:nvPr>
        </p:nvSpPr>
        <p:spPr>
          <a:xfrm>
            <a:off x="685800" y="2209800"/>
            <a:ext cx="7797546" cy="2977243"/>
          </a:xfrm>
        </p:spPr>
        <p:txBody>
          <a:bodyPr/>
          <a:lstStyle/>
          <a:p>
            <a:pPr>
              <a:spcBef>
                <a:spcPct val="0"/>
              </a:spcBef>
              <a:spcAft>
                <a:spcPct val="35000"/>
              </a:spcAft>
            </a:pPr>
            <a:r>
              <a:rPr lang="en-US" altLang="en-US" sz="2400" dirty="0"/>
              <a:t>Must be maintained for </a:t>
            </a:r>
            <a:r>
              <a:rPr lang="en-US" altLang="en-US" sz="2400" u="sng" dirty="0"/>
              <a:t>all</a:t>
            </a:r>
            <a:r>
              <a:rPr lang="en-US" altLang="en-US" sz="2400" dirty="0"/>
              <a:t> employees whose salaries are: </a:t>
            </a:r>
          </a:p>
          <a:p>
            <a:pPr lvl="1">
              <a:spcBef>
                <a:spcPct val="0"/>
              </a:spcBef>
              <a:spcAft>
                <a:spcPct val="35000"/>
              </a:spcAft>
            </a:pPr>
            <a:r>
              <a:rPr lang="en-US" altLang="en-US" sz="2400" dirty="0"/>
              <a:t>Paid in whole or in part with federal funds </a:t>
            </a:r>
            <a:endParaRPr lang="en-US" altLang="en-US" sz="2400" dirty="0" smtClean="0"/>
          </a:p>
          <a:p>
            <a:pPr lvl="1">
              <a:spcBef>
                <a:spcPct val="0"/>
              </a:spcBef>
              <a:spcAft>
                <a:spcPct val="35000"/>
              </a:spcAft>
            </a:pPr>
            <a:r>
              <a:rPr lang="en-US" altLang="en-US" sz="2400" dirty="0" smtClean="0"/>
              <a:t>Used </a:t>
            </a:r>
            <a:r>
              <a:rPr lang="en-US" altLang="en-US" sz="2400" dirty="0"/>
              <a:t>to meet a match/cost share requirement </a:t>
            </a:r>
            <a:endParaRPr lang="en-US" altLang="en-US" sz="2400" dirty="0" smtClean="0"/>
          </a:p>
          <a:p>
            <a:pPr lvl="1">
              <a:spcBef>
                <a:spcPct val="0"/>
              </a:spcBef>
              <a:spcAft>
                <a:spcPct val="35000"/>
              </a:spcAft>
            </a:pPr>
            <a:r>
              <a:rPr lang="en-US" sz="2400" dirty="0" smtClean="0"/>
              <a:t>NOT </a:t>
            </a:r>
            <a:r>
              <a:rPr lang="en-US" sz="2400" dirty="0"/>
              <a:t>contractors</a:t>
            </a:r>
          </a:p>
          <a:p>
            <a:pPr>
              <a:defRPr/>
            </a:pPr>
            <a:endParaRPr lang="en-US" dirty="0"/>
          </a:p>
        </p:txBody>
      </p:sp>
      <p:sp>
        <p:nvSpPr>
          <p:cNvPr id="2" name="Slide Number Placeholder 1"/>
          <p:cNvSpPr>
            <a:spLocks noGrp="1"/>
          </p:cNvSpPr>
          <p:nvPr>
            <p:ph type="sldNum" sz="quarter" idx="12"/>
          </p:nvPr>
        </p:nvSpPr>
        <p:spPr/>
        <p:txBody>
          <a:bodyPr/>
          <a:lstStyle/>
          <a:p>
            <a:pPr>
              <a:defRPr/>
            </a:pPr>
            <a:fld id="{25953566-6F6B-4717-86E9-2FE94062EB93}" type="slidenum">
              <a:rPr lang="en-US" smtClean="0"/>
              <a:pPr>
                <a:defRPr/>
              </a:pPr>
              <a:t>45</a:t>
            </a:fld>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14800" y="4230624"/>
            <a:ext cx="4217489" cy="2144486"/>
          </a:xfrm>
          <a:prstGeom prst="rect">
            <a:avLst/>
          </a:prstGeom>
        </p:spPr>
      </p:pic>
    </p:spTree>
    <p:extLst>
      <p:ext uri="{BB962C8B-B14F-4D97-AF65-F5344CB8AC3E}">
        <p14:creationId xmlns:p14="http://schemas.microsoft.com/office/powerpoint/2010/main" val="3510476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24543" y="484632"/>
            <a:ext cx="8538863" cy="1609344"/>
          </a:xfrm>
        </p:spPr>
        <p:txBody>
          <a:bodyPr>
            <a:normAutofit/>
          </a:bodyPr>
          <a:lstStyle/>
          <a:p>
            <a:pPr>
              <a:defRPr/>
            </a:pPr>
            <a:r>
              <a:rPr lang="en-US" sz="3600" b="1" dirty="0" smtClean="0"/>
              <a:t>The Prior A-87 Rule (</a:t>
            </a:r>
            <a:r>
              <a:rPr lang="en-US" sz="3600" b="1" dirty="0" err="1" smtClean="0"/>
              <a:t>SEAs</a:t>
            </a:r>
            <a:r>
              <a:rPr lang="en-US" sz="3600" b="1" dirty="0" smtClean="0"/>
              <a:t> and </a:t>
            </a:r>
            <a:r>
              <a:rPr lang="en-US" sz="3600" b="1" dirty="0" err="1" smtClean="0"/>
              <a:t>LEAs</a:t>
            </a:r>
            <a:r>
              <a:rPr lang="en-US" sz="3600" b="1" dirty="0" smtClean="0"/>
              <a:t>)</a:t>
            </a:r>
          </a:p>
        </p:txBody>
      </p:sp>
      <p:sp>
        <p:nvSpPr>
          <p:cNvPr id="79875" name="Text Placeholder 1"/>
          <p:cNvSpPr>
            <a:spLocks noGrp="1"/>
          </p:cNvSpPr>
          <p:nvPr>
            <p:ph type="body" idx="1"/>
          </p:nvPr>
        </p:nvSpPr>
        <p:spPr>
          <a:xfrm>
            <a:off x="587829" y="2118978"/>
            <a:ext cx="3802007" cy="713519"/>
          </a:xfrm>
        </p:spPr>
        <p:txBody>
          <a:bodyPr>
            <a:noAutofit/>
          </a:bodyPr>
          <a:lstStyle/>
          <a:p>
            <a:pPr eaLnBrk="1" hangingPunct="1"/>
            <a:r>
              <a:rPr lang="en-US" sz="2400" b="1" dirty="0" smtClean="0"/>
              <a:t>Semi-Annual Certifications</a:t>
            </a:r>
          </a:p>
        </p:txBody>
      </p:sp>
      <p:sp>
        <p:nvSpPr>
          <p:cNvPr id="30723" name="Rectangle 3"/>
          <p:cNvSpPr>
            <a:spLocks noGrp="1" noChangeArrowheads="1"/>
          </p:cNvSpPr>
          <p:nvPr>
            <p:ph sz="half" idx="2"/>
          </p:nvPr>
        </p:nvSpPr>
        <p:spPr>
          <a:xfrm>
            <a:off x="424543" y="2852055"/>
            <a:ext cx="3682093" cy="3173185"/>
          </a:xfrm>
        </p:spPr>
        <p:txBody>
          <a:bodyPr rtlCol="0">
            <a:normAutofit/>
          </a:bodyPr>
          <a:lstStyle/>
          <a:p>
            <a:pPr marL="318897" indent="-257175">
              <a:defRPr/>
            </a:pPr>
            <a:r>
              <a:rPr lang="en-US" dirty="0"/>
              <a:t>If an employee works on a single cost objective:</a:t>
            </a:r>
          </a:p>
          <a:p>
            <a:pPr marL="558927" lvl="1" indent="-257175">
              <a:spcAft>
                <a:spcPts val="0"/>
              </a:spcAft>
              <a:defRPr/>
            </a:pPr>
            <a:r>
              <a:rPr lang="en-US" sz="2000" dirty="0"/>
              <a:t>After the fact</a:t>
            </a:r>
          </a:p>
          <a:p>
            <a:pPr marL="558927" lvl="1" indent="-257175">
              <a:spcAft>
                <a:spcPts val="0"/>
              </a:spcAft>
              <a:defRPr/>
            </a:pPr>
            <a:r>
              <a:rPr lang="en-US" sz="2000" dirty="0"/>
              <a:t>Account for the total activity</a:t>
            </a:r>
          </a:p>
          <a:p>
            <a:pPr marL="558927" lvl="1" indent="-257175">
              <a:spcAft>
                <a:spcPts val="0"/>
              </a:spcAft>
              <a:defRPr/>
            </a:pPr>
            <a:r>
              <a:rPr lang="en-US" sz="2000" dirty="0"/>
              <a:t>Signed by employee </a:t>
            </a:r>
            <a:r>
              <a:rPr lang="en-US" sz="2000" b="1" dirty="0"/>
              <a:t>or</a:t>
            </a:r>
            <a:r>
              <a:rPr lang="en-US" sz="2000" dirty="0"/>
              <a:t> supervisor </a:t>
            </a:r>
          </a:p>
          <a:p>
            <a:pPr marL="558927" lvl="1" indent="-257175">
              <a:spcAft>
                <a:spcPts val="0"/>
              </a:spcAft>
              <a:defRPr/>
            </a:pPr>
            <a:r>
              <a:rPr lang="en-US" sz="2000" dirty="0"/>
              <a:t>Every six months (at least twice a year)</a:t>
            </a:r>
          </a:p>
          <a:p>
            <a:pPr marL="61722" indent="0">
              <a:buNone/>
              <a:defRPr/>
            </a:pPr>
            <a:endParaRPr lang="en-US" dirty="0" smtClean="0"/>
          </a:p>
        </p:txBody>
      </p:sp>
      <p:sp>
        <p:nvSpPr>
          <p:cNvPr id="79877" name="Text Placeholder 2"/>
          <p:cNvSpPr>
            <a:spLocks noGrp="1"/>
          </p:cNvSpPr>
          <p:nvPr>
            <p:ph type="body" sz="quarter" idx="3"/>
          </p:nvPr>
        </p:nvSpPr>
        <p:spPr>
          <a:xfrm>
            <a:off x="4572000" y="2118980"/>
            <a:ext cx="4114800" cy="713518"/>
          </a:xfrm>
        </p:spPr>
        <p:txBody>
          <a:bodyPr>
            <a:noAutofit/>
          </a:bodyPr>
          <a:lstStyle/>
          <a:p>
            <a:pPr eaLnBrk="1" hangingPunct="1"/>
            <a:r>
              <a:rPr lang="en-US" sz="2400" b="1" dirty="0" smtClean="0"/>
              <a:t>Personnel Activity Report (PAR)</a:t>
            </a:r>
            <a:endParaRPr lang="en-US" sz="2400" dirty="0" smtClean="0"/>
          </a:p>
        </p:txBody>
      </p:sp>
      <p:sp>
        <p:nvSpPr>
          <p:cNvPr id="4" name="Content Placeholder 3"/>
          <p:cNvSpPr>
            <a:spLocks noGrp="1"/>
          </p:cNvSpPr>
          <p:nvPr>
            <p:ph sz="quarter" idx="4"/>
          </p:nvPr>
        </p:nvSpPr>
        <p:spPr>
          <a:xfrm>
            <a:off x="4572000" y="2857500"/>
            <a:ext cx="3592285" cy="3369803"/>
          </a:xfrm>
        </p:spPr>
        <p:txBody>
          <a:bodyPr rtlCol="0">
            <a:noAutofit/>
          </a:bodyPr>
          <a:lstStyle/>
          <a:p>
            <a:pPr marL="229500" indent="-229500">
              <a:defRPr/>
            </a:pPr>
            <a:r>
              <a:rPr lang="en-US" dirty="0"/>
              <a:t>If an employee works on multiple cost objectives:</a:t>
            </a:r>
          </a:p>
          <a:p>
            <a:pPr marL="472500" lvl="1" indent="-229500">
              <a:spcAft>
                <a:spcPts val="0"/>
              </a:spcAft>
              <a:defRPr/>
            </a:pPr>
            <a:r>
              <a:rPr lang="en-US" sz="2000" dirty="0"/>
              <a:t>After the fact</a:t>
            </a:r>
          </a:p>
          <a:p>
            <a:pPr marL="472500" lvl="1" indent="-229500">
              <a:spcAft>
                <a:spcPts val="0"/>
              </a:spcAft>
              <a:defRPr/>
            </a:pPr>
            <a:r>
              <a:rPr lang="en-US" sz="2000" dirty="0"/>
              <a:t>Account for total activity </a:t>
            </a:r>
          </a:p>
          <a:p>
            <a:pPr marL="472500" lvl="1" indent="-229500">
              <a:spcAft>
                <a:spcPts val="0"/>
              </a:spcAft>
              <a:defRPr/>
            </a:pPr>
            <a:r>
              <a:rPr lang="en-US" sz="2000" dirty="0"/>
              <a:t>Signed by employee</a:t>
            </a:r>
          </a:p>
          <a:p>
            <a:pPr marL="472500" lvl="1" indent="-229500">
              <a:spcAft>
                <a:spcPts val="0"/>
              </a:spcAft>
              <a:defRPr/>
            </a:pPr>
            <a:r>
              <a:rPr lang="en-US" sz="2000" dirty="0"/>
              <a:t>Prepared at least monthly and coincide with one or more pay periods</a:t>
            </a:r>
          </a:p>
        </p:txBody>
      </p:sp>
      <p:sp>
        <p:nvSpPr>
          <p:cNvPr id="2" name="Slide Number Placeholder 1"/>
          <p:cNvSpPr>
            <a:spLocks noGrp="1"/>
          </p:cNvSpPr>
          <p:nvPr>
            <p:ph type="sldNum" sz="quarter" idx="12"/>
          </p:nvPr>
        </p:nvSpPr>
        <p:spPr/>
        <p:txBody>
          <a:bodyPr/>
          <a:lstStyle/>
          <a:p>
            <a:pPr>
              <a:defRPr/>
            </a:pPr>
            <a:fld id="{DBEAFE02-CE5F-4CDF-9C82-1EC254D78576}" type="slidenum">
              <a:rPr lang="en-US" smtClean="0"/>
              <a:pPr>
                <a:defRPr/>
              </a:pPr>
              <a:t>46</a:t>
            </a:fld>
            <a:endParaRPr lang="en-US" dirty="0"/>
          </a:p>
        </p:txBody>
      </p:sp>
    </p:spTree>
    <p:extLst>
      <p:ext uri="{BB962C8B-B14F-4D97-AF65-F5344CB8AC3E}">
        <p14:creationId xmlns:p14="http://schemas.microsoft.com/office/powerpoint/2010/main" val="192344842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defRPr/>
            </a:pPr>
            <a:r>
              <a:rPr lang="en-US" sz="3600" dirty="0"/>
              <a:t>Documentation for Personnel </a:t>
            </a:r>
            <a:r>
              <a:rPr lang="en-US" sz="3600" dirty="0" smtClean="0"/>
              <a:t>Expenses (cont.)</a:t>
            </a:r>
            <a:r>
              <a:rPr lang="en-US" sz="3600" dirty="0"/>
              <a:t/>
            </a:r>
            <a:br>
              <a:rPr lang="en-US" sz="3600" dirty="0"/>
            </a:br>
            <a:r>
              <a:rPr lang="en-US" sz="3600" dirty="0"/>
              <a:t>200.430(i</a:t>
            </a:r>
            <a:r>
              <a:rPr lang="en-US" sz="3600" dirty="0" smtClean="0"/>
              <a:t>)(1)</a:t>
            </a:r>
            <a:endParaRPr lang="en-US" sz="3600" dirty="0"/>
          </a:p>
        </p:txBody>
      </p:sp>
      <p:sp>
        <p:nvSpPr>
          <p:cNvPr id="81923" name="Content Placeholder 7"/>
          <p:cNvSpPr>
            <a:spLocks noGrp="1"/>
          </p:cNvSpPr>
          <p:nvPr>
            <p:ph idx="1"/>
          </p:nvPr>
        </p:nvSpPr>
        <p:spPr>
          <a:xfrm>
            <a:off x="685800" y="2386702"/>
            <a:ext cx="7772400" cy="4050792"/>
          </a:xfrm>
        </p:spPr>
        <p:txBody>
          <a:bodyPr>
            <a:normAutofit/>
          </a:bodyPr>
          <a:lstStyle/>
          <a:p>
            <a:pPr marL="0" indent="0" eaLnBrk="1" hangingPunct="1">
              <a:buNone/>
            </a:pPr>
            <a:r>
              <a:rPr lang="en-US" altLang="en-US" sz="2400" dirty="0" smtClean="0">
                <a:solidFill>
                  <a:srgbClr val="C00000"/>
                </a:solidFill>
              </a:rPr>
              <a:t>NEW: </a:t>
            </a:r>
            <a:r>
              <a:rPr lang="en-US" altLang="en-US" sz="2400" dirty="0" smtClean="0"/>
              <a:t>These records MUST:</a:t>
            </a:r>
          </a:p>
          <a:p>
            <a:pPr marL="666750" lvl="1" indent="-342900" eaLnBrk="1" hangingPunct="1">
              <a:buFont typeface="Gill Sans MT" pitchFamily="34" charset="0"/>
              <a:buAutoNum type="arabicPeriod"/>
            </a:pPr>
            <a:r>
              <a:rPr lang="en-US" altLang="en-US" sz="2400" dirty="0"/>
              <a:t>B</a:t>
            </a:r>
            <a:r>
              <a:rPr lang="en-US" altLang="en-US" sz="2400" dirty="0" smtClean="0"/>
              <a:t>e </a:t>
            </a:r>
            <a:r>
              <a:rPr lang="en-US" altLang="en-US" sz="2400" u="sng" dirty="0" smtClean="0"/>
              <a:t>supported by a system of internal controls </a:t>
            </a:r>
            <a:r>
              <a:rPr lang="en-US" altLang="en-US" sz="2400" dirty="0" smtClean="0"/>
              <a:t>which provides </a:t>
            </a:r>
            <a:r>
              <a:rPr lang="en-US" altLang="en-US" sz="2400" u="sng" dirty="0" smtClean="0"/>
              <a:t>reasonable assurance </a:t>
            </a:r>
            <a:r>
              <a:rPr lang="en-US" altLang="en-US" sz="2400" dirty="0" smtClean="0"/>
              <a:t>charges are </a:t>
            </a:r>
            <a:r>
              <a:rPr lang="en-US" altLang="en-US" sz="2400" u="sng" dirty="0" smtClean="0"/>
              <a:t>accurate, allowable and properly allocated;</a:t>
            </a:r>
          </a:p>
          <a:p>
            <a:pPr marL="666750" lvl="1" indent="-342900" eaLnBrk="1" hangingPunct="1">
              <a:buFont typeface="Gill Sans MT" pitchFamily="34" charset="0"/>
              <a:buAutoNum type="arabicPeriod"/>
            </a:pPr>
            <a:r>
              <a:rPr lang="en-US" altLang="en-US" sz="2400" dirty="0" smtClean="0"/>
              <a:t>Be incorporated into official records;</a:t>
            </a:r>
          </a:p>
          <a:p>
            <a:pPr marL="666750" lvl="1" indent="-342900" eaLnBrk="1" hangingPunct="1">
              <a:buFont typeface="Gill Sans MT" pitchFamily="34" charset="0"/>
              <a:buAutoNum type="arabicPeriod"/>
            </a:pPr>
            <a:r>
              <a:rPr lang="en-US" altLang="en-US" sz="2400" dirty="0" smtClean="0"/>
              <a:t>Reasonably reflect total activity for which employee is compensated;</a:t>
            </a:r>
          </a:p>
          <a:p>
            <a:pPr lvl="3"/>
            <a:r>
              <a:rPr lang="en-US" sz="2400" dirty="0" smtClean="0"/>
              <a:t>Not to exceed 100%</a:t>
            </a:r>
          </a:p>
        </p:txBody>
      </p:sp>
      <p:sp>
        <p:nvSpPr>
          <p:cNvPr id="81924"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fld id="{3AA49571-848F-4D02-B4B7-98C7DD5E5AE5}" type="slidenum">
              <a:rPr lang="en-US" altLang="en-US" sz="2000">
                <a:solidFill>
                  <a:schemeClr val="tx2"/>
                </a:solidFill>
              </a:rPr>
              <a:pPr/>
              <a:t>47</a:t>
            </a:fld>
            <a:endParaRPr lang="en-US" altLang="en-US" sz="2000" dirty="0">
              <a:solidFill>
                <a:schemeClr val="tx2"/>
              </a:solidFill>
            </a:endParaRPr>
          </a:p>
        </p:txBody>
      </p:sp>
    </p:spTree>
    <p:extLst>
      <p:ext uri="{BB962C8B-B14F-4D97-AF65-F5344CB8AC3E}">
        <p14:creationId xmlns:p14="http://schemas.microsoft.com/office/powerpoint/2010/main" val="251855803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defRPr/>
            </a:pPr>
            <a:r>
              <a:rPr lang="en-US" sz="3600" dirty="0"/>
              <a:t>Documentation for Personnel </a:t>
            </a:r>
            <a:r>
              <a:rPr lang="en-US" sz="3600" dirty="0" smtClean="0"/>
              <a:t>Expenses (</a:t>
            </a:r>
            <a:r>
              <a:rPr lang="en-US" sz="3600" dirty="0"/>
              <a:t>cont.)</a:t>
            </a:r>
            <a:br>
              <a:rPr lang="en-US" sz="3600" dirty="0"/>
            </a:br>
            <a:r>
              <a:rPr lang="en-US" sz="3600" dirty="0" smtClean="0"/>
              <a:t>200.430(i)(1)</a:t>
            </a:r>
            <a:endParaRPr lang="en-US" sz="3600" dirty="0"/>
          </a:p>
        </p:txBody>
      </p:sp>
      <p:sp>
        <p:nvSpPr>
          <p:cNvPr id="82947" name="Content Placeholder 7"/>
          <p:cNvSpPr>
            <a:spLocks noGrp="1"/>
          </p:cNvSpPr>
          <p:nvPr>
            <p:ph idx="1"/>
          </p:nvPr>
        </p:nvSpPr>
        <p:spPr>
          <a:xfrm>
            <a:off x="685800" y="2438400"/>
            <a:ext cx="7772400" cy="3733800"/>
          </a:xfrm>
        </p:spPr>
        <p:txBody>
          <a:bodyPr>
            <a:normAutofit/>
          </a:bodyPr>
          <a:lstStyle/>
          <a:p>
            <a:pPr marL="666750" lvl="1" indent="-342900" eaLnBrk="1" hangingPunct="1">
              <a:buFont typeface="Gill Sans MT" pitchFamily="34" charset="0"/>
              <a:buAutoNum type="arabicPeriod" startAt="4"/>
            </a:pPr>
            <a:r>
              <a:rPr lang="en-US" altLang="en-US" sz="2400" dirty="0" smtClean="0"/>
              <a:t>Encompass all activities (federal and non-federal);</a:t>
            </a:r>
          </a:p>
          <a:p>
            <a:pPr marL="666750" lvl="1" indent="-342900" eaLnBrk="1" hangingPunct="1">
              <a:buFont typeface="Gill Sans MT" pitchFamily="34" charset="0"/>
              <a:buAutoNum type="arabicPeriod" startAt="4"/>
            </a:pPr>
            <a:r>
              <a:rPr lang="en-US" altLang="en-US" sz="2400" dirty="0" smtClean="0"/>
              <a:t>Comply with established accounting polices and practices; and</a:t>
            </a:r>
          </a:p>
          <a:p>
            <a:pPr marL="666750" lvl="1" indent="-342900" eaLnBrk="1" hangingPunct="1">
              <a:buFont typeface="Gill Sans MT" pitchFamily="34" charset="0"/>
              <a:buAutoNum type="arabicPeriod" startAt="4"/>
            </a:pPr>
            <a:r>
              <a:rPr lang="en-US" altLang="en-US" sz="2400" dirty="0" smtClean="0"/>
              <a:t>Support distribution among specific activities or cost objectives.</a:t>
            </a:r>
          </a:p>
        </p:txBody>
      </p:sp>
      <p:sp>
        <p:nvSpPr>
          <p:cNvPr id="82948"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2500" lnSpcReduction="10000"/>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fld id="{F3DC02B5-95AE-4934-A09F-971EB19E437B}" type="slidenum">
              <a:rPr lang="en-US" altLang="en-US" sz="2000">
                <a:solidFill>
                  <a:schemeClr val="tx2"/>
                </a:solidFill>
              </a:rPr>
              <a:pPr/>
              <a:t>48</a:t>
            </a:fld>
            <a:endParaRPr lang="en-US" altLang="en-US" sz="2000" dirty="0">
              <a:solidFill>
                <a:schemeClr val="tx2"/>
              </a:solidFill>
            </a:endParaRPr>
          </a:p>
        </p:txBody>
      </p:sp>
    </p:spTree>
    <p:extLst>
      <p:ext uri="{BB962C8B-B14F-4D97-AF65-F5344CB8AC3E}">
        <p14:creationId xmlns:p14="http://schemas.microsoft.com/office/powerpoint/2010/main" val="361792916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COFAR Comments on </a:t>
            </a:r>
            <a:r>
              <a:rPr lang="en-US" sz="3600" dirty="0"/>
              <a:t>Part 200 Rule </a:t>
            </a:r>
          </a:p>
        </p:txBody>
      </p:sp>
      <p:sp>
        <p:nvSpPr>
          <p:cNvPr id="3" name="Content Placeholder 2"/>
          <p:cNvSpPr>
            <a:spLocks noGrp="1"/>
          </p:cNvSpPr>
          <p:nvPr>
            <p:ph idx="1"/>
          </p:nvPr>
        </p:nvSpPr>
        <p:spPr/>
        <p:txBody>
          <a:bodyPr>
            <a:normAutofit/>
          </a:bodyPr>
          <a:lstStyle/>
          <a:p>
            <a:pPr marL="0" indent="0" algn="just">
              <a:buNone/>
              <a:defRPr/>
            </a:pPr>
            <a:r>
              <a:rPr lang="en-US" sz="2400" dirty="0"/>
              <a:t>By focusing more on internal controls, the rule “mitigates the risk that a non-Federal entity… will focus on prescribed procedures... which alone may be ineffective in assuring full accountability.”</a:t>
            </a:r>
          </a:p>
          <a:p>
            <a:pPr lvl="1" algn="just">
              <a:defRPr/>
            </a:pPr>
            <a:r>
              <a:rPr lang="en-US" sz="2400" dirty="0"/>
              <a:t>Uncovering weaknesses in internal controls or instances of fraud is goal.  Not audit findings.   </a:t>
            </a:r>
          </a:p>
        </p:txBody>
      </p:sp>
      <p:sp>
        <p:nvSpPr>
          <p:cNvPr id="4" name="Slide Number Placeholder 3"/>
          <p:cNvSpPr>
            <a:spLocks noGrp="1"/>
          </p:cNvSpPr>
          <p:nvPr>
            <p:ph type="sldNum" sz="quarter" idx="12"/>
          </p:nvPr>
        </p:nvSpPr>
        <p:spPr/>
        <p:txBody>
          <a:bodyPr/>
          <a:lstStyle/>
          <a:p>
            <a:pPr>
              <a:defRPr/>
            </a:pPr>
            <a:fld id="{25953566-6F6B-4717-86E9-2FE94062EB93}" type="slidenum">
              <a:rPr lang="en-US" sz="2000" smtClean="0"/>
              <a:pPr>
                <a:defRPr/>
              </a:pPr>
              <a:t>49</a:t>
            </a:fld>
            <a:endParaRPr lang="en-US" sz="2000" dirty="0"/>
          </a:p>
        </p:txBody>
      </p:sp>
    </p:spTree>
    <p:extLst>
      <p:ext uri="{BB962C8B-B14F-4D97-AF65-F5344CB8AC3E}">
        <p14:creationId xmlns:p14="http://schemas.microsoft.com/office/powerpoint/2010/main" val="34484744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114" y="533400"/>
            <a:ext cx="8534400" cy="1219200"/>
          </a:xfrm>
        </p:spPr>
        <p:txBody>
          <a:bodyPr>
            <a:normAutofit/>
          </a:bodyPr>
          <a:lstStyle/>
          <a:p>
            <a:pPr eaLnBrk="1" fontAlgn="auto" hangingPunct="1">
              <a:spcAft>
                <a:spcPts val="0"/>
              </a:spcAft>
              <a:defRPr/>
            </a:pPr>
            <a:r>
              <a:rPr lang="en-US" sz="3600" dirty="0" smtClean="0"/>
              <a:t>Prior Rules </a:t>
            </a:r>
            <a:br>
              <a:rPr lang="en-US" sz="3600" dirty="0" smtClean="0"/>
            </a:br>
            <a:r>
              <a:rPr lang="en-US" sz="3600" dirty="0" smtClean="0"/>
              <a:t>(Incorporated Into the NEW EDGAR)</a:t>
            </a:r>
            <a:endParaRPr lang="en-US" sz="3600" dirty="0"/>
          </a:p>
        </p:txBody>
      </p:sp>
      <p:sp>
        <p:nvSpPr>
          <p:cNvPr id="17411" name="Content Placeholder 2"/>
          <p:cNvSpPr>
            <a:spLocks noGrp="1"/>
          </p:cNvSpPr>
          <p:nvPr>
            <p:ph idx="1"/>
          </p:nvPr>
        </p:nvSpPr>
        <p:spPr>
          <a:xfrm>
            <a:off x="533400" y="2057400"/>
            <a:ext cx="8382000" cy="4419600"/>
          </a:xfrm>
        </p:spPr>
        <p:txBody>
          <a:bodyPr/>
          <a:lstStyle/>
          <a:p>
            <a:pPr eaLnBrk="1" hangingPunct="1"/>
            <a:r>
              <a:rPr lang="en-US" altLang="en-US" sz="2400" dirty="0" smtClean="0"/>
              <a:t>A-21 – Cost Rules – Rules – </a:t>
            </a:r>
            <a:r>
              <a:rPr lang="en-US" altLang="en-US" sz="2400" dirty="0" err="1" smtClean="0"/>
              <a:t>IHEs</a:t>
            </a:r>
            <a:endParaRPr lang="en-US" altLang="en-US" sz="2400" dirty="0" smtClean="0"/>
          </a:p>
          <a:p>
            <a:pPr eaLnBrk="1" hangingPunct="1"/>
            <a:r>
              <a:rPr lang="en-US" altLang="en-US" sz="2400" dirty="0" smtClean="0"/>
              <a:t>A-87 – Cost Rules – State / Local Gov’t</a:t>
            </a:r>
          </a:p>
          <a:p>
            <a:pPr eaLnBrk="1" hangingPunct="1"/>
            <a:r>
              <a:rPr lang="en-US" altLang="en-US" sz="2400" dirty="0" smtClean="0"/>
              <a:t>A-122 – Cost Rules – Nonprofit</a:t>
            </a:r>
          </a:p>
          <a:p>
            <a:pPr eaLnBrk="1" hangingPunct="1"/>
            <a:r>
              <a:rPr lang="en-US" altLang="en-US" sz="2400" dirty="0" smtClean="0"/>
              <a:t>A-102 – Administrative Rules State / Local Gov’t</a:t>
            </a:r>
          </a:p>
          <a:p>
            <a:pPr eaLnBrk="1" hangingPunct="1"/>
            <a:r>
              <a:rPr lang="en-US" altLang="en-US" sz="2400" dirty="0" smtClean="0"/>
              <a:t>A-110 – Administrative Rules </a:t>
            </a:r>
            <a:r>
              <a:rPr lang="en-US" altLang="en-US" sz="2400" dirty="0" err="1" smtClean="0"/>
              <a:t>IHEs</a:t>
            </a:r>
            <a:endParaRPr lang="en-US" altLang="en-US" sz="2400" dirty="0" smtClean="0"/>
          </a:p>
          <a:p>
            <a:pPr eaLnBrk="1" hangingPunct="1"/>
            <a:r>
              <a:rPr lang="en-US" altLang="en-US" sz="2400" dirty="0" smtClean="0"/>
              <a:t>A-133 – Audit Rules</a:t>
            </a:r>
          </a:p>
        </p:txBody>
      </p:sp>
      <p:sp>
        <p:nvSpPr>
          <p:cNvPr id="1741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20BD08A-6957-4BD4-85E9-B1073B6890B0}" type="slidenum">
              <a:rPr lang="en-US" altLang="en-US" smtClean="0">
                <a:solidFill>
                  <a:schemeClr val="accent2"/>
                </a:solidFill>
                <a:latin typeface="Calibri" panose="020F0502020204030204" pitchFamily="34" charset="0"/>
              </a:rPr>
              <a:pPr/>
              <a:t>5</a:t>
            </a:fld>
            <a:endParaRPr lang="en-US" altLang="en-US" smtClean="0">
              <a:solidFill>
                <a:schemeClr val="accent2"/>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Cost Objectives</a:t>
            </a:r>
            <a:br>
              <a:rPr lang="en-US" sz="3600" dirty="0" smtClean="0"/>
            </a:br>
            <a:r>
              <a:rPr lang="en-US" sz="3600" dirty="0" smtClean="0"/>
              <a:t>200.28</a:t>
            </a:r>
            <a:endParaRPr lang="en-US" sz="3600" dirty="0"/>
          </a:p>
        </p:txBody>
      </p:sp>
      <p:sp>
        <p:nvSpPr>
          <p:cNvPr id="3" name="Content Placeholder 2"/>
          <p:cNvSpPr>
            <a:spLocks noGrp="1"/>
          </p:cNvSpPr>
          <p:nvPr>
            <p:ph idx="1"/>
          </p:nvPr>
        </p:nvSpPr>
        <p:spPr>
          <a:effectLst>
            <a:softEdge rad="12700"/>
          </a:effectLst>
        </p:spPr>
        <p:txBody>
          <a:bodyPr>
            <a:normAutofit/>
          </a:bodyPr>
          <a:lstStyle/>
          <a:p>
            <a:pPr marL="61722" indent="0">
              <a:buNone/>
              <a:defRPr/>
            </a:pPr>
            <a:endParaRPr lang="en-US" sz="2400" dirty="0">
              <a:solidFill>
                <a:srgbClr val="FF0000"/>
              </a:solidFill>
            </a:endParaRPr>
          </a:p>
          <a:p>
            <a:pPr marL="61722" indent="0">
              <a:buNone/>
              <a:defRPr/>
            </a:pPr>
            <a:r>
              <a:rPr lang="en-US" sz="2400" dirty="0" smtClean="0"/>
              <a:t>Program</a:t>
            </a:r>
            <a:r>
              <a:rPr lang="en-US" sz="2400" dirty="0"/>
              <a:t>, function, activity, award, organizational subdivision, contract, or work unit for which cost data are desired and for which provision is made to accumulate and measure the cost of processes, products, jobs, capital projects, etc. </a:t>
            </a:r>
          </a:p>
          <a:p>
            <a:endParaRPr lang="en-US" dirty="0"/>
          </a:p>
        </p:txBody>
      </p:sp>
      <p:sp>
        <p:nvSpPr>
          <p:cNvPr id="4" name="Slide Number Placeholder 3"/>
          <p:cNvSpPr>
            <a:spLocks noGrp="1"/>
          </p:cNvSpPr>
          <p:nvPr>
            <p:ph type="sldNum" sz="quarter" idx="12"/>
          </p:nvPr>
        </p:nvSpPr>
        <p:spPr/>
        <p:txBody>
          <a:bodyPr>
            <a:normAutofit fontScale="92500" lnSpcReduction="10000"/>
          </a:bodyPr>
          <a:lstStyle/>
          <a:p>
            <a:pPr>
              <a:defRPr/>
            </a:pPr>
            <a:fld id="{25953566-6F6B-4717-86E9-2FE94062EB93}" type="slidenum">
              <a:rPr lang="en-US" sz="2000" smtClean="0"/>
              <a:pPr>
                <a:defRPr/>
              </a:pPr>
              <a:t>50</a:t>
            </a:fld>
            <a:endParaRPr lang="en-US" sz="2000" dirty="0"/>
          </a:p>
        </p:txBody>
      </p:sp>
    </p:spTree>
    <p:extLst>
      <p:ext uri="{BB962C8B-B14F-4D97-AF65-F5344CB8AC3E}">
        <p14:creationId xmlns:p14="http://schemas.microsoft.com/office/powerpoint/2010/main" val="68260310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p:txBody>
          <a:bodyPr>
            <a:noAutofit/>
          </a:bodyPr>
          <a:lstStyle/>
          <a:p>
            <a:pPr algn="ctr"/>
            <a:r>
              <a:rPr lang="en-US" sz="3600" dirty="0" smtClean="0">
                <a:ea typeface="ＭＳ Ｐゴシック" pitchFamily="34" charset="-128"/>
              </a:rPr>
              <a:t>Time and Effort Guidance by </a:t>
            </a:r>
            <a:r>
              <a:rPr lang="en-US" sz="3600" dirty="0" err="1" smtClean="0">
                <a:ea typeface="ＭＳ Ｐゴシック" pitchFamily="34" charset="-128"/>
              </a:rPr>
              <a:t>OCFO</a:t>
            </a:r>
            <a:r>
              <a:rPr lang="en-US" sz="3600" dirty="0" smtClean="0">
                <a:ea typeface="ＭＳ Ｐゴシック" pitchFamily="34" charset="-128"/>
              </a:rPr>
              <a:t>?</a:t>
            </a:r>
          </a:p>
        </p:txBody>
      </p:sp>
      <p:sp>
        <p:nvSpPr>
          <p:cNvPr id="3" name="Content Placeholder 2"/>
          <p:cNvSpPr>
            <a:spLocks noGrp="1"/>
          </p:cNvSpPr>
          <p:nvPr>
            <p:ph idx="1"/>
          </p:nvPr>
        </p:nvSpPr>
        <p:spPr/>
        <p:txBody>
          <a:bodyPr/>
          <a:lstStyle/>
          <a:p>
            <a:pPr marL="0" indent="0">
              <a:buNone/>
            </a:pPr>
            <a:r>
              <a:rPr lang="en-US" sz="2800" dirty="0" smtClean="0"/>
              <a:t>Does it still apply?</a:t>
            </a:r>
          </a:p>
          <a:p>
            <a:r>
              <a:rPr lang="en-US" dirty="0"/>
              <a:t>It is possible to work on a single cost objective even if an employee works on more than one Federal award or on a Federal award and a non-Federal award. </a:t>
            </a:r>
          </a:p>
          <a:p>
            <a:r>
              <a:rPr lang="en-US" b="1" i="1" dirty="0"/>
              <a:t>The key to determining whether it is a single cost objective is whether the employee’s salary and wages can be supported </a:t>
            </a:r>
            <a:r>
              <a:rPr lang="en-US" b="1" i="1" u="sng" dirty="0"/>
              <a:t>in full </a:t>
            </a:r>
            <a:r>
              <a:rPr lang="en-US" b="1" i="1" dirty="0"/>
              <a:t>from each of the Federal awards on which the employee is working or from the Federal award alone if the employee’s salary is also paid with non-Federal funds.</a:t>
            </a:r>
          </a:p>
          <a:p>
            <a:endParaRPr lang="en-US" dirty="0"/>
          </a:p>
        </p:txBody>
      </p:sp>
      <p:sp>
        <p:nvSpPr>
          <p:cNvPr id="6" name="Slide Number Placeholder 4"/>
          <p:cNvSpPr>
            <a:spLocks noGrp="1"/>
          </p:cNvSpPr>
          <p:nvPr>
            <p:ph type="sldNum" sz="quarter" idx="12"/>
          </p:nvPr>
        </p:nvSpPr>
        <p:spPr>
          <a:prstGeom prst="bracketPair">
            <a:avLst>
              <a:gd name="adj" fmla="val 17949"/>
            </a:avLst>
          </a:prstGeom>
        </p:spPr>
        <p:txBody>
          <a:bodyPr/>
          <a:lstStyle/>
          <a:p>
            <a:fld id="{42254AD2-DCA9-4179-8AD1-4FA5A1EAB3FA}" type="slidenum">
              <a:rPr lang="en-US" smtClean="0">
                <a:solidFill>
                  <a:schemeClr val="tx2"/>
                </a:solidFill>
              </a:rPr>
              <a:pPr/>
              <a:t>51</a:t>
            </a:fld>
            <a:endParaRPr lang="en-US" dirty="0">
              <a:solidFill>
                <a:schemeClr val="tx2"/>
              </a:solidFill>
            </a:endParaRPr>
          </a:p>
        </p:txBody>
      </p:sp>
      <p:sp>
        <p:nvSpPr>
          <p:cNvPr id="16387" name="Rectangle 3"/>
          <p:cNvSpPr>
            <a:spLocks noChangeArrowheads="1"/>
          </p:cNvSpPr>
          <p:nvPr/>
        </p:nvSpPr>
        <p:spPr bwMode="auto">
          <a:xfrm>
            <a:off x="851807" y="5460968"/>
            <a:ext cx="5943600" cy="738664"/>
          </a:xfrm>
          <a:prstGeom prst="rect">
            <a:avLst/>
          </a:prstGeom>
          <a:noFill/>
          <a:ln w="9525">
            <a:noFill/>
            <a:miter lim="800000"/>
            <a:headEnd/>
            <a:tailEnd/>
          </a:ln>
        </p:spPr>
        <p:txBody>
          <a:bodyPr wrap="square">
            <a:spAutoFit/>
          </a:bodyPr>
          <a:lstStyle/>
          <a:p>
            <a:r>
              <a:rPr lang="en-US" sz="2100" dirty="0">
                <a:hlinkClick r:id="rId2"/>
              </a:rPr>
              <a:t>http://www2.ed.gov/policy/fund/guid/gposbul/time-and-effort-reporting.html</a:t>
            </a:r>
            <a:endParaRPr lang="en-US" sz="2100" dirty="0"/>
          </a:p>
        </p:txBody>
      </p:sp>
    </p:spTree>
    <p:extLst>
      <p:ext uri="{BB962C8B-B14F-4D97-AF65-F5344CB8AC3E}">
        <p14:creationId xmlns:p14="http://schemas.microsoft.com/office/powerpoint/2010/main" val="11042420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defRPr/>
            </a:pPr>
            <a:r>
              <a:rPr lang="en-US" sz="3600" dirty="0" smtClean="0"/>
              <a:t>Use of Budget Estimates</a:t>
            </a:r>
            <a:r>
              <a:rPr lang="en-US" sz="3600" dirty="0"/>
              <a:t/>
            </a:r>
            <a:br>
              <a:rPr lang="en-US" sz="3600" dirty="0"/>
            </a:br>
            <a:r>
              <a:rPr lang="en-US" sz="3600" dirty="0"/>
              <a:t>200.430(i)(1)(viii</a:t>
            </a:r>
            <a:r>
              <a:rPr lang="en-US" sz="3600" dirty="0" smtClean="0"/>
              <a:t>)</a:t>
            </a:r>
            <a:endParaRPr lang="en-US" sz="3600" dirty="0"/>
          </a:p>
        </p:txBody>
      </p:sp>
      <p:sp>
        <p:nvSpPr>
          <p:cNvPr id="3" name="Content Placeholder 2"/>
          <p:cNvSpPr>
            <a:spLocks noGrp="1"/>
          </p:cNvSpPr>
          <p:nvPr>
            <p:ph idx="1"/>
          </p:nvPr>
        </p:nvSpPr>
        <p:spPr/>
        <p:txBody>
          <a:bodyPr rtlCol="0" anchor="t">
            <a:normAutofit/>
          </a:bodyPr>
          <a:lstStyle/>
          <a:p>
            <a:pPr>
              <a:buFont typeface="Wingdings" panose="05000000000000000000" pitchFamily="2" charset="2"/>
              <a:buChar char="§"/>
              <a:defRPr/>
            </a:pPr>
            <a:r>
              <a:rPr lang="en-US" sz="2400" dirty="0" smtClean="0"/>
              <a:t>Budget </a:t>
            </a:r>
            <a:r>
              <a:rPr lang="en-US" sz="2400" dirty="0"/>
              <a:t>estimates alone do not qualify as support for charges to Federal awards </a:t>
            </a:r>
            <a:r>
              <a:rPr lang="en-US" sz="2400" dirty="0" smtClean="0"/>
              <a:t>May be used for interim accounting purposes if:</a:t>
            </a:r>
          </a:p>
          <a:p>
            <a:pPr lvl="1">
              <a:buFont typeface="Wingdings" panose="05000000000000000000" pitchFamily="2" charset="2"/>
              <a:buChar char="§"/>
              <a:defRPr/>
            </a:pPr>
            <a:r>
              <a:rPr lang="en-US" sz="2400" dirty="0" smtClean="0"/>
              <a:t>Produces reasonable approximations</a:t>
            </a:r>
          </a:p>
          <a:p>
            <a:pPr lvl="1">
              <a:buFont typeface="Wingdings" panose="05000000000000000000" pitchFamily="2" charset="2"/>
              <a:buChar char="§"/>
              <a:defRPr/>
            </a:pPr>
            <a:r>
              <a:rPr lang="en-US" sz="2400" dirty="0" smtClean="0"/>
              <a:t>Significant changes to the corresponding work activity are identified in a timely manner</a:t>
            </a:r>
          </a:p>
          <a:p>
            <a:pPr lvl="1">
              <a:buFont typeface="Wingdings" panose="05000000000000000000" pitchFamily="2" charset="2"/>
              <a:buChar char="§"/>
              <a:defRPr/>
            </a:pPr>
            <a:r>
              <a:rPr lang="en-US" sz="2400" dirty="0" smtClean="0"/>
              <a:t>Internal controls in place to review after-the-fact interim charges based on budget estimates</a:t>
            </a:r>
          </a:p>
          <a:p>
            <a:pPr lvl="1">
              <a:buFont typeface="Wingdings" panose="05000000000000000000" pitchFamily="2" charset="2"/>
              <a:buChar char="§"/>
              <a:defRPr/>
            </a:pPr>
            <a:endParaRPr lang="en-US" sz="2600" dirty="0" smtClean="0"/>
          </a:p>
          <a:p>
            <a:pPr lvl="1">
              <a:buFont typeface="Wingdings" panose="05000000000000000000" pitchFamily="2" charset="2"/>
              <a:buChar char="§"/>
              <a:defRPr/>
            </a:pPr>
            <a:endParaRPr lang="en-US" sz="2600" dirty="0"/>
          </a:p>
          <a:p>
            <a:pPr eaLnBrk="1" fontAlgn="auto" hangingPunct="1">
              <a:buFont typeface="Wingdings" panose="05000000000000000000" pitchFamily="2" charset="2"/>
              <a:buChar char="§"/>
              <a:defRPr/>
            </a:pPr>
            <a:endParaRPr lang="en-US" sz="2800" dirty="0" smtClean="0"/>
          </a:p>
          <a:p>
            <a:pPr marL="0" indent="0" eaLnBrk="1" fontAlgn="auto" hangingPunct="1">
              <a:buFont typeface="Wingdings 2" charset="2"/>
              <a:buNone/>
              <a:defRPr/>
            </a:pPr>
            <a:endParaRPr lang="en-US" sz="3600" dirty="0"/>
          </a:p>
        </p:txBody>
      </p:sp>
      <p:sp>
        <p:nvSpPr>
          <p:cNvPr id="8602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2500" lnSpcReduction="10000"/>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fld id="{AE744E76-1007-43E2-AD63-4D68BA297547}" type="slidenum">
              <a:rPr lang="en-US" altLang="en-US" sz="2000">
                <a:solidFill>
                  <a:schemeClr val="tx2"/>
                </a:solidFill>
              </a:rPr>
              <a:pPr/>
              <a:t>52</a:t>
            </a:fld>
            <a:endParaRPr lang="en-US" altLang="en-US" sz="2000" dirty="0">
              <a:solidFill>
                <a:schemeClr val="tx2"/>
              </a:solidFill>
            </a:endParaRPr>
          </a:p>
        </p:txBody>
      </p:sp>
    </p:spTree>
    <p:extLst>
      <p:ext uri="{BB962C8B-B14F-4D97-AF65-F5344CB8AC3E}">
        <p14:creationId xmlns:p14="http://schemas.microsoft.com/office/powerpoint/2010/main" val="407553026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Percentages</a:t>
            </a:r>
            <a:br>
              <a:rPr lang="en-US" dirty="0" smtClean="0"/>
            </a:br>
            <a:r>
              <a:rPr lang="en-US" sz="4400" dirty="0"/>
              <a:t>200.430(i)(1)(ix</a:t>
            </a:r>
            <a:r>
              <a:rPr lang="en-US" sz="4400" dirty="0" smtClean="0"/>
              <a:t>)</a:t>
            </a:r>
            <a:endParaRPr lang="en-US" dirty="0"/>
          </a:p>
        </p:txBody>
      </p:sp>
      <p:sp>
        <p:nvSpPr>
          <p:cNvPr id="3" name="Content Placeholder 2"/>
          <p:cNvSpPr>
            <a:spLocks noGrp="1"/>
          </p:cNvSpPr>
          <p:nvPr>
            <p:ph idx="1"/>
          </p:nvPr>
        </p:nvSpPr>
        <p:spPr/>
        <p:txBody>
          <a:bodyPr>
            <a:normAutofit/>
          </a:bodyPr>
          <a:lstStyle/>
          <a:p>
            <a:r>
              <a:rPr lang="en-US" sz="2400" dirty="0">
                <a:solidFill>
                  <a:srgbClr val="C00000"/>
                </a:solidFill>
              </a:rPr>
              <a:t>NEW: </a:t>
            </a:r>
            <a:r>
              <a:rPr lang="en-US" sz="2400" dirty="0" smtClean="0"/>
              <a:t>Because practices vary as to the activity constituting a full workload, records may reflect categories of activities expressed as a percentage distribution of total activities. </a:t>
            </a:r>
            <a:endParaRPr lang="en-US" sz="2400" dirty="0"/>
          </a:p>
          <a:p>
            <a:endParaRPr lang="en-US" sz="2400" dirty="0"/>
          </a:p>
        </p:txBody>
      </p:sp>
      <p:sp>
        <p:nvSpPr>
          <p:cNvPr id="4" name="Slide Number Placeholder 3"/>
          <p:cNvSpPr>
            <a:spLocks noGrp="1"/>
          </p:cNvSpPr>
          <p:nvPr>
            <p:ph type="sldNum" sz="quarter" idx="12"/>
          </p:nvPr>
        </p:nvSpPr>
        <p:spPr/>
        <p:txBody>
          <a:bodyPr/>
          <a:lstStyle/>
          <a:p>
            <a:fld id="{4FAB73BC-B049-4115-A692-8D63A059BFB8}" type="slidenum">
              <a:rPr lang="en-US" smtClean="0"/>
              <a:t>53</a:t>
            </a:fld>
            <a:endParaRPr lang="en-US" dirty="0"/>
          </a:p>
        </p:txBody>
      </p:sp>
    </p:spTree>
    <p:extLst>
      <p:ext uri="{BB962C8B-B14F-4D97-AF65-F5344CB8AC3E}">
        <p14:creationId xmlns:p14="http://schemas.microsoft.com/office/powerpoint/2010/main" val="15287449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Compliance</a:t>
            </a:r>
            <a:br>
              <a:rPr lang="en-US" dirty="0" smtClean="0"/>
            </a:br>
            <a:r>
              <a:rPr lang="en-US" dirty="0" smtClean="0"/>
              <a:t>200.430(i)(2)</a:t>
            </a:r>
            <a:endParaRPr lang="en-US" dirty="0"/>
          </a:p>
        </p:txBody>
      </p:sp>
      <p:sp>
        <p:nvSpPr>
          <p:cNvPr id="3" name="Content Placeholder 2"/>
          <p:cNvSpPr>
            <a:spLocks noGrp="1"/>
          </p:cNvSpPr>
          <p:nvPr>
            <p:ph idx="1"/>
          </p:nvPr>
        </p:nvSpPr>
        <p:spPr/>
        <p:txBody>
          <a:bodyPr/>
          <a:lstStyle/>
          <a:p>
            <a:r>
              <a:rPr lang="en-US" sz="2800" dirty="0">
                <a:solidFill>
                  <a:srgbClr val="C00000"/>
                </a:solidFill>
              </a:rPr>
              <a:t>NEW: </a:t>
            </a:r>
            <a:r>
              <a:rPr lang="en-US" sz="2800" dirty="0" smtClean="0"/>
              <a:t>For </a:t>
            </a:r>
            <a:r>
              <a:rPr lang="en-US" sz="2800" dirty="0"/>
              <a:t>records </a:t>
            </a:r>
            <a:r>
              <a:rPr lang="en-US" sz="2800" dirty="0" smtClean="0"/>
              <a:t>which meet </a:t>
            </a:r>
            <a:r>
              <a:rPr lang="en-US" sz="2800" dirty="0"/>
              <a:t>the standards, the non-federal entity </a:t>
            </a:r>
            <a:r>
              <a:rPr lang="en-US" sz="2800" u="sng" dirty="0"/>
              <a:t>will not be required to provide additional support or documentation for the work performed</a:t>
            </a:r>
            <a:r>
              <a:rPr lang="en-US" sz="2800" u="sng" dirty="0" smtClean="0"/>
              <a:t>.</a:t>
            </a:r>
            <a:endParaRPr lang="en-US" sz="2800" dirty="0"/>
          </a:p>
          <a:p>
            <a:endParaRPr lang="en-US" dirty="0" smtClean="0"/>
          </a:p>
          <a:p>
            <a:r>
              <a:rPr lang="en-US" dirty="0" err="1" smtClean="0"/>
              <a:t>DOL</a:t>
            </a:r>
            <a:r>
              <a:rPr lang="en-US" dirty="0" smtClean="0"/>
              <a:t> regulations for Fair Labor Standards Act must still be met (i.e. charges must be supported by records indicating the total </a:t>
            </a:r>
            <a:r>
              <a:rPr lang="en-US" dirty="0" err="1" smtClean="0"/>
              <a:t>nuber</a:t>
            </a:r>
            <a:r>
              <a:rPr lang="en-US" dirty="0" smtClean="0"/>
              <a:t> of hours worked each day).</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54</a:t>
            </a:fld>
            <a:endParaRPr lang="en-US" dirty="0"/>
          </a:p>
        </p:txBody>
      </p:sp>
    </p:spTree>
    <p:extLst>
      <p:ext uri="{BB962C8B-B14F-4D97-AF65-F5344CB8AC3E}">
        <p14:creationId xmlns:p14="http://schemas.microsoft.com/office/powerpoint/2010/main" val="25245949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sz="4400" dirty="0" smtClean="0">
                <a:ea typeface="ＭＳ Ｐゴシック" pitchFamily="34" charset="-128"/>
              </a:rPr>
              <a:t>Noncompliance</a:t>
            </a:r>
            <a:br>
              <a:rPr lang="en-US" sz="4400" dirty="0" smtClean="0">
                <a:ea typeface="ＭＳ Ｐゴシック" pitchFamily="34" charset="-128"/>
              </a:rPr>
            </a:br>
            <a:r>
              <a:rPr lang="en-US" sz="4400" dirty="0" smtClean="0">
                <a:ea typeface="ＭＳ Ｐゴシック" pitchFamily="34" charset="-128"/>
              </a:rPr>
              <a:t>200.430(i)(8)</a:t>
            </a:r>
            <a:endParaRPr lang="en-US" b="1" dirty="0"/>
          </a:p>
        </p:txBody>
      </p:sp>
      <p:sp>
        <p:nvSpPr>
          <p:cNvPr id="3" name="Content Placeholder 2"/>
          <p:cNvSpPr>
            <a:spLocks noGrp="1"/>
          </p:cNvSpPr>
          <p:nvPr>
            <p:ph idx="1"/>
          </p:nvPr>
        </p:nvSpPr>
        <p:spPr/>
        <p:txBody>
          <a:bodyPr rtlCol="0">
            <a:noAutofit/>
          </a:bodyPr>
          <a:lstStyle/>
          <a:p>
            <a:pPr eaLnBrk="1" fontAlgn="auto" hangingPunct="1">
              <a:buFont typeface="Wingdings" panose="05000000000000000000" pitchFamily="2" charset="2"/>
              <a:buChar char="§"/>
              <a:defRPr/>
            </a:pPr>
            <a:r>
              <a:rPr lang="en-US" sz="2800" dirty="0" smtClean="0"/>
              <a:t>For a non-Federal entity where the records do not meet these standards:</a:t>
            </a:r>
          </a:p>
          <a:p>
            <a:pPr lvl="1">
              <a:defRPr/>
            </a:pPr>
            <a:r>
              <a:rPr lang="en-US" sz="2400" dirty="0" smtClean="0"/>
              <a:t> </a:t>
            </a:r>
            <a:r>
              <a:rPr lang="en-US" sz="2400" dirty="0" err="1" smtClean="0"/>
              <a:t>USDE</a:t>
            </a:r>
            <a:r>
              <a:rPr lang="en-US" sz="2400" dirty="0" smtClean="0"/>
              <a:t> may require personnel activity reports (</a:t>
            </a:r>
            <a:r>
              <a:rPr lang="en-US" sz="2400" dirty="0" err="1" smtClean="0"/>
              <a:t>PARs</a:t>
            </a:r>
            <a:r>
              <a:rPr lang="en-US" sz="2400" dirty="0" smtClean="0"/>
              <a:t>), including prescribed certifications or equivalent documentation that support the records as required in this section. </a:t>
            </a:r>
          </a:p>
          <a:p>
            <a:pPr lvl="2">
              <a:defRPr/>
            </a:pPr>
            <a:r>
              <a:rPr lang="en-US" sz="2400" dirty="0" err="1" smtClean="0"/>
              <a:t>PARs</a:t>
            </a:r>
            <a:r>
              <a:rPr lang="en-US" sz="2400" dirty="0" smtClean="0"/>
              <a:t> are not defined!!</a:t>
            </a:r>
            <a:endParaRPr lang="en-US" sz="2400" dirty="0"/>
          </a:p>
        </p:txBody>
      </p:sp>
      <p:sp>
        <p:nvSpPr>
          <p:cNvPr id="8704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557213" indent="-214313">
              <a:defRPr>
                <a:solidFill>
                  <a:schemeClr val="tx1"/>
                </a:solidFill>
                <a:latin typeface="Calibri" pitchFamily="34" charset="0"/>
                <a:cs typeface="Arial" charset="0"/>
              </a:defRPr>
            </a:lvl2pPr>
            <a:lvl3pPr marL="857250" indent="-171450">
              <a:defRPr>
                <a:solidFill>
                  <a:schemeClr val="tx1"/>
                </a:solidFill>
                <a:latin typeface="Calibri" pitchFamily="34" charset="0"/>
                <a:cs typeface="Arial" charset="0"/>
              </a:defRPr>
            </a:lvl3pPr>
            <a:lvl4pPr marL="1200150" indent="-171450">
              <a:defRPr>
                <a:solidFill>
                  <a:schemeClr val="tx1"/>
                </a:solidFill>
                <a:latin typeface="Calibri" pitchFamily="34" charset="0"/>
                <a:cs typeface="Arial" charset="0"/>
              </a:defRPr>
            </a:lvl4pPr>
            <a:lvl5pPr marL="1543050" indent="-171450">
              <a:defRPr>
                <a:solidFill>
                  <a:schemeClr val="tx1"/>
                </a:solidFill>
                <a:latin typeface="Calibri" pitchFamily="34" charset="0"/>
                <a:cs typeface="Arial" charset="0"/>
              </a:defRPr>
            </a:lvl5pPr>
            <a:lvl6pPr marL="1885950" indent="-171450" eaLnBrk="0" fontAlgn="base" hangingPunct="0">
              <a:spcBef>
                <a:spcPct val="0"/>
              </a:spcBef>
              <a:spcAft>
                <a:spcPct val="0"/>
              </a:spcAft>
              <a:defRPr>
                <a:solidFill>
                  <a:schemeClr val="tx1"/>
                </a:solidFill>
                <a:latin typeface="Calibri" pitchFamily="34" charset="0"/>
                <a:cs typeface="Arial" charset="0"/>
              </a:defRPr>
            </a:lvl6pPr>
            <a:lvl7pPr marL="2228850" indent="-171450" eaLnBrk="0" fontAlgn="base" hangingPunct="0">
              <a:spcBef>
                <a:spcPct val="0"/>
              </a:spcBef>
              <a:spcAft>
                <a:spcPct val="0"/>
              </a:spcAft>
              <a:defRPr>
                <a:solidFill>
                  <a:schemeClr val="tx1"/>
                </a:solidFill>
                <a:latin typeface="Calibri" pitchFamily="34" charset="0"/>
                <a:cs typeface="Arial" charset="0"/>
              </a:defRPr>
            </a:lvl7pPr>
            <a:lvl8pPr marL="2571750" indent="-171450" eaLnBrk="0" fontAlgn="base" hangingPunct="0">
              <a:spcBef>
                <a:spcPct val="0"/>
              </a:spcBef>
              <a:spcAft>
                <a:spcPct val="0"/>
              </a:spcAft>
              <a:defRPr>
                <a:solidFill>
                  <a:schemeClr val="tx1"/>
                </a:solidFill>
                <a:latin typeface="Calibri" pitchFamily="34" charset="0"/>
                <a:cs typeface="Arial" charset="0"/>
              </a:defRPr>
            </a:lvl8pPr>
            <a:lvl9pPr marL="2914650" indent="-171450" eaLnBrk="0" fontAlgn="base" hangingPunct="0">
              <a:spcBef>
                <a:spcPct val="0"/>
              </a:spcBef>
              <a:spcAft>
                <a:spcPct val="0"/>
              </a:spcAft>
              <a:defRPr>
                <a:solidFill>
                  <a:schemeClr val="tx1"/>
                </a:solidFill>
                <a:latin typeface="Calibri" pitchFamily="34" charset="0"/>
                <a:cs typeface="Arial" charset="0"/>
              </a:defRPr>
            </a:lvl9pPr>
          </a:lstStyle>
          <a:p>
            <a:fld id="{3BAA5EB0-2476-404E-8D68-ECD48ADFDF42}" type="slidenum">
              <a:rPr lang="en-US" altLang="en-US">
                <a:solidFill>
                  <a:schemeClr val="bg1"/>
                </a:solidFill>
              </a:rPr>
              <a:pPr/>
              <a:t>55</a:t>
            </a:fld>
            <a:endParaRPr lang="en-US" altLang="en-US" dirty="0">
              <a:solidFill>
                <a:schemeClr val="bg1"/>
              </a:solidFill>
            </a:endParaRPr>
          </a:p>
        </p:txBody>
      </p:sp>
    </p:spTree>
    <p:extLst>
      <p:ext uri="{BB962C8B-B14F-4D97-AF65-F5344CB8AC3E}">
        <p14:creationId xmlns:p14="http://schemas.microsoft.com/office/powerpoint/2010/main" val="270656512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Reconciliation</a:t>
            </a:r>
            <a:br>
              <a:rPr lang="en-US" dirty="0" smtClean="0"/>
            </a:br>
            <a:r>
              <a:rPr lang="en-US" dirty="0" smtClean="0"/>
              <a:t>200.430(i)(1)(viii)(C)</a:t>
            </a:r>
            <a:endParaRPr lang="en-US" dirty="0"/>
          </a:p>
        </p:txBody>
      </p:sp>
      <p:sp>
        <p:nvSpPr>
          <p:cNvPr id="5" name="Content Placeholder 4"/>
          <p:cNvSpPr>
            <a:spLocks noGrp="1"/>
          </p:cNvSpPr>
          <p:nvPr>
            <p:ph idx="1"/>
          </p:nvPr>
        </p:nvSpPr>
        <p:spPr>
          <a:xfrm>
            <a:off x="685800" y="2209800"/>
            <a:ext cx="7772400" cy="3962400"/>
          </a:xfrm>
        </p:spPr>
        <p:txBody>
          <a:bodyPr>
            <a:normAutofit/>
          </a:bodyPr>
          <a:lstStyle/>
          <a:p>
            <a:endParaRPr lang="en-US" sz="2400" dirty="0"/>
          </a:p>
          <a:p>
            <a:r>
              <a:rPr lang="en-US" sz="2400" dirty="0">
                <a:solidFill>
                  <a:srgbClr val="C00000"/>
                </a:solidFill>
              </a:rPr>
              <a:t>N</a:t>
            </a:r>
            <a:r>
              <a:rPr lang="en-US" sz="2400" dirty="0" smtClean="0">
                <a:solidFill>
                  <a:srgbClr val="C00000"/>
                </a:solidFill>
              </a:rPr>
              <a:t>EW: </a:t>
            </a:r>
            <a:r>
              <a:rPr lang="en-US" sz="2400" dirty="0" smtClean="0"/>
              <a:t>All </a:t>
            </a:r>
            <a:r>
              <a:rPr lang="en-US" sz="2400" dirty="0"/>
              <a:t>necessary adjustment must be made such that the final amount charged to the Federal award is accurate, allowable, and </a:t>
            </a:r>
            <a:r>
              <a:rPr lang="en-US" sz="2400" dirty="0" smtClean="0"/>
              <a:t>properly allocated. </a:t>
            </a:r>
            <a:endParaRPr lang="en-US" sz="2400" dirty="0"/>
          </a:p>
        </p:txBody>
      </p:sp>
      <p:sp>
        <p:nvSpPr>
          <p:cNvPr id="2" name="Slide Number Placeholder 1"/>
          <p:cNvSpPr>
            <a:spLocks noGrp="1"/>
          </p:cNvSpPr>
          <p:nvPr>
            <p:ph type="sldNum" sz="quarter" idx="12"/>
          </p:nvPr>
        </p:nvSpPr>
        <p:spPr/>
        <p:txBody>
          <a:bodyPr/>
          <a:lstStyle/>
          <a:p>
            <a:fld id="{4FAB73BC-B049-4115-A692-8D63A059BFB8}" type="slidenum">
              <a:rPr lang="en-US" smtClean="0"/>
              <a:t>56</a:t>
            </a:fld>
            <a:endParaRPr lang="en-US" dirty="0"/>
          </a:p>
        </p:txBody>
      </p:sp>
    </p:spTree>
    <p:extLst>
      <p:ext uri="{BB962C8B-B14F-4D97-AF65-F5344CB8AC3E}">
        <p14:creationId xmlns:p14="http://schemas.microsoft.com/office/powerpoint/2010/main" val="51426935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Substitute Systems</a:t>
            </a:r>
            <a:br>
              <a:rPr lang="en-US" sz="3600" dirty="0" smtClean="0"/>
            </a:br>
            <a:r>
              <a:rPr lang="en-US" sz="3600" dirty="0" smtClean="0"/>
              <a:t>200.430(i)(5)</a:t>
            </a:r>
            <a:endParaRPr lang="en-US" sz="3600" dirty="0"/>
          </a:p>
        </p:txBody>
      </p:sp>
      <p:sp>
        <p:nvSpPr>
          <p:cNvPr id="3" name="Content Placeholder 2"/>
          <p:cNvSpPr>
            <a:spLocks noGrp="1"/>
          </p:cNvSpPr>
          <p:nvPr>
            <p:ph idx="1"/>
          </p:nvPr>
        </p:nvSpPr>
        <p:spPr>
          <a:xfrm>
            <a:off x="685800" y="2209800"/>
            <a:ext cx="7772400" cy="3962400"/>
          </a:xfrm>
        </p:spPr>
        <p:txBody>
          <a:bodyPr>
            <a:normAutofit/>
          </a:bodyPr>
          <a:lstStyle/>
          <a:p>
            <a:pPr algn="just">
              <a:buSzPct val="150000"/>
              <a:defRPr/>
            </a:pPr>
            <a:r>
              <a:rPr lang="en-US" sz="2400" dirty="0" smtClean="0"/>
              <a:t>States, local governments and Indian tribes </a:t>
            </a:r>
            <a:r>
              <a:rPr lang="en-US" sz="2400" dirty="0"/>
              <a:t>encouraged to adopt “substitute systems” if approved by cognizant agency for indirect </a:t>
            </a:r>
            <a:r>
              <a:rPr lang="en-US" sz="2400" dirty="0" smtClean="0"/>
              <a:t>cost. </a:t>
            </a:r>
          </a:p>
          <a:p>
            <a:pPr lvl="1" algn="just">
              <a:buSzPct val="150000"/>
              <a:defRPr/>
            </a:pPr>
            <a:r>
              <a:rPr lang="en-US" sz="2400" dirty="0" smtClean="0"/>
              <a:t>No longer applies to nonprofits.</a:t>
            </a:r>
          </a:p>
          <a:p>
            <a:pPr algn="just">
              <a:buSzPct val="150000"/>
              <a:defRPr/>
            </a:pPr>
            <a:r>
              <a:rPr lang="en-US" sz="2400" dirty="0" smtClean="0"/>
              <a:t>Still acceptable to allocate sampled employees’ supervisors, clerical and support staffs, based on the result of the sampled employees.  </a:t>
            </a:r>
          </a:p>
        </p:txBody>
      </p:sp>
      <p:sp>
        <p:nvSpPr>
          <p:cNvPr id="4" name="Slide Number Placeholder 3"/>
          <p:cNvSpPr>
            <a:spLocks noGrp="1"/>
          </p:cNvSpPr>
          <p:nvPr>
            <p:ph type="sldNum" sz="quarter" idx="12"/>
          </p:nvPr>
        </p:nvSpPr>
        <p:spPr>
          <a:xfrm>
            <a:off x="8382000" y="6288024"/>
            <a:ext cx="657606" cy="365125"/>
          </a:xfrm>
        </p:spPr>
        <p:txBody>
          <a:bodyPr/>
          <a:lstStyle/>
          <a:p>
            <a:pPr>
              <a:defRPr/>
            </a:pPr>
            <a:fld id="{25953566-6F6B-4717-86E9-2FE94062EB93}" type="slidenum">
              <a:rPr lang="en-US" sz="1400" smtClean="0"/>
              <a:pPr>
                <a:defRPr/>
              </a:pPr>
              <a:t>57</a:t>
            </a:fld>
            <a:endParaRPr lang="en-US" sz="2000" dirty="0"/>
          </a:p>
        </p:txBody>
      </p:sp>
    </p:spTree>
    <p:extLst>
      <p:ext uri="{BB962C8B-B14F-4D97-AF65-F5344CB8AC3E}">
        <p14:creationId xmlns:p14="http://schemas.microsoft.com/office/powerpoint/2010/main" val="189996847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normAutofit/>
          </a:bodyPr>
          <a:lstStyle/>
          <a:p>
            <a:pPr>
              <a:defRPr/>
            </a:pPr>
            <a:r>
              <a:rPr lang="en-US" sz="3600" dirty="0" smtClean="0"/>
              <a:t>Alternative Proposals</a:t>
            </a:r>
            <a:br>
              <a:rPr lang="en-US" sz="3600" dirty="0" smtClean="0"/>
            </a:br>
            <a:r>
              <a:rPr lang="en-US" sz="3600" dirty="0" smtClean="0"/>
              <a:t>200.430(i)(6)</a:t>
            </a:r>
          </a:p>
        </p:txBody>
      </p:sp>
      <p:sp>
        <p:nvSpPr>
          <p:cNvPr id="69635" name="Content Placeholder 2"/>
          <p:cNvSpPr>
            <a:spLocks noGrp="1"/>
          </p:cNvSpPr>
          <p:nvPr>
            <p:ph idx="1"/>
          </p:nvPr>
        </p:nvSpPr>
        <p:spPr>
          <a:xfrm>
            <a:off x="685800" y="2286000"/>
            <a:ext cx="7772400" cy="3886200"/>
          </a:xfrm>
        </p:spPr>
        <p:txBody>
          <a:bodyPr>
            <a:normAutofit/>
          </a:bodyPr>
          <a:lstStyle/>
          <a:p>
            <a:pPr marL="365125" indent="-282575">
              <a:spcAft>
                <a:spcPct val="0"/>
              </a:spcAft>
              <a:buFont typeface="Wingdings 2" pitchFamily="18" charset="2"/>
              <a:buChar char=""/>
            </a:pPr>
            <a:r>
              <a:rPr lang="en-US" altLang="en-US" sz="2600" dirty="0" smtClean="0">
                <a:solidFill>
                  <a:srgbClr val="C00000"/>
                </a:solidFill>
              </a:rPr>
              <a:t>NEW: </a:t>
            </a:r>
            <a:r>
              <a:rPr lang="en-US" altLang="en-US" sz="2600" dirty="0" smtClean="0"/>
              <a:t>Cognizant agencies for indirect costs are encouraged to accept alternative proposals based on outcomes and milestones for program performance.</a:t>
            </a:r>
            <a:r>
              <a:rPr lang="en-US" sz="2400" dirty="0"/>
              <a:t> </a:t>
            </a:r>
          </a:p>
          <a:p>
            <a:pPr marL="365125" indent="-282575" eaLnBrk="1" hangingPunct="1">
              <a:spcAft>
                <a:spcPct val="0"/>
              </a:spcAft>
              <a:buFont typeface="Wingdings 2" pitchFamily="18" charset="2"/>
              <a:buChar char=""/>
            </a:pPr>
            <a:endParaRPr lang="en-US" altLang="en-US" sz="2600" dirty="0" smtClean="0"/>
          </a:p>
          <a:p>
            <a:pPr marL="365125" indent="-282575" eaLnBrk="1" hangingPunct="1">
              <a:spcAft>
                <a:spcPct val="0"/>
              </a:spcAft>
              <a:buFont typeface="Wingdings 2" pitchFamily="18" charset="2"/>
              <a:buChar char=""/>
            </a:pPr>
            <a:r>
              <a:rPr lang="en-US" altLang="en-US" sz="2600" dirty="0" smtClean="0"/>
              <a:t>These plans are acceptable as alternatives to the Part 200 standards.    </a:t>
            </a:r>
          </a:p>
        </p:txBody>
      </p:sp>
      <p:sp>
        <p:nvSpPr>
          <p:cNvPr id="2" name="Slide Number Placeholder 1"/>
          <p:cNvSpPr>
            <a:spLocks noGrp="1"/>
          </p:cNvSpPr>
          <p:nvPr>
            <p:ph type="sldNum" sz="quarter" idx="12"/>
          </p:nvPr>
        </p:nvSpPr>
        <p:spPr/>
        <p:txBody>
          <a:bodyPr/>
          <a:lstStyle/>
          <a:p>
            <a:pPr>
              <a:defRPr/>
            </a:pPr>
            <a:fld id="{25953566-6F6B-4717-86E9-2FE94062EB93}" type="slidenum">
              <a:rPr lang="en-US" sz="1400" smtClean="0"/>
              <a:pPr>
                <a:defRPr/>
              </a:pPr>
              <a:t>58</a:t>
            </a:fld>
            <a:endParaRPr lang="en-US" sz="1400" dirty="0"/>
          </a:p>
        </p:txBody>
      </p:sp>
    </p:spTree>
    <p:extLst>
      <p:ext uri="{BB962C8B-B14F-4D97-AF65-F5344CB8AC3E}">
        <p14:creationId xmlns:p14="http://schemas.microsoft.com/office/powerpoint/2010/main" val="391299037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Blended Funding</a:t>
            </a:r>
            <a:br>
              <a:rPr lang="en-US" dirty="0" smtClean="0"/>
            </a:br>
            <a:r>
              <a:rPr lang="en-US" sz="4400" dirty="0"/>
              <a:t>200.430(i</a:t>
            </a:r>
            <a:r>
              <a:rPr lang="en-US" sz="4400" dirty="0" smtClean="0"/>
              <a:t>)(7)</a:t>
            </a:r>
            <a:endParaRPr lang="en-US" dirty="0"/>
          </a:p>
        </p:txBody>
      </p:sp>
      <p:sp>
        <p:nvSpPr>
          <p:cNvPr id="3" name="Content Placeholder 2"/>
          <p:cNvSpPr>
            <a:spLocks noGrp="1"/>
          </p:cNvSpPr>
          <p:nvPr>
            <p:ph idx="1"/>
          </p:nvPr>
        </p:nvSpPr>
        <p:spPr/>
        <p:txBody>
          <a:bodyPr>
            <a:normAutofit/>
          </a:bodyPr>
          <a:lstStyle/>
          <a:p>
            <a:pPr indent="-342900">
              <a:buSzPct val="150000"/>
            </a:pPr>
            <a:r>
              <a:rPr lang="en-US" sz="2600" dirty="0" smtClean="0"/>
              <a:t>A non-Federal entity may submit performance plans that incorporate funds from multiple Federal awards and account for their combined use based on performance-based metrics, if approved.</a:t>
            </a:r>
            <a:endParaRPr lang="en-US" sz="2400" dirty="0"/>
          </a:p>
          <a:p>
            <a:pPr indent="-342900">
              <a:buSzPct val="150000"/>
            </a:pPr>
            <a:endParaRPr lang="en-US" sz="2600" dirty="0" smtClean="0"/>
          </a:p>
          <a:p>
            <a:pPr indent="-342900">
              <a:buSzPct val="150000"/>
            </a:pPr>
            <a:r>
              <a:rPr lang="en-US" sz="2600" dirty="0" smtClean="0"/>
              <a:t>Must submit a request for a waiver that includes certain information, including the method of charging costs.  </a:t>
            </a:r>
            <a:endParaRPr lang="en-US" sz="2600" dirty="0"/>
          </a:p>
        </p:txBody>
      </p:sp>
      <p:sp>
        <p:nvSpPr>
          <p:cNvPr id="4" name="Slide Number Placeholder 3"/>
          <p:cNvSpPr>
            <a:spLocks noGrp="1"/>
          </p:cNvSpPr>
          <p:nvPr>
            <p:ph type="sldNum" sz="quarter" idx="12"/>
          </p:nvPr>
        </p:nvSpPr>
        <p:spPr/>
        <p:txBody>
          <a:bodyPr/>
          <a:lstStyle/>
          <a:p>
            <a:pPr>
              <a:defRPr/>
            </a:pPr>
            <a:fld id="{25953566-6F6B-4717-86E9-2FE94062EB93}" type="slidenum">
              <a:rPr lang="en-US" sz="1400" smtClean="0"/>
              <a:pPr>
                <a:defRPr/>
              </a:pPr>
              <a:t>59</a:t>
            </a:fld>
            <a:endParaRPr lang="en-US" sz="1400" dirty="0"/>
          </a:p>
        </p:txBody>
      </p:sp>
    </p:spTree>
    <p:extLst>
      <p:ext uri="{BB962C8B-B14F-4D97-AF65-F5344CB8AC3E}">
        <p14:creationId xmlns:p14="http://schemas.microsoft.com/office/powerpoint/2010/main" val="37061932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Effective Dates</a:t>
            </a:r>
            <a:endParaRPr lang="en-US" dirty="0"/>
          </a:p>
        </p:txBody>
      </p:sp>
      <p:sp>
        <p:nvSpPr>
          <p:cNvPr id="3" name="Content Placeholder 2"/>
          <p:cNvSpPr>
            <a:spLocks noGrp="1"/>
          </p:cNvSpPr>
          <p:nvPr>
            <p:ph idx="1"/>
          </p:nvPr>
        </p:nvSpPr>
        <p:spPr>
          <a:xfrm>
            <a:off x="581025" y="2209800"/>
            <a:ext cx="7989752" cy="4128831"/>
          </a:xfrm>
        </p:spPr>
        <p:txBody>
          <a:bodyPr>
            <a:normAutofit/>
          </a:bodyPr>
          <a:lstStyle/>
          <a:p>
            <a:r>
              <a:rPr lang="en-US" sz="2400" b="1" dirty="0" smtClean="0">
                <a:solidFill>
                  <a:schemeClr val="accent4">
                    <a:lumMod val="75000"/>
                  </a:schemeClr>
                </a:solidFill>
              </a:rPr>
              <a:t>December 26, 2014 </a:t>
            </a:r>
            <a:r>
              <a:rPr lang="en-US" sz="2400" dirty="0" smtClean="0"/>
              <a:t>– Direct Grants from ED</a:t>
            </a:r>
          </a:p>
          <a:p>
            <a:r>
              <a:rPr lang="en-US" sz="2400" b="1" dirty="0" smtClean="0">
                <a:solidFill>
                  <a:schemeClr val="accent4">
                    <a:lumMod val="75000"/>
                  </a:schemeClr>
                </a:solidFill>
              </a:rPr>
              <a:t>July 1, 2015 </a:t>
            </a:r>
            <a:r>
              <a:rPr lang="en-US" sz="2400" dirty="0" smtClean="0"/>
              <a:t>– 	State Administered Programs</a:t>
            </a:r>
          </a:p>
          <a:p>
            <a:r>
              <a:rPr lang="en-US" sz="2400" b="1" dirty="0" smtClean="0">
                <a:solidFill>
                  <a:schemeClr val="accent4">
                    <a:lumMod val="75000"/>
                  </a:schemeClr>
                </a:solidFill>
              </a:rPr>
              <a:t>July 1, 2016 </a:t>
            </a:r>
            <a:r>
              <a:rPr lang="en-US" sz="2400" dirty="0" smtClean="0"/>
              <a:t>– 	Procurement Rules (One Year </a:t>
            </a:r>
          </a:p>
          <a:p>
            <a:pPr marL="0" indent="0">
              <a:buNone/>
            </a:pPr>
            <a:r>
              <a:rPr lang="en-US" sz="2400" dirty="0"/>
              <a:t>	</a:t>
            </a:r>
            <a:r>
              <a:rPr lang="en-US" sz="2400" dirty="0" smtClean="0"/>
              <a:t>		Grace Period for IHEs and 				Nonprofits ONLY)</a:t>
            </a:r>
          </a:p>
          <a:p>
            <a:r>
              <a:rPr lang="en-US" sz="2400" dirty="0" smtClean="0"/>
              <a:t>Indirect Cost Rates When Due For Renegotiation</a:t>
            </a:r>
          </a:p>
        </p:txBody>
      </p:sp>
      <p:sp>
        <p:nvSpPr>
          <p:cNvPr id="4" name="Slide Number Placeholder 3"/>
          <p:cNvSpPr>
            <a:spLocks noGrp="1"/>
          </p:cNvSpPr>
          <p:nvPr>
            <p:ph type="sldNum" sz="quarter" idx="12"/>
          </p:nvPr>
        </p:nvSpPr>
        <p:spPr>
          <a:xfrm>
            <a:off x="8483346" y="6286070"/>
            <a:ext cx="480060" cy="338554"/>
          </a:xfrm>
        </p:spPr>
        <p:txBody>
          <a:bodyPr>
            <a:spAutoFit/>
          </a:bodyPr>
          <a:lstStyle/>
          <a:p>
            <a:pPr>
              <a:defRPr/>
            </a:pPr>
            <a:fld id="{24DB7A66-5CFF-4260-B541-1493CE13F5BF}" type="slidenum">
              <a:rPr lang="en-US" altLang="en-US" sz="1600" smtClean="0">
                <a:solidFill>
                  <a:schemeClr val="bg1"/>
                </a:solidFill>
              </a:rPr>
              <a:pPr>
                <a:defRPr/>
              </a:pPr>
              <a:t>6</a:t>
            </a:fld>
            <a:endParaRPr lang="en-US" altLang="en-US" sz="1600" dirty="0">
              <a:solidFill>
                <a:schemeClr val="bg1"/>
              </a:solidFill>
            </a:endParaRPr>
          </a:p>
        </p:txBody>
      </p:sp>
    </p:spTree>
    <p:extLst>
      <p:ext uri="{BB962C8B-B14F-4D97-AF65-F5344CB8AC3E}">
        <p14:creationId xmlns:p14="http://schemas.microsoft.com/office/powerpoint/2010/main" val="28194333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1" name="Picture 2" descr="C:\Users\eauerbach\AppData\Local\Microsoft\Windows\Temporary Internet Files\Content.IE5\ZYP0VC8Y\MC90044628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33800" y="3041418"/>
            <a:ext cx="3062288" cy="2522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p:cNvSpPr>
            <a:spLocks noGrp="1"/>
          </p:cNvSpPr>
          <p:nvPr>
            <p:ph type="title"/>
          </p:nvPr>
        </p:nvSpPr>
        <p:spPr>
          <a:xfrm>
            <a:off x="1905000" y="990600"/>
            <a:ext cx="6960870" cy="2459736"/>
          </a:xfrm>
        </p:spPr>
        <p:txBody>
          <a:bodyPr/>
          <a:lstStyle/>
          <a:p>
            <a:r>
              <a:rPr lang="en-US" dirty="0" smtClean="0"/>
              <a:t>Procurement</a:t>
            </a:r>
            <a:endParaRPr lang="en-US" dirty="0"/>
          </a:p>
        </p:txBody>
      </p:sp>
      <p:sp>
        <p:nvSpPr>
          <p:cNvPr id="4" name="Text Placeholder 3"/>
          <p:cNvSpPr>
            <a:spLocks noGrp="1"/>
          </p:cNvSpPr>
          <p:nvPr>
            <p:ph type="body" idx="1"/>
          </p:nvPr>
        </p:nvSpPr>
        <p:spPr/>
        <p:txBody>
          <a:bodyPr/>
          <a:lstStyle/>
          <a:p>
            <a:endParaRPr lang="en-US"/>
          </a:p>
        </p:txBody>
      </p:sp>
      <p:sp>
        <p:nvSpPr>
          <p:cNvPr id="2" name="Footer Placeholder 1"/>
          <p:cNvSpPr>
            <a:spLocks noGrp="1"/>
          </p:cNvSpPr>
          <p:nvPr>
            <p:ph type="ftr" sz="quarter" idx="11"/>
          </p:nvPr>
        </p:nvSpPr>
        <p:spPr/>
        <p:txBody>
          <a:bodyPr/>
          <a:lstStyle/>
          <a:p>
            <a:pPr>
              <a:defRPr/>
            </a:pPr>
            <a:r>
              <a:rPr lang="en-US"/>
              <a:t>BRUSTEIN &amp; MANASEVIT, PLLC</a:t>
            </a:r>
          </a:p>
        </p:txBody>
      </p:sp>
      <p:sp>
        <p:nvSpPr>
          <p:cNvPr id="58373"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11DC73B-B419-4251-9910-3697B4569745}" type="slidenum">
              <a:rPr lang="en-US" altLang="en-US" smtClean="0">
                <a:solidFill>
                  <a:srgbClr val="FFFFFF"/>
                </a:solidFill>
                <a:latin typeface="Georgia" panose="02040502050405020303" pitchFamily="18" charset="0"/>
              </a:rPr>
              <a:pPr/>
              <a:t>60</a:t>
            </a:fld>
            <a:endParaRPr lang="en-US" altLang="en-US" smtClean="0">
              <a:solidFill>
                <a:srgbClr val="FFFFFF"/>
              </a:solidFill>
              <a:latin typeface="Georgia" panose="02040502050405020303" pitchFamily="18" charset="0"/>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General Procurement Standards </a:t>
            </a:r>
            <a:br>
              <a:rPr lang="en-US" dirty="0" smtClean="0"/>
            </a:br>
            <a:r>
              <a:rPr lang="en-US" dirty="0" smtClean="0"/>
              <a:t>200.318(a)</a:t>
            </a:r>
            <a:endParaRPr lang="en-US" dirty="0">
              <a:solidFill>
                <a:srgbClr val="C00000"/>
              </a:solidFill>
            </a:endParaRPr>
          </a:p>
        </p:txBody>
      </p:sp>
      <p:sp>
        <p:nvSpPr>
          <p:cNvPr id="60419" name="Content Placeholder 2"/>
          <p:cNvSpPr>
            <a:spLocks noGrp="1"/>
          </p:cNvSpPr>
          <p:nvPr>
            <p:ph idx="1"/>
          </p:nvPr>
        </p:nvSpPr>
        <p:spPr>
          <a:xfrm>
            <a:off x="685800" y="2286000"/>
            <a:ext cx="7772400" cy="3886200"/>
          </a:xfrm>
        </p:spPr>
        <p:txBody>
          <a:bodyPr/>
          <a:lstStyle/>
          <a:p>
            <a:pPr eaLnBrk="1" hangingPunct="1"/>
            <a:r>
              <a:rPr lang="en-US" altLang="en-US" sz="2400" dirty="0" smtClean="0"/>
              <a:t>All nonfederal entities must have </a:t>
            </a:r>
            <a:r>
              <a:rPr lang="en-US" altLang="en-US" sz="2400" u="sng" dirty="0" smtClean="0"/>
              <a:t>documented</a:t>
            </a:r>
            <a:r>
              <a:rPr lang="en-US" altLang="en-US" sz="2400" dirty="0" smtClean="0"/>
              <a:t> procurement procedures which reflect applicable Federal, State, and local laws and regulations. </a:t>
            </a:r>
          </a:p>
        </p:txBody>
      </p:sp>
      <p:sp>
        <p:nvSpPr>
          <p:cNvPr id="3" name="Footer Placeholder 2"/>
          <p:cNvSpPr>
            <a:spLocks noGrp="1"/>
          </p:cNvSpPr>
          <p:nvPr>
            <p:ph type="ftr" sz="quarter" idx="11"/>
          </p:nvPr>
        </p:nvSpPr>
        <p:spPr/>
        <p:txBody>
          <a:bodyPr/>
          <a:lstStyle/>
          <a:p>
            <a:pPr>
              <a:defRPr/>
            </a:pPr>
            <a:r>
              <a:rPr lang="en-US"/>
              <a:t>BRUSTEIN &amp; MANASEVIT, PLLC</a:t>
            </a:r>
          </a:p>
        </p:txBody>
      </p:sp>
      <p:sp>
        <p:nvSpPr>
          <p:cNvPr id="6042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C26BC10-CBB3-441A-8B2D-C362E2034DFA}" type="slidenum">
              <a:rPr lang="en-US" altLang="en-US" smtClean="0">
                <a:solidFill>
                  <a:srgbClr val="7B9899"/>
                </a:solidFill>
                <a:latin typeface="Georgia" panose="02040502050405020303" pitchFamily="18" charset="0"/>
              </a:rPr>
              <a:pPr/>
              <a:t>61</a:t>
            </a:fld>
            <a:endParaRPr lang="en-US" altLang="en-US" smtClean="0">
              <a:solidFill>
                <a:srgbClr val="7B9899"/>
              </a:solidFill>
              <a:latin typeface="Georgia" panose="02040502050405020303" pitchFamily="18" charset="0"/>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a:defRPr/>
            </a:pPr>
            <a:r>
              <a:rPr lang="en-US" altLang="en-US" dirty="0" smtClean="0"/>
              <a:t>Contract Administration 200.318(b)</a:t>
            </a:r>
          </a:p>
        </p:txBody>
      </p:sp>
      <p:sp>
        <p:nvSpPr>
          <p:cNvPr id="73734" name="Rectangle 3"/>
          <p:cNvSpPr>
            <a:spLocks noGrp="1" noChangeArrowheads="1"/>
          </p:cNvSpPr>
          <p:nvPr>
            <p:ph idx="1"/>
          </p:nvPr>
        </p:nvSpPr>
        <p:spPr/>
        <p:txBody>
          <a:bodyPr/>
          <a:lstStyle/>
          <a:p>
            <a:pPr eaLnBrk="1" hangingPunct="1"/>
            <a:r>
              <a:rPr lang="en-US" altLang="en-US" sz="2400" dirty="0" smtClean="0">
                <a:solidFill>
                  <a:schemeClr val="tx1"/>
                </a:solidFill>
              </a:rPr>
              <a:t>Nonfederal entities must </a:t>
            </a:r>
            <a:r>
              <a:rPr lang="en-US" altLang="en-US" sz="2400" u="sng" dirty="0" smtClean="0">
                <a:solidFill>
                  <a:schemeClr val="tx1"/>
                </a:solidFill>
              </a:rPr>
              <a:t>maintain oversight </a:t>
            </a:r>
            <a:r>
              <a:rPr lang="en-US" altLang="en-US" sz="2400" dirty="0" smtClean="0">
                <a:solidFill>
                  <a:schemeClr val="tx1"/>
                </a:solidFill>
              </a:rPr>
              <a:t>to ensure that contractors perform in accordance with the terms, conditions, and specifications of the contract </a:t>
            </a:r>
          </a:p>
        </p:txBody>
      </p:sp>
      <p:sp>
        <p:nvSpPr>
          <p:cNvPr id="2" name="Footer Placeholder 1"/>
          <p:cNvSpPr>
            <a:spLocks noGrp="1"/>
          </p:cNvSpPr>
          <p:nvPr>
            <p:ph type="ftr" sz="quarter" idx="11"/>
          </p:nvPr>
        </p:nvSpPr>
        <p:spPr/>
        <p:txBody>
          <a:bodyPr/>
          <a:lstStyle/>
          <a:p>
            <a:pPr>
              <a:defRPr/>
            </a:pPr>
            <a:r>
              <a:rPr lang="en-US"/>
              <a:t>BRUSTEIN &amp; MANASEVIT, PLLC</a:t>
            </a:r>
          </a:p>
        </p:txBody>
      </p:sp>
      <p:sp>
        <p:nvSpPr>
          <p:cNvPr id="73733"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8BEDF3F-7E44-4982-B992-B3593B45CD3D}" type="slidenum">
              <a:rPr lang="en-US" altLang="en-US" smtClean="0">
                <a:solidFill>
                  <a:srgbClr val="7B9899"/>
                </a:solidFill>
                <a:latin typeface="Georgia" panose="02040502050405020303" pitchFamily="18" charset="0"/>
              </a:rPr>
              <a:pPr/>
              <a:t>62</a:t>
            </a:fld>
            <a:endParaRPr lang="en-US" altLang="en-US" smtClean="0">
              <a:solidFill>
                <a:srgbClr val="7B9899"/>
              </a:solidFill>
              <a:latin typeface="Georgia" panose="02040502050405020303" pitchFamily="18" charset="0"/>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Conflict of Interest</a:t>
            </a:r>
            <a:br>
              <a:rPr lang="en-US" dirty="0" smtClean="0"/>
            </a:br>
            <a:r>
              <a:rPr lang="en-US" altLang="en-US" dirty="0"/>
              <a:t>200.318(c</a:t>
            </a:r>
            <a:r>
              <a:rPr lang="en-US" altLang="en-US" dirty="0" smtClean="0"/>
              <a:t>)(2)</a:t>
            </a:r>
            <a:endParaRPr lang="en-US" dirty="0">
              <a:solidFill>
                <a:srgbClr val="C00000"/>
              </a:solidFill>
            </a:endParaRPr>
          </a:p>
        </p:txBody>
      </p:sp>
      <p:sp>
        <p:nvSpPr>
          <p:cNvPr id="24579" name="Content Placeholder 2"/>
          <p:cNvSpPr>
            <a:spLocks noGrp="1"/>
          </p:cNvSpPr>
          <p:nvPr>
            <p:ph idx="1"/>
          </p:nvPr>
        </p:nvSpPr>
        <p:spPr>
          <a:xfrm>
            <a:off x="685800" y="2362200"/>
            <a:ext cx="7772400" cy="3810000"/>
          </a:xfrm>
        </p:spPr>
        <p:txBody>
          <a:bodyPr rtlCol="0">
            <a:normAutofit/>
          </a:bodyPr>
          <a:lstStyle/>
          <a:p>
            <a:pPr marL="306000" indent="-306000" eaLnBrk="1" fontAlgn="auto" hangingPunct="1">
              <a:buFont typeface="Wingdings 2" charset="2"/>
              <a:buChar char=""/>
              <a:defRPr/>
            </a:pPr>
            <a:r>
              <a:rPr lang="en-US" altLang="en-US" sz="2400" dirty="0" smtClean="0">
                <a:solidFill>
                  <a:srgbClr val="C00000"/>
                </a:solidFill>
              </a:rPr>
              <a:t>NEW: </a:t>
            </a:r>
            <a:r>
              <a:rPr lang="en-US" altLang="en-US" sz="2400" dirty="0" smtClean="0"/>
              <a:t>If the non-federal entity has a parent, affiliate, or subsidiary organization that is not a state or local government the entity must also maintain written standards of conduct covering organization conflicts of interest </a:t>
            </a:r>
          </a:p>
        </p:txBody>
      </p:sp>
      <p:sp>
        <p:nvSpPr>
          <p:cNvPr id="3" name="Footer Placeholder 2"/>
          <p:cNvSpPr>
            <a:spLocks noGrp="1"/>
          </p:cNvSpPr>
          <p:nvPr>
            <p:ph type="ftr" sz="quarter" idx="11"/>
          </p:nvPr>
        </p:nvSpPr>
        <p:spPr/>
        <p:txBody>
          <a:bodyPr/>
          <a:lstStyle/>
          <a:p>
            <a:pPr>
              <a:defRPr/>
            </a:pPr>
            <a:r>
              <a:rPr lang="en-US"/>
              <a:t>BRUSTEIN &amp; MANASEVIT, PLLC</a:t>
            </a:r>
          </a:p>
        </p:txBody>
      </p:sp>
      <p:sp>
        <p:nvSpPr>
          <p:cNvPr id="66565"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112780C-5D73-443F-AE72-9FB4D5DBFE60}" type="slidenum">
              <a:rPr lang="en-US" altLang="en-US" smtClean="0">
                <a:solidFill>
                  <a:srgbClr val="7B9899"/>
                </a:solidFill>
                <a:latin typeface="Georgia" panose="02040502050405020303" pitchFamily="18" charset="0"/>
              </a:rPr>
              <a:pPr/>
              <a:t>63</a:t>
            </a:fld>
            <a:endParaRPr lang="en-US" altLang="en-US" smtClean="0">
              <a:solidFill>
                <a:srgbClr val="7B9899"/>
              </a:solidFill>
              <a:latin typeface="Georgia" panose="02040502050405020303" pitchFamily="18" charset="0"/>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Conflict of Interest (cont.)</a:t>
            </a:r>
            <a:br>
              <a:rPr lang="en-US" dirty="0" smtClean="0"/>
            </a:br>
            <a:r>
              <a:rPr lang="en-US" dirty="0" smtClean="0"/>
              <a:t>200.112</a:t>
            </a:r>
            <a:endParaRPr lang="en-US" dirty="0">
              <a:solidFill>
                <a:srgbClr val="C00000"/>
              </a:solidFill>
            </a:endParaRPr>
          </a:p>
        </p:txBody>
      </p:sp>
      <p:sp>
        <p:nvSpPr>
          <p:cNvPr id="24579" name="Content Placeholder 2"/>
          <p:cNvSpPr>
            <a:spLocks noGrp="1"/>
          </p:cNvSpPr>
          <p:nvPr>
            <p:ph idx="1"/>
          </p:nvPr>
        </p:nvSpPr>
        <p:spPr>
          <a:xfrm>
            <a:off x="685800" y="2286000"/>
            <a:ext cx="7772400" cy="3886200"/>
          </a:xfrm>
        </p:spPr>
        <p:txBody>
          <a:bodyPr rtlCol="0">
            <a:normAutofit/>
          </a:bodyPr>
          <a:lstStyle/>
          <a:p>
            <a:pPr marL="306000" indent="-306000" eaLnBrk="1" fontAlgn="auto" hangingPunct="1">
              <a:buFont typeface="Wingdings 2" charset="2"/>
              <a:buChar char=""/>
              <a:defRPr/>
            </a:pPr>
            <a:r>
              <a:rPr lang="en-US" altLang="en-US" sz="2400" dirty="0" smtClean="0"/>
              <a:t>The Federal awarding agency must establish conflict of interest policies for Federal awards.</a:t>
            </a:r>
          </a:p>
          <a:p>
            <a:pPr marL="306000" indent="-306000" eaLnBrk="1" fontAlgn="auto" hangingPunct="1">
              <a:buFont typeface="Wingdings 2" charset="2"/>
              <a:buChar char=""/>
              <a:defRPr/>
            </a:pPr>
            <a:r>
              <a:rPr lang="en-US" altLang="en-US" sz="2400" dirty="0" smtClean="0">
                <a:solidFill>
                  <a:srgbClr val="C00000"/>
                </a:solidFill>
              </a:rPr>
              <a:t>NEW: </a:t>
            </a:r>
            <a:r>
              <a:rPr lang="en-US" altLang="en-US" sz="2400" dirty="0" smtClean="0"/>
              <a:t>All non federal entities must establish conflict of interest policies, </a:t>
            </a:r>
            <a:r>
              <a:rPr lang="en-US" altLang="en-US" sz="2400" u="sng" dirty="0" smtClean="0"/>
              <a:t>and disclose in writing any potential conflict to federal awarding agency in accordance with applicable Federal awarding agency policy</a:t>
            </a:r>
            <a:r>
              <a:rPr lang="en-US" altLang="en-US" sz="2400" dirty="0" smtClean="0"/>
              <a:t>. </a:t>
            </a:r>
          </a:p>
        </p:txBody>
      </p:sp>
      <p:sp>
        <p:nvSpPr>
          <p:cNvPr id="3" name="Footer Placeholder 2"/>
          <p:cNvSpPr>
            <a:spLocks noGrp="1"/>
          </p:cNvSpPr>
          <p:nvPr>
            <p:ph type="ftr" sz="quarter" idx="11"/>
          </p:nvPr>
        </p:nvSpPr>
        <p:spPr/>
        <p:txBody>
          <a:bodyPr/>
          <a:lstStyle/>
          <a:p>
            <a:pPr>
              <a:defRPr/>
            </a:pPr>
            <a:r>
              <a:rPr lang="en-US"/>
              <a:t>BRUSTEIN &amp; MANASEVIT, PLLC</a:t>
            </a:r>
          </a:p>
        </p:txBody>
      </p:sp>
      <p:sp>
        <p:nvSpPr>
          <p:cNvPr id="66565"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112780C-5D73-443F-AE72-9FB4D5DBFE60}" type="slidenum">
              <a:rPr lang="en-US" altLang="en-US" smtClean="0">
                <a:solidFill>
                  <a:srgbClr val="7B9899"/>
                </a:solidFill>
                <a:latin typeface="Georgia" panose="02040502050405020303" pitchFamily="18" charset="0"/>
              </a:rPr>
              <a:pPr/>
              <a:t>64</a:t>
            </a:fld>
            <a:endParaRPr lang="en-US" altLang="en-US" smtClean="0">
              <a:solidFill>
                <a:srgbClr val="7B9899"/>
              </a:solidFill>
              <a:latin typeface="Georgia" panose="02040502050405020303" pitchFamily="18" charset="0"/>
            </a:endParaRPr>
          </a:p>
        </p:txBody>
      </p:sp>
    </p:spTree>
    <p:extLst>
      <p:ext uri="{BB962C8B-B14F-4D97-AF65-F5344CB8AC3E}">
        <p14:creationId xmlns:p14="http://schemas.microsoft.com/office/powerpoint/2010/main" val="25961893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Mandatory Disclosures</a:t>
            </a:r>
            <a:br>
              <a:rPr lang="en-US" dirty="0" smtClean="0"/>
            </a:br>
            <a:r>
              <a:rPr lang="en-US" dirty="0" smtClean="0"/>
              <a:t>200.113</a:t>
            </a:r>
            <a:endParaRPr lang="en-US" dirty="0"/>
          </a:p>
        </p:txBody>
      </p:sp>
      <p:sp>
        <p:nvSpPr>
          <p:cNvPr id="3" name="Content Placeholder 2"/>
          <p:cNvSpPr>
            <a:spLocks noGrp="1"/>
          </p:cNvSpPr>
          <p:nvPr>
            <p:ph idx="1"/>
          </p:nvPr>
        </p:nvSpPr>
        <p:spPr/>
        <p:txBody>
          <a:bodyPr>
            <a:normAutofit/>
          </a:bodyPr>
          <a:lstStyle/>
          <a:p>
            <a:r>
              <a:rPr lang="en-US" sz="2400" dirty="0" smtClean="0">
                <a:solidFill>
                  <a:srgbClr val="C00000"/>
                </a:solidFill>
              </a:rPr>
              <a:t>NEW: </a:t>
            </a:r>
            <a:r>
              <a:rPr lang="en-US" sz="2400" dirty="0" smtClean="0"/>
              <a:t>Must disclose in writing, in a timely manner:</a:t>
            </a:r>
          </a:p>
          <a:p>
            <a:pPr lvl="1"/>
            <a:r>
              <a:rPr lang="en-US" sz="2000" dirty="0" smtClean="0"/>
              <a:t>All violations of Federal criminal law involving fraud, bribery, or gratuity violations potentially affecting the Federal award. </a:t>
            </a:r>
          </a:p>
          <a:p>
            <a:pPr lvl="1"/>
            <a:r>
              <a:rPr lang="en-US" sz="2000" dirty="0" smtClean="0"/>
              <a:t>Failure to make disclosures can result in remedies in 200.338 (remedies for noncompliance) including suspension and debarment.</a:t>
            </a:r>
            <a:endParaRPr lang="en-US" sz="2000" dirty="0"/>
          </a:p>
        </p:txBody>
      </p:sp>
      <p:sp>
        <p:nvSpPr>
          <p:cNvPr id="4" name="Slide Number Placeholder 3"/>
          <p:cNvSpPr>
            <a:spLocks noGrp="1"/>
          </p:cNvSpPr>
          <p:nvPr>
            <p:ph type="sldNum" sz="quarter" idx="12"/>
          </p:nvPr>
        </p:nvSpPr>
        <p:spPr/>
        <p:txBody>
          <a:bodyPr/>
          <a:lstStyle/>
          <a:p>
            <a:pPr>
              <a:defRPr/>
            </a:pPr>
            <a:fld id="{24DB7A66-5CFF-4260-B541-1493CE13F5BF}" type="slidenum">
              <a:rPr lang="en-US" altLang="en-US" smtClean="0"/>
              <a:pPr>
                <a:defRPr/>
              </a:pPr>
              <a:t>65</a:t>
            </a:fld>
            <a:endParaRPr lang="en-US" altLang="en-US"/>
          </a:p>
        </p:txBody>
      </p:sp>
    </p:spTree>
    <p:extLst>
      <p:ext uri="{BB962C8B-B14F-4D97-AF65-F5344CB8AC3E}">
        <p14:creationId xmlns:p14="http://schemas.microsoft.com/office/powerpoint/2010/main" val="83394529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a:bodyPr>
          <a:lstStyle/>
          <a:p>
            <a:pPr>
              <a:defRPr/>
            </a:pPr>
            <a:r>
              <a:rPr lang="en-US" altLang="en-US" sz="4000" dirty="0" smtClean="0"/>
              <a:t>Methods of Procurement</a:t>
            </a:r>
            <a:br>
              <a:rPr lang="en-US" altLang="en-US" sz="4000" dirty="0" smtClean="0"/>
            </a:br>
            <a:r>
              <a:rPr lang="en-US" altLang="en-US" sz="4000" dirty="0" smtClean="0"/>
              <a:t>200.320</a:t>
            </a:r>
          </a:p>
        </p:txBody>
      </p:sp>
      <p:sp>
        <p:nvSpPr>
          <p:cNvPr id="67587" name="Rectangle 3"/>
          <p:cNvSpPr>
            <a:spLocks noGrp="1" noChangeArrowheads="1"/>
          </p:cNvSpPr>
          <p:nvPr>
            <p:ph idx="1"/>
          </p:nvPr>
        </p:nvSpPr>
        <p:spPr>
          <a:xfrm>
            <a:off x="685800" y="2209800"/>
            <a:ext cx="7772400" cy="3962400"/>
          </a:xfrm>
        </p:spPr>
        <p:txBody>
          <a:bodyPr/>
          <a:lstStyle/>
          <a:p>
            <a:pPr eaLnBrk="1" hangingPunct="1"/>
            <a:r>
              <a:rPr lang="en-US" altLang="en-US" sz="2400" dirty="0" smtClean="0"/>
              <a:t>Method of procurement:</a:t>
            </a:r>
          </a:p>
          <a:p>
            <a:pPr lvl="1" eaLnBrk="1" hangingPunct="1"/>
            <a:r>
              <a:rPr lang="en-US" altLang="en-US" sz="2000" dirty="0" smtClean="0">
                <a:solidFill>
                  <a:srgbClr val="C00000"/>
                </a:solidFill>
              </a:rPr>
              <a:t>NEW: </a:t>
            </a:r>
            <a:r>
              <a:rPr lang="en-US" altLang="en-US" sz="2000" dirty="0" smtClean="0"/>
              <a:t>Micro-purchase</a:t>
            </a:r>
          </a:p>
          <a:p>
            <a:pPr lvl="1" eaLnBrk="1" hangingPunct="1"/>
            <a:r>
              <a:rPr lang="en-US" altLang="en-US" sz="2000" dirty="0" smtClean="0"/>
              <a:t>Small purchase procedures</a:t>
            </a:r>
          </a:p>
          <a:p>
            <a:pPr lvl="1" eaLnBrk="1" hangingPunct="1"/>
            <a:r>
              <a:rPr lang="en-US" altLang="en-US" sz="2000" dirty="0" smtClean="0"/>
              <a:t>Competitive sealed bids</a:t>
            </a:r>
          </a:p>
          <a:p>
            <a:pPr lvl="1" eaLnBrk="1" hangingPunct="1"/>
            <a:r>
              <a:rPr lang="en-US" altLang="en-US" sz="2000" dirty="0" smtClean="0"/>
              <a:t>Competitive proposals</a:t>
            </a:r>
          </a:p>
          <a:p>
            <a:pPr lvl="1" eaLnBrk="1" hangingPunct="1"/>
            <a:r>
              <a:rPr lang="en-US" altLang="en-US" sz="2000" dirty="0" smtClean="0"/>
              <a:t>Noncompetitive proposals</a:t>
            </a:r>
          </a:p>
          <a:p>
            <a:pPr marL="323850" lvl="1" indent="0" eaLnBrk="1" hangingPunct="1">
              <a:buNone/>
            </a:pPr>
            <a:endParaRPr lang="en-US" altLang="en-US" sz="1800" dirty="0" smtClean="0"/>
          </a:p>
        </p:txBody>
      </p:sp>
      <p:sp>
        <p:nvSpPr>
          <p:cNvPr id="2" name="Footer Placeholder 1"/>
          <p:cNvSpPr>
            <a:spLocks noGrp="1"/>
          </p:cNvSpPr>
          <p:nvPr>
            <p:ph type="ftr" sz="quarter" idx="11"/>
          </p:nvPr>
        </p:nvSpPr>
        <p:spPr/>
        <p:txBody>
          <a:bodyPr/>
          <a:lstStyle/>
          <a:p>
            <a:pPr>
              <a:defRPr/>
            </a:pPr>
            <a:r>
              <a:rPr lang="en-US"/>
              <a:t>BRUSTEIN &amp; MANASEVIT, PLLC</a:t>
            </a:r>
          </a:p>
        </p:txBody>
      </p:sp>
      <p:sp>
        <p:nvSpPr>
          <p:cNvPr id="67589"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5987609-8517-4F1B-8114-3CE61B604EC1}" type="slidenum">
              <a:rPr lang="en-US" altLang="en-US" smtClean="0">
                <a:solidFill>
                  <a:srgbClr val="7B9899"/>
                </a:solidFill>
                <a:latin typeface="Georgia" panose="02040502050405020303" pitchFamily="18" charset="0"/>
              </a:rPr>
              <a:pPr/>
              <a:t>66</a:t>
            </a:fld>
            <a:endParaRPr lang="en-US" altLang="en-US" smtClean="0">
              <a:solidFill>
                <a:srgbClr val="7B9899"/>
              </a:solidFill>
              <a:latin typeface="Georgia" panose="02040502050405020303" pitchFamily="18" charset="0"/>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normAutofit/>
          </a:bodyPr>
          <a:lstStyle/>
          <a:p>
            <a:pPr>
              <a:defRPr/>
            </a:pPr>
            <a:r>
              <a:rPr lang="en-US" altLang="en-US" sz="4000" dirty="0" smtClean="0"/>
              <a:t>Micro-Purchase </a:t>
            </a:r>
            <a:br>
              <a:rPr lang="en-US" altLang="en-US" sz="4000" dirty="0" smtClean="0"/>
            </a:br>
            <a:r>
              <a:rPr lang="en-US" altLang="en-US" sz="4000" dirty="0" smtClean="0"/>
              <a:t>300.320(</a:t>
            </a:r>
            <a:r>
              <a:rPr lang="en-US" altLang="en-US" sz="4000" cap="none" dirty="0" smtClean="0"/>
              <a:t>a</a:t>
            </a:r>
            <a:r>
              <a:rPr lang="en-US" altLang="en-US" sz="4000" dirty="0" smtClean="0"/>
              <a:t>)</a:t>
            </a:r>
          </a:p>
        </p:txBody>
      </p:sp>
      <p:sp>
        <p:nvSpPr>
          <p:cNvPr id="68611" name="Content Placeholder 2"/>
          <p:cNvSpPr>
            <a:spLocks noGrp="1"/>
          </p:cNvSpPr>
          <p:nvPr>
            <p:ph idx="1"/>
          </p:nvPr>
        </p:nvSpPr>
        <p:spPr/>
        <p:txBody>
          <a:bodyPr/>
          <a:lstStyle/>
          <a:p>
            <a:r>
              <a:rPr lang="en-US" dirty="0">
                <a:solidFill>
                  <a:srgbClr val="C00000"/>
                </a:solidFill>
              </a:rPr>
              <a:t>NEW: </a:t>
            </a:r>
            <a:r>
              <a:rPr lang="en-US" altLang="en-US" sz="2000" dirty="0" smtClean="0"/>
              <a:t>Acquisition of supplies and services under $3,000 or less.</a:t>
            </a:r>
          </a:p>
          <a:p>
            <a:pPr lvl="1"/>
            <a:r>
              <a:rPr lang="en-US" altLang="en-US" sz="1800" dirty="0" smtClean="0"/>
              <a:t>$2,000 for construction subject to the Davis-Bacon Act</a:t>
            </a:r>
          </a:p>
          <a:p>
            <a:pPr eaLnBrk="1" hangingPunct="1"/>
            <a:r>
              <a:rPr lang="en-US" altLang="en-US" sz="2000" dirty="0" smtClean="0"/>
              <a:t>May be awarded without soliciting competitive quotations if nonfederal entity considers the cost reasonable. </a:t>
            </a:r>
          </a:p>
          <a:p>
            <a:pPr eaLnBrk="1" hangingPunct="1"/>
            <a:r>
              <a:rPr lang="en-US" altLang="en-US" sz="2000" dirty="0" smtClean="0"/>
              <a:t>To the extent practicable must distribute micro-purchases equitably among qualified suppliers. </a:t>
            </a:r>
          </a:p>
        </p:txBody>
      </p:sp>
      <p:sp>
        <p:nvSpPr>
          <p:cNvPr id="2" name="Footer Placeholder 1"/>
          <p:cNvSpPr>
            <a:spLocks noGrp="1"/>
          </p:cNvSpPr>
          <p:nvPr>
            <p:ph type="ftr" sz="quarter" idx="11"/>
          </p:nvPr>
        </p:nvSpPr>
        <p:spPr/>
        <p:txBody>
          <a:bodyPr/>
          <a:lstStyle/>
          <a:p>
            <a:pPr>
              <a:defRPr/>
            </a:pPr>
            <a:r>
              <a:rPr lang="en-US"/>
              <a:t>BRUSTEIN &amp; MANASEVIT, PLLC</a:t>
            </a:r>
          </a:p>
        </p:txBody>
      </p:sp>
      <p:sp>
        <p:nvSpPr>
          <p:cNvPr id="68613"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822DC8-A31F-401F-83F8-4AF10B291EC0}" type="slidenum">
              <a:rPr lang="en-US" altLang="en-US" smtClean="0">
                <a:solidFill>
                  <a:srgbClr val="7B9899"/>
                </a:solidFill>
                <a:latin typeface="Georgia" panose="02040502050405020303" pitchFamily="18" charset="0"/>
              </a:rPr>
              <a:pPr/>
              <a:t>67</a:t>
            </a:fld>
            <a:endParaRPr lang="en-US" altLang="en-US" smtClean="0">
              <a:solidFill>
                <a:srgbClr val="7B9899"/>
              </a:solidFill>
              <a:latin typeface="Georgia" panose="02040502050405020303" pitchFamily="18" charset="0"/>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457200"/>
            <a:ext cx="8026146" cy="1230313"/>
          </a:xfrm>
        </p:spPr>
        <p:txBody>
          <a:bodyPr>
            <a:normAutofit fontScale="90000"/>
          </a:bodyPr>
          <a:lstStyle/>
          <a:p>
            <a:pPr>
              <a:defRPr/>
            </a:pPr>
            <a:r>
              <a:rPr lang="en-US" altLang="en-US" dirty="0" smtClean="0"/>
              <a:t>Small Purchase Procedures</a:t>
            </a:r>
            <a:br>
              <a:rPr lang="en-US" altLang="en-US" dirty="0" smtClean="0"/>
            </a:br>
            <a:r>
              <a:rPr lang="en-US" altLang="en-US" sz="4400" dirty="0" smtClean="0"/>
              <a:t>300.320(b)</a:t>
            </a:r>
            <a:endParaRPr lang="en-US" altLang="en-US" dirty="0" smtClean="0"/>
          </a:p>
        </p:txBody>
      </p:sp>
      <p:sp>
        <p:nvSpPr>
          <p:cNvPr id="69635" name="Rectangle 3"/>
          <p:cNvSpPr>
            <a:spLocks noGrp="1" noChangeArrowheads="1"/>
          </p:cNvSpPr>
          <p:nvPr>
            <p:ph idx="1"/>
          </p:nvPr>
        </p:nvSpPr>
        <p:spPr>
          <a:xfrm>
            <a:off x="457199" y="1905000"/>
            <a:ext cx="8348663" cy="4194175"/>
          </a:xfrm>
        </p:spPr>
        <p:txBody>
          <a:bodyPr/>
          <a:lstStyle/>
          <a:p>
            <a:r>
              <a:rPr lang="en-US" altLang="en-US" sz="2400" dirty="0" smtClean="0"/>
              <a:t>Good or service that costs $150,000 or less </a:t>
            </a:r>
          </a:p>
          <a:p>
            <a:pPr lvl="1"/>
            <a:r>
              <a:rPr lang="en-US" altLang="en-US" sz="2200" dirty="0" smtClean="0"/>
              <a:t>(</a:t>
            </a:r>
            <a:r>
              <a:rPr lang="en-US" sz="2200" dirty="0">
                <a:solidFill>
                  <a:srgbClr val="C00000"/>
                </a:solidFill>
              </a:rPr>
              <a:t>NEW: </a:t>
            </a:r>
            <a:r>
              <a:rPr lang="en-US" altLang="en-US" sz="2200" dirty="0" smtClean="0"/>
              <a:t>Simplified Acquisition Threshold was raised under 200.88)</a:t>
            </a:r>
          </a:p>
          <a:p>
            <a:pPr lvl="1" eaLnBrk="1" hangingPunct="1"/>
            <a:r>
              <a:rPr lang="en-US" altLang="en-US" sz="2000" dirty="0" smtClean="0"/>
              <a:t>Organization may set lower threshold</a:t>
            </a:r>
          </a:p>
          <a:p>
            <a:pPr eaLnBrk="1" hangingPunct="1"/>
            <a:r>
              <a:rPr lang="en-US" altLang="en-US" sz="2400" dirty="0" smtClean="0"/>
              <a:t>Must obtain price or rate quotes from an adequate number of qualified sources</a:t>
            </a:r>
          </a:p>
          <a:p>
            <a:pPr eaLnBrk="1" hangingPunct="1"/>
            <a:r>
              <a:rPr lang="en-US" altLang="en-US" sz="2400" dirty="0" smtClean="0"/>
              <a:t>“Relatively simply and informal”</a:t>
            </a:r>
          </a:p>
        </p:txBody>
      </p:sp>
      <p:sp>
        <p:nvSpPr>
          <p:cNvPr id="2" name="Footer Placeholder 1"/>
          <p:cNvSpPr>
            <a:spLocks noGrp="1"/>
          </p:cNvSpPr>
          <p:nvPr>
            <p:ph type="ftr" sz="quarter" idx="11"/>
          </p:nvPr>
        </p:nvSpPr>
        <p:spPr/>
        <p:txBody>
          <a:bodyPr/>
          <a:lstStyle/>
          <a:p>
            <a:pPr>
              <a:defRPr/>
            </a:pPr>
            <a:r>
              <a:rPr lang="en-US"/>
              <a:t>BRUSTEIN &amp; MANASEVIT, PLLC</a:t>
            </a:r>
          </a:p>
        </p:txBody>
      </p:sp>
      <p:sp>
        <p:nvSpPr>
          <p:cNvPr id="69637"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2EBB3C6-0D7C-4649-9900-5C4A42CE6497}" type="slidenum">
              <a:rPr lang="en-US" altLang="en-US" smtClean="0">
                <a:solidFill>
                  <a:srgbClr val="7B9899"/>
                </a:solidFill>
                <a:latin typeface="Georgia" panose="02040502050405020303" pitchFamily="18" charset="0"/>
              </a:rPr>
              <a:pPr/>
              <a:t>68</a:t>
            </a:fld>
            <a:endParaRPr lang="en-US" altLang="en-US" smtClean="0">
              <a:solidFill>
                <a:srgbClr val="7B9899"/>
              </a:solidFill>
              <a:latin typeface="Georgia" panose="02040502050405020303" pitchFamily="18" charset="0"/>
            </a:endParaRPr>
          </a:p>
        </p:txBody>
      </p:sp>
    </p:spTree>
    <p:extLst>
      <p:ext uri="{BB962C8B-B14F-4D97-AF65-F5344CB8AC3E}">
        <p14:creationId xmlns:p14="http://schemas.microsoft.com/office/powerpoint/2010/main" val="190480949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609600"/>
            <a:ext cx="8026146" cy="1146175"/>
          </a:xfrm>
        </p:spPr>
        <p:txBody>
          <a:bodyPr>
            <a:normAutofit fontScale="90000"/>
          </a:bodyPr>
          <a:lstStyle/>
          <a:p>
            <a:pPr>
              <a:defRPr/>
            </a:pPr>
            <a:r>
              <a:rPr lang="en-US" altLang="en-US" dirty="0" smtClean="0"/>
              <a:t>Noncompetitive Proposals</a:t>
            </a:r>
            <a:br>
              <a:rPr lang="en-US" altLang="en-US" dirty="0" smtClean="0"/>
            </a:br>
            <a:r>
              <a:rPr lang="en-US" altLang="en-US" dirty="0" smtClean="0"/>
              <a:t>200.320(f)</a:t>
            </a:r>
          </a:p>
        </p:txBody>
      </p:sp>
      <p:sp>
        <p:nvSpPr>
          <p:cNvPr id="70659" name="Rectangle 3"/>
          <p:cNvSpPr>
            <a:spLocks noGrp="1" noChangeArrowheads="1"/>
          </p:cNvSpPr>
          <p:nvPr>
            <p:ph idx="1"/>
          </p:nvPr>
        </p:nvSpPr>
        <p:spPr>
          <a:xfrm>
            <a:off x="381000" y="2422525"/>
            <a:ext cx="7620000" cy="3784600"/>
          </a:xfrm>
        </p:spPr>
        <p:txBody>
          <a:bodyPr/>
          <a:lstStyle/>
          <a:p>
            <a:pPr eaLnBrk="1" hangingPunct="1"/>
            <a:r>
              <a:rPr lang="en-US" altLang="en-US" sz="2400" dirty="0" smtClean="0"/>
              <a:t>Appropriate </a:t>
            </a:r>
            <a:r>
              <a:rPr lang="en-US" altLang="en-US" sz="2400" u="sng" dirty="0" smtClean="0"/>
              <a:t>only</a:t>
            </a:r>
            <a:r>
              <a:rPr lang="en-US" altLang="en-US" sz="2400" dirty="0" smtClean="0"/>
              <a:t> when:</a:t>
            </a:r>
          </a:p>
          <a:p>
            <a:pPr lvl="1" eaLnBrk="1" hangingPunct="1"/>
            <a:r>
              <a:rPr lang="en-US" altLang="en-US" sz="2000" dirty="0" smtClean="0"/>
              <a:t>The item is only available from a single source;</a:t>
            </a:r>
          </a:p>
          <a:p>
            <a:pPr lvl="1" eaLnBrk="1" hangingPunct="1"/>
            <a:r>
              <a:rPr lang="en-US" altLang="en-US" sz="2000" dirty="0" smtClean="0"/>
              <a:t>There is a public emergency that will not permit delay;</a:t>
            </a:r>
          </a:p>
          <a:p>
            <a:pPr lvl="1"/>
            <a:r>
              <a:rPr lang="en-US" sz="2000" dirty="0">
                <a:solidFill>
                  <a:srgbClr val="C00000"/>
                </a:solidFill>
              </a:rPr>
              <a:t>NEW: </a:t>
            </a:r>
            <a:r>
              <a:rPr lang="en-US" altLang="en-US" sz="2000" dirty="0" smtClean="0"/>
              <a:t>The Federal </a:t>
            </a:r>
            <a:r>
              <a:rPr lang="en-US" altLang="en-US" sz="1800" dirty="0" smtClean="0">
                <a:solidFill>
                  <a:schemeClr val="tx1"/>
                </a:solidFill>
              </a:rPr>
              <a:t>awarding agency or pass-through </a:t>
            </a:r>
            <a:r>
              <a:rPr lang="en-US" altLang="en-US" sz="1800" u="sng" dirty="0" smtClean="0">
                <a:solidFill>
                  <a:schemeClr val="tx1"/>
                </a:solidFill>
              </a:rPr>
              <a:t>expressly authorizes noncompetitive proposals in response to a written request </a:t>
            </a:r>
            <a:r>
              <a:rPr lang="en-US" altLang="en-US" sz="1800" dirty="0" smtClean="0">
                <a:solidFill>
                  <a:schemeClr val="tx1"/>
                </a:solidFill>
              </a:rPr>
              <a:t>from non-Federal entity; or</a:t>
            </a:r>
          </a:p>
          <a:p>
            <a:pPr lvl="1" eaLnBrk="1" hangingPunct="1"/>
            <a:r>
              <a:rPr lang="en-US" altLang="en-US" sz="2000" dirty="0" smtClean="0"/>
              <a:t>After soliciting a number of sources, competition is determined inadequate.</a:t>
            </a:r>
          </a:p>
        </p:txBody>
      </p:sp>
      <p:sp>
        <p:nvSpPr>
          <p:cNvPr id="2" name="Footer Placeholder 1"/>
          <p:cNvSpPr>
            <a:spLocks noGrp="1"/>
          </p:cNvSpPr>
          <p:nvPr>
            <p:ph type="ftr" sz="quarter" idx="11"/>
          </p:nvPr>
        </p:nvSpPr>
        <p:spPr/>
        <p:txBody>
          <a:bodyPr/>
          <a:lstStyle/>
          <a:p>
            <a:pPr>
              <a:defRPr/>
            </a:pPr>
            <a:r>
              <a:rPr lang="en-US"/>
              <a:t>BRUSTEIN &amp; MANASEVIT, PLLC</a:t>
            </a:r>
          </a:p>
        </p:txBody>
      </p:sp>
      <p:sp>
        <p:nvSpPr>
          <p:cNvPr id="70661"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C39494A-7C4F-407A-8F33-F9926B911CCD}" type="slidenum">
              <a:rPr lang="en-US" altLang="en-US" smtClean="0">
                <a:solidFill>
                  <a:srgbClr val="7B9899"/>
                </a:solidFill>
                <a:latin typeface="Georgia" panose="02040502050405020303" pitchFamily="18" charset="0"/>
              </a:rPr>
              <a:pPr/>
              <a:t>69</a:t>
            </a:fld>
            <a:endParaRPr lang="en-US" altLang="en-US" smtClean="0">
              <a:solidFill>
                <a:srgbClr val="7B9899"/>
              </a:solidFill>
              <a:latin typeface="Georgia" panose="02040502050405020303" pitchFamily="18" charset="0"/>
            </a:endParaRPr>
          </a:p>
        </p:txBody>
      </p:sp>
      <p:pic>
        <p:nvPicPr>
          <p:cNvPr id="6" name="Picture 4" descr="MCj0104738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a:xfrm>
            <a:off x="6950819" y="882143"/>
            <a:ext cx="1739900" cy="1812925"/>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625346" y="762000"/>
            <a:ext cx="6960870" cy="3983736"/>
          </a:xfrm>
        </p:spPr>
        <p:txBody>
          <a:bodyPr/>
          <a:lstStyle/>
          <a:p>
            <a:r>
              <a:rPr lang="en-US" dirty="0" smtClean="0"/>
              <a:t>Part 76</a:t>
            </a:r>
            <a:br>
              <a:rPr lang="en-US" dirty="0" smtClean="0"/>
            </a:br>
            <a:r>
              <a:rPr lang="en-US" dirty="0" smtClean="0"/>
              <a:t>State-Administered Programs</a:t>
            </a:r>
            <a:endParaRPr lang="en-US" dirty="0"/>
          </a:p>
        </p:txBody>
      </p:sp>
      <p:sp>
        <p:nvSpPr>
          <p:cNvPr id="6" name="Text Placeholder 5"/>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24DB7A66-5CFF-4260-B541-1493CE13F5BF}" type="slidenum">
              <a:rPr lang="en-US" altLang="en-US" smtClean="0"/>
              <a:pPr>
                <a:defRPr/>
              </a:pPr>
              <a:t>7</a:t>
            </a:fld>
            <a:endParaRPr lang="en-US" altLang="en-US"/>
          </a:p>
        </p:txBody>
      </p:sp>
    </p:spTree>
    <p:extLst>
      <p:ext uri="{BB962C8B-B14F-4D97-AF65-F5344CB8AC3E}">
        <p14:creationId xmlns:p14="http://schemas.microsoft.com/office/powerpoint/2010/main" val="119673772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Property Management</a:t>
            </a:r>
            <a:endParaRPr lang="en-US" dirty="0"/>
          </a:p>
        </p:txBody>
      </p:sp>
      <p:sp>
        <p:nvSpPr>
          <p:cNvPr id="4" name="Text Placeholder 3"/>
          <p:cNvSpPr>
            <a:spLocks noGrp="1"/>
          </p:cNvSpPr>
          <p:nvPr>
            <p:ph type="body" idx="1"/>
          </p:nvPr>
        </p:nvSpPr>
        <p:spPr/>
        <p:txBody>
          <a:bodyPr/>
          <a:lstStyle/>
          <a:p>
            <a:endParaRPr lang="en-US"/>
          </a:p>
        </p:txBody>
      </p:sp>
      <p:sp>
        <p:nvSpPr>
          <p:cNvPr id="2" name="Footer Placeholder 1"/>
          <p:cNvSpPr>
            <a:spLocks noGrp="1"/>
          </p:cNvSpPr>
          <p:nvPr>
            <p:ph type="ftr" sz="quarter" idx="11"/>
          </p:nvPr>
        </p:nvSpPr>
        <p:spPr/>
        <p:txBody>
          <a:bodyPr/>
          <a:lstStyle/>
          <a:p>
            <a:pPr>
              <a:defRPr/>
            </a:pPr>
            <a:r>
              <a:rPr lang="en-US"/>
              <a:t>BRUSTEIN &amp; MANASEVIT, PLLC</a:t>
            </a:r>
          </a:p>
        </p:txBody>
      </p:sp>
      <p:sp>
        <p:nvSpPr>
          <p:cNvPr id="74757"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6394D9E-1EFC-4F4E-8397-B85D3ED9ADB9}" type="slidenum">
              <a:rPr lang="en-US" altLang="en-US" smtClean="0">
                <a:solidFill>
                  <a:srgbClr val="FFFFFF"/>
                </a:solidFill>
                <a:latin typeface="Georgia" panose="02040502050405020303" pitchFamily="18" charset="0"/>
              </a:rPr>
              <a:pPr/>
              <a:t>70</a:t>
            </a:fld>
            <a:endParaRPr lang="en-US" altLang="en-US" smtClean="0">
              <a:solidFill>
                <a:srgbClr val="FFFFFF"/>
              </a:solidFill>
              <a:latin typeface="Georgia" panose="02040502050405020303" pitchFamily="18" charset="0"/>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a:bodyPr>
          <a:lstStyle/>
          <a:p>
            <a:pPr>
              <a:defRPr/>
            </a:pPr>
            <a:r>
              <a:rPr lang="en-US" altLang="en-US" dirty="0" smtClean="0"/>
              <a:t>Equipment</a:t>
            </a:r>
            <a:br>
              <a:rPr lang="en-US" altLang="en-US" dirty="0" smtClean="0"/>
            </a:br>
            <a:r>
              <a:rPr lang="en-US" altLang="en-US" dirty="0" smtClean="0"/>
              <a:t>200.313(a) and (c)(4)</a:t>
            </a:r>
          </a:p>
        </p:txBody>
      </p:sp>
      <p:sp>
        <p:nvSpPr>
          <p:cNvPr id="79875" name="Rectangle 3"/>
          <p:cNvSpPr>
            <a:spLocks noGrp="1" noChangeArrowheads="1"/>
          </p:cNvSpPr>
          <p:nvPr>
            <p:ph idx="1"/>
          </p:nvPr>
        </p:nvSpPr>
        <p:spPr>
          <a:xfrm>
            <a:off x="457199" y="2286000"/>
            <a:ext cx="8348663" cy="3813175"/>
          </a:xfrm>
        </p:spPr>
        <p:txBody>
          <a:bodyPr>
            <a:normAutofit lnSpcReduction="10000"/>
          </a:bodyPr>
          <a:lstStyle/>
          <a:p>
            <a:r>
              <a:rPr lang="en-US" sz="2400" dirty="0" smtClean="0"/>
              <a:t>No change to the definition</a:t>
            </a:r>
          </a:p>
          <a:p>
            <a:r>
              <a:rPr lang="en-US" sz="2400" dirty="0" smtClean="0">
                <a:solidFill>
                  <a:srgbClr val="C00000"/>
                </a:solidFill>
              </a:rPr>
              <a:t>NEW: </a:t>
            </a:r>
            <a:r>
              <a:rPr lang="en-US" altLang="en-US" sz="2400" dirty="0" smtClean="0"/>
              <a:t>Conditional </a:t>
            </a:r>
            <a:r>
              <a:rPr lang="en-US" altLang="en-US" sz="2400" dirty="0"/>
              <a:t>Title vests with the non-Federal entity.</a:t>
            </a:r>
          </a:p>
          <a:p>
            <a:r>
              <a:rPr lang="en-US" sz="2400" dirty="0">
                <a:solidFill>
                  <a:srgbClr val="C00000"/>
                </a:solidFill>
              </a:rPr>
              <a:t>NEW: </a:t>
            </a:r>
            <a:r>
              <a:rPr lang="en-US" altLang="en-US" sz="2400" dirty="0" smtClean="0"/>
              <a:t>Cannot </a:t>
            </a:r>
            <a:r>
              <a:rPr lang="en-US" altLang="en-US" sz="2400" u="sng" dirty="0" smtClean="0"/>
              <a:t>encumber</a:t>
            </a:r>
            <a:r>
              <a:rPr lang="en-US" altLang="en-US" sz="2400" dirty="0" smtClean="0"/>
              <a:t> </a:t>
            </a:r>
            <a:r>
              <a:rPr lang="en-US" altLang="en-US" sz="2400" dirty="0"/>
              <a:t>the property without approval of Federal agency or Pass-through </a:t>
            </a:r>
            <a:r>
              <a:rPr lang="en-US" altLang="en-US" sz="2400" dirty="0" smtClean="0"/>
              <a:t>agency</a:t>
            </a:r>
          </a:p>
          <a:p>
            <a:pPr marL="0" indent="0">
              <a:buNone/>
            </a:pPr>
            <a:r>
              <a:rPr lang="en-US" altLang="en-US" sz="2400" dirty="0" smtClean="0"/>
              <a:t>But</a:t>
            </a:r>
          </a:p>
          <a:p>
            <a:r>
              <a:rPr lang="en-US" sz="2400" dirty="0">
                <a:solidFill>
                  <a:srgbClr val="C00000"/>
                </a:solidFill>
              </a:rPr>
              <a:t>NEW: </a:t>
            </a:r>
            <a:r>
              <a:rPr lang="en-US" altLang="en-US" sz="2400" dirty="0" smtClean="0"/>
              <a:t>When acquiring replacement equipment, may use the equipment to be replaced as a </a:t>
            </a:r>
            <a:r>
              <a:rPr lang="en-US" altLang="en-US" sz="2400" u="sng" dirty="0" smtClean="0"/>
              <a:t>trade-in</a:t>
            </a:r>
            <a:r>
              <a:rPr lang="en-US" altLang="en-US" sz="2400" dirty="0" smtClean="0"/>
              <a:t> or sell the property and use the proceeds to offset the cost of the replacement property.</a:t>
            </a:r>
            <a:endParaRPr lang="en-US" altLang="en-US" sz="2400" dirty="0"/>
          </a:p>
          <a:p>
            <a:pPr eaLnBrk="1" hangingPunct="1">
              <a:lnSpc>
                <a:spcPct val="90000"/>
              </a:lnSpc>
              <a:buFont typeface="Wingdings" panose="05000000000000000000" pitchFamily="2" charset="2"/>
              <a:buNone/>
            </a:pPr>
            <a:endParaRPr lang="en-US" altLang="en-US" dirty="0" smtClean="0"/>
          </a:p>
        </p:txBody>
      </p:sp>
      <p:sp>
        <p:nvSpPr>
          <p:cNvPr id="2" name="Footer Placeholder 1"/>
          <p:cNvSpPr>
            <a:spLocks noGrp="1"/>
          </p:cNvSpPr>
          <p:nvPr>
            <p:ph type="ftr" sz="quarter" idx="11"/>
          </p:nvPr>
        </p:nvSpPr>
        <p:spPr/>
        <p:txBody>
          <a:bodyPr/>
          <a:lstStyle/>
          <a:p>
            <a:pPr>
              <a:defRPr/>
            </a:pPr>
            <a:r>
              <a:rPr lang="en-US"/>
              <a:t>BRUSTEIN &amp; MANASEVIT, PLLC</a:t>
            </a:r>
          </a:p>
        </p:txBody>
      </p:sp>
      <p:sp>
        <p:nvSpPr>
          <p:cNvPr id="79877"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20805E7-FF15-4B2C-8A18-FD4308EE0C66}" type="slidenum">
              <a:rPr lang="en-US" altLang="en-US" smtClean="0">
                <a:solidFill>
                  <a:srgbClr val="7B9899"/>
                </a:solidFill>
                <a:latin typeface="Georgia" panose="02040502050405020303" pitchFamily="18" charset="0"/>
              </a:rPr>
              <a:pPr/>
              <a:t>71</a:t>
            </a:fld>
            <a:endParaRPr lang="en-US" altLang="en-US" smtClean="0">
              <a:solidFill>
                <a:srgbClr val="7B9899"/>
              </a:solidFill>
              <a:latin typeface="Georgia" panose="02040502050405020303" pitchFamily="18" charset="0"/>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Supplies </a:t>
            </a:r>
            <a:br>
              <a:rPr lang="en-US" dirty="0" smtClean="0"/>
            </a:br>
            <a:r>
              <a:rPr lang="en-US" dirty="0" smtClean="0"/>
              <a:t>200.94</a:t>
            </a:r>
            <a:endParaRPr lang="en-US" dirty="0"/>
          </a:p>
        </p:txBody>
      </p:sp>
      <p:sp>
        <p:nvSpPr>
          <p:cNvPr id="49155" name="Content Placeholder 2"/>
          <p:cNvSpPr>
            <a:spLocks noGrp="1"/>
          </p:cNvSpPr>
          <p:nvPr>
            <p:ph idx="1"/>
          </p:nvPr>
        </p:nvSpPr>
        <p:spPr/>
        <p:txBody>
          <a:bodyPr rtlCol="0">
            <a:normAutofit/>
          </a:bodyPr>
          <a:lstStyle/>
          <a:p>
            <a:pPr marL="306000" indent="-306000" eaLnBrk="1" fontAlgn="auto" hangingPunct="1">
              <a:buFont typeface="Wingdings 2" charset="2"/>
              <a:buChar char=""/>
              <a:defRPr/>
            </a:pPr>
            <a:r>
              <a:rPr lang="en-US" altLang="en-US" sz="2400" dirty="0" smtClean="0"/>
              <a:t>All tangible personal property other than equipment</a:t>
            </a:r>
          </a:p>
          <a:p>
            <a:pPr marL="580320" lvl="2" indent="-306000">
              <a:spcBef>
                <a:spcPts val="1200"/>
              </a:spcBef>
              <a:spcAft>
                <a:spcPts val="0"/>
              </a:spcAft>
              <a:buFont typeface="Wingdings 2" charset="2"/>
              <a:buChar char=""/>
              <a:defRPr/>
            </a:pPr>
            <a:r>
              <a:rPr lang="en-US" sz="2400" dirty="0">
                <a:solidFill>
                  <a:srgbClr val="C00000"/>
                </a:solidFill>
              </a:rPr>
              <a:t>NEW: </a:t>
            </a:r>
            <a:r>
              <a:rPr lang="en-US" altLang="en-US" sz="2200" dirty="0" smtClean="0"/>
              <a:t>Computing </a:t>
            </a:r>
            <a:r>
              <a:rPr lang="en-US" altLang="en-US" sz="2200" dirty="0"/>
              <a:t>devices are supplies is less than $5,000</a:t>
            </a:r>
          </a:p>
          <a:p>
            <a:pPr marL="306000" indent="-306000">
              <a:buFont typeface="Wingdings 2" charset="2"/>
              <a:buChar char=""/>
              <a:defRPr/>
            </a:pPr>
            <a:r>
              <a:rPr lang="en-US" sz="2400" dirty="0">
                <a:solidFill>
                  <a:srgbClr val="C00000"/>
                </a:solidFill>
              </a:rPr>
              <a:t>NEW: </a:t>
            </a:r>
            <a:r>
              <a:rPr lang="en-US" altLang="en-US" sz="2400" dirty="0" smtClean="0">
                <a:solidFill>
                  <a:schemeClr val="tx1"/>
                </a:solidFill>
              </a:rPr>
              <a:t>Computing devices 200.20</a:t>
            </a:r>
          </a:p>
          <a:p>
            <a:pPr marL="630000" lvl="1" indent="-306000" eaLnBrk="1" fontAlgn="auto" hangingPunct="1">
              <a:buFont typeface="Wingdings 2" charset="2"/>
              <a:buChar char=""/>
              <a:defRPr/>
            </a:pPr>
            <a:r>
              <a:rPr lang="en-US" altLang="en-US" sz="2000" dirty="0" smtClean="0">
                <a:solidFill>
                  <a:schemeClr val="tx1"/>
                </a:solidFill>
              </a:rPr>
              <a:t>Machines used to acquire, store, analyze, process, public data and other information electronically</a:t>
            </a:r>
          </a:p>
          <a:p>
            <a:pPr marL="630000" lvl="1" indent="-306000" eaLnBrk="1" fontAlgn="auto" hangingPunct="1">
              <a:buFont typeface="Wingdings 2" charset="2"/>
              <a:buChar char=""/>
              <a:defRPr/>
            </a:pPr>
            <a:r>
              <a:rPr lang="en-US" altLang="en-US" sz="2000" dirty="0" smtClean="0">
                <a:solidFill>
                  <a:schemeClr val="tx1"/>
                </a:solidFill>
              </a:rPr>
              <a:t>Includes accessories for printing, transmitting and receiving or storing electronic information</a:t>
            </a:r>
          </a:p>
          <a:p>
            <a:pPr marL="306000" indent="-306000" eaLnBrk="1" fontAlgn="auto" hangingPunct="1">
              <a:buFont typeface="Wingdings 2" panose="05020102010507070707" pitchFamily="18" charset="2"/>
              <a:buNone/>
              <a:defRPr/>
            </a:pPr>
            <a:endParaRPr lang="en-US" altLang="en-US" dirty="0" smtClean="0"/>
          </a:p>
        </p:txBody>
      </p:sp>
      <p:sp>
        <p:nvSpPr>
          <p:cNvPr id="3" name="Footer Placeholder 2"/>
          <p:cNvSpPr>
            <a:spLocks noGrp="1"/>
          </p:cNvSpPr>
          <p:nvPr>
            <p:ph type="ftr" sz="quarter" idx="11"/>
          </p:nvPr>
        </p:nvSpPr>
        <p:spPr/>
        <p:txBody>
          <a:bodyPr/>
          <a:lstStyle/>
          <a:p>
            <a:pPr>
              <a:defRPr/>
            </a:pPr>
            <a:r>
              <a:rPr lang="en-US"/>
              <a:t>BRUSTEIN &amp; MANASEVIT, PLLC</a:t>
            </a:r>
          </a:p>
        </p:txBody>
      </p:sp>
      <p:sp>
        <p:nvSpPr>
          <p:cNvPr id="7782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84564DA-3EF2-4BC5-B5F1-7E9681039826}" type="slidenum">
              <a:rPr lang="en-US" altLang="en-US" smtClean="0">
                <a:solidFill>
                  <a:srgbClr val="7B9899"/>
                </a:solidFill>
                <a:latin typeface="Georgia" panose="02040502050405020303" pitchFamily="18" charset="0"/>
              </a:rPr>
              <a:pPr/>
              <a:t>72</a:t>
            </a:fld>
            <a:endParaRPr lang="en-US" altLang="en-US" smtClean="0">
              <a:solidFill>
                <a:srgbClr val="7B9899"/>
              </a:solidFill>
              <a:latin typeface="Georgia" panose="02040502050405020303" pitchFamily="18" charset="0"/>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8163"/>
            <a:ext cx="8153400" cy="1093787"/>
          </a:xfrm>
        </p:spPr>
        <p:txBody>
          <a:bodyPr>
            <a:noAutofit/>
          </a:bodyPr>
          <a:lstStyle/>
          <a:p>
            <a:pPr>
              <a:defRPr/>
            </a:pPr>
            <a:r>
              <a:rPr lang="en-US" dirty="0" smtClean="0"/>
              <a:t>Internal Controls </a:t>
            </a:r>
            <a:br>
              <a:rPr lang="en-US" dirty="0" smtClean="0"/>
            </a:br>
            <a:r>
              <a:rPr lang="en-US" dirty="0" smtClean="0"/>
              <a:t>200.302(</a:t>
            </a:r>
            <a:r>
              <a:rPr lang="en-US" cap="none" dirty="0" smtClean="0"/>
              <a:t>b</a:t>
            </a:r>
            <a:r>
              <a:rPr lang="en-US" dirty="0" smtClean="0"/>
              <a:t>)(4)</a:t>
            </a:r>
            <a:endParaRPr lang="en-US" dirty="0"/>
          </a:p>
        </p:txBody>
      </p:sp>
      <p:sp>
        <p:nvSpPr>
          <p:cNvPr id="78851" name="Content Placeholder 2"/>
          <p:cNvSpPr>
            <a:spLocks noGrp="1"/>
          </p:cNvSpPr>
          <p:nvPr>
            <p:ph idx="1"/>
          </p:nvPr>
        </p:nvSpPr>
        <p:spPr>
          <a:xfrm>
            <a:off x="762000" y="2286000"/>
            <a:ext cx="8077200" cy="3276600"/>
          </a:xfrm>
        </p:spPr>
        <p:txBody>
          <a:bodyPr/>
          <a:lstStyle/>
          <a:p>
            <a:pPr eaLnBrk="1" hangingPunct="1"/>
            <a:r>
              <a:rPr lang="en-US" altLang="en-US" sz="2400" dirty="0" smtClean="0"/>
              <a:t>Regardless of cost, grantee must maintain effective control and “</a:t>
            </a:r>
            <a:r>
              <a:rPr lang="en-US" altLang="en-US" sz="2400" b="1" u="sng" dirty="0" smtClean="0"/>
              <a:t>safeguard all assets </a:t>
            </a:r>
            <a:r>
              <a:rPr lang="en-US" altLang="en-US" sz="2400" dirty="0" smtClean="0"/>
              <a:t>and assure that they are used solely for authorized purposes.”</a:t>
            </a:r>
            <a:endParaRPr lang="en-US" altLang="en-US" sz="2400" dirty="0" smtClean="0">
              <a:solidFill>
                <a:srgbClr val="C00000"/>
              </a:solidFill>
            </a:endParaRPr>
          </a:p>
        </p:txBody>
      </p:sp>
      <p:sp>
        <p:nvSpPr>
          <p:cNvPr id="3" name="Footer Placeholder 2"/>
          <p:cNvSpPr>
            <a:spLocks noGrp="1"/>
          </p:cNvSpPr>
          <p:nvPr>
            <p:ph type="ftr" sz="quarter" idx="11"/>
          </p:nvPr>
        </p:nvSpPr>
        <p:spPr/>
        <p:txBody>
          <a:bodyPr/>
          <a:lstStyle/>
          <a:p>
            <a:pPr>
              <a:defRPr/>
            </a:pPr>
            <a:r>
              <a:rPr lang="en-US"/>
              <a:t>BRUSTEIN &amp; MANASEVIT, PLLC</a:t>
            </a:r>
          </a:p>
        </p:txBody>
      </p:sp>
      <p:sp>
        <p:nvSpPr>
          <p:cNvPr id="7885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BF6AE41-1A4E-4D0F-8307-B7B69E322D0A}" type="slidenum">
              <a:rPr lang="en-US" altLang="en-US" smtClean="0">
                <a:solidFill>
                  <a:srgbClr val="7B9899"/>
                </a:solidFill>
                <a:latin typeface="Georgia" panose="02040502050405020303" pitchFamily="18" charset="0"/>
              </a:rPr>
              <a:pPr/>
              <a:t>73</a:t>
            </a:fld>
            <a:endParaRPr lang="en-US" altLang="en-US" smtClean="0">
              <a:solidFill>
                <a:srgbClr val="7B9899"/>
              </a:solidFill>
              <a:latin typeface="Georgia" panose="02040502050405020303" pitchFamily="18" charset="0"/>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500262" y="381000"/>
            <a:ext cx="7961313" cy="1501202"/>
          </a:xfrm>
        </p:spPr>
        <p:txBody>
          <a:bodyPr>
            <a:noAutofit/>
          </a:bodyPr>
          <a:lstStyle/>
          <a:p>
            <a:pPr>
              <a:defRPr/>
            </a:pPr>
            <a:r>
              <a:rPr lang="en-US" altLang="en-US" sz="4000" dirty="0" smtClean="0"/>
              <a:t>Use of Equipment </a:t>
            </a:r>
            <a:br>
              <a:rPr lang="en-US" altLang="en-US" sz="4000" dirty="0" smtClean="0"/>
            </a:br>
            <a:r>
              <a:rPr lang="en-US" altLang="en-US" sz="4000" dirty="0" smtClean="0"/>
              <a:t>200.313(c)(1) and (2)</a:t>
            </a:r>
          </a:p>
        </p:txBody>
      </p:sp>
      <p:sp>
        <p:nvSpPr>
          <p:cNvPr id="80899" name="Content Placeholder 2"/>
          <p:cNvSpPr>
            <a:spLocks noGrp="1"/>
          </p:cNvSpPr>
          <p:nvPr>
            <p:ph idx="1"/>
          </p:nvPr>
        </p:nvSpPr>
        <p:spPr>
          <a:xfrm>
            <a:off x="380999" y="1981200"/>
            <a:ext cx="8424863" cy="4117975"/>
          </a:xfrm>
        </p:spPr>
        <p:txBody>
          <a:bodyPr>
            <a:normAutofit lnSpcReduction="10000"/>
          </a:bodyPr>
          <a:lstStyle/>
          <a:p>
            <a:pPr eaLnBrk="1" hangingPunct="1">
              <a:buFont typeface="Wingdings" panose="05000000000000000000" pitchFamily="2" charset="2"/>
              <a:buChar char="§"/>
            </a:pPr>
            <a:r>
              <a:rPr lang="en-US" altLang="en-US" sz="2400" dirty="0" smtClean="0"/>
              <a:t>Equipment must be used by the Non-Federal entity in the program or project for which it was acquired as long as needed, whether or not the project or program continues to be supported by the Federal award. </a:t>
            </a:r>
          </a:p>
          <a:p>
            <a:pPr eaLnBrk="1" hangingPunct="1">
              <a:buFont typeface="Wingdings" panose="05000000000000000000" pitchFamily="2" charset="2"/>
              <a:buChar char="§"/>
            </a:pPr>
            <a:r>
              <a:rPr lang="en-US" altLang="en-US" sz="2400" dirty="0" smtClean="0"/>
              <a:t>When no longer needed, may be used in other activities with the following priority:</a:t>
            </a:r>
          </a:p>
          <a:p>
            <a:pPr marL="617220" lvl="1" indent="-342900" eaLnBrk="1" hangingPunct="1">
              <a:buFont typeface="+mj-lt"/>
              <a:buAutoNum type="arabicPeriod"/>
            </a:pPr>
            <a:r>
              <a:rPr lang="en-US" altLang="en-US" sz="1800" dirty="0" smtClean="0"/>
              <a:t>Projects supported by Federal awarding agency</a:t>
            </a:r>
          </a:p>
          <a:p>
            <a:pPr marL="617220" lvl="1" indent="-342900" eaLnBrk="1" hangingPunct="1">
              <a:buFont typeface="+mj-lt"/>
              <a:buAutoNum type="arabicPeriod"/>
            </a:pPr>
            <a:r>
              <a:rPr lang="en-US" altLang="en-US" sz="1800" dirty="0" smtClean="0"/>
              <a:t>Project funded by other Federal agencies</a:t>
            </a:r>
          </a:p>
          <a:p>
            <a:pPr eaLnBrk="1" hangingPunct="1"/>
            <a:r>
              <a:rPr lang="en-US" altLang="en-US" dirty="0" smtClean="0"/>
              <a:t>When used it may be shared (according to the above priorities) provided such use </a:t>
            </a:r>
            <a:r>
              <a:rPr lang="en-US" altLang="en-US" u="sng" dirty="0" smtClean="0"/>
              <a:t>will not interfere </a:t>
            </a:r>
            <a:r>
              <a:rPr lang="en-US" altLang="en-US" dirty="0" smtClean="0"/>
              <a:t>with work on the original projects/programs.</a:t>
            </a:r>
          </a:p>
          <a:p>
            <a:pPr eaLnBrk="1" hangingPunct="1"/>
            <a:r>
              <a:rPr lang="en-US" altLang="en-US" u="sng" dirty="0" smtClean="0"/>
              <a:t>Exception</a:t>
            </a:r>
            <a:r>
              <a:rPr lang="en-US" altLang="en-US" dirty="0" smtClean="0"/>
              <a:t> – Private Schools 76.661 (page 61)</a:t>
            </a:r>
          </a:p>
        </p:txBody>
      </p:sp>
      <p:sp>
        <p:nvSpPr>
          <p:cNvPr id="2" name="Footer Placeholder 1"/>
          <p:cNvSpPr>
            <a:spLocks noGrp="1"/>
          </p:cNvSpPr>
          <p:nvPr>
            <p:ph type="ftr" sz="quarter" idx="11"/>
          </p:nvPr>
        </p:nvSpPr>
        <p:spPr/>
        <p:txBody>
          <a:bodyPr/>
          <a:lstStyle/>
          <a:p>
            <a:pPr>
              <a:defRPr/>
            </a:pPr>
            <a:r>
              <a:rPr lang="en-US"/>
              <a:t>BRUSTEIN &amp; MANASEVIT, PLLC</a:t>
            </a:r>
          </a:p>
        </p:txBody>
      </p:sp>
      <p:sp>
        <p:nvSpPr>
          <p:cNvPr id="80901"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7ECBDC6-4590-4C67-BB7B-1F6196719561}" type="slidenum">
              <a:rPr lang="en-US" altLang="en-US" smtClean="0">
                <a:solidFill>
                  <a:srgbClr val="7B9899"/>
                </a:solidFill>
                <a:latin typeface="Georgia" panose="02040502050405020303" pitchFamily="18" charset="0"/>
              </a:rPr>
              <a:pPr/>
              <a:t>74</a:t>
            </a:fld>
            <a:endParaRPr lang="en-US" altLang="en-US" smtClean="0">
              <a:solidFill>
                <a:srgbClr val="7B9899"/>
              </a:solidFill>
              <a:latin typeface="Georgia" panose="02040502050405020303" pitchFamily="18" charset="0"/>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pPr>
              <a:defRPr/>
            </a:pPr>
            <a:r>
              <a:rPr lang="en-US" altLang="en-US" dirty="0" smtClean="0"/>
              <a:t>Disposition of Equipment 200.313(e)</a:t>
            </a:r>
          </a:p>
        </p:txBody>
      </p:sp>
      <p:sp>
        <p:nvSpPr>
          <p:cNvPr id="82947" name="Content Placeholder 2"/>
          <p:cNvSpPr>
            <a:spLocks noGrp="1"/>
          </p:cNvSpPr>
          <p:nvPr>
            <p:ph idx="1"/>
          </p:nvPr>
        </p:nvSpPr>
        <p:spPr>
          <a:xfrm>
            <a:off x="533400" y="2093976"/>
            <a:ext cx="8294688" cy="4175062"/>
          </a:xfrm>
        </p:spPr>
        <p:txBody>
          <a:bodyPr>
            <a:noAutofit/>
          </a:bodyPr>
          <a:lstStyle/>
          <a:p>
            <a:pPr eaLnBrk="1" hangingPunct="1"/>
            <a:r>
              <a:rPr lang="en-US" altLang="en-US" dirty="0" smtClean="0"/>
              <a:t>When property is no longer needed in any current or previously Federally-funded supported activity, must follow disposition rules:</a:t>
            </a:r>
          </a:p>
          <a:p>
            <a:pPr lvl="1"/>
            <a:r>
              <a:rPr lang="en-US" sz="2000" dirty="0">
                <a:solidFill>
                  <a:srgbClr val="C00000"/>
                </a:solidFill>
              </a:rPr>
              <a:t>NEW: </a:t>
            </a:r>
            <a:r>
              <a:rPr lang="en-US" altLang="en-US" sz="2000" dirty="0" smtClean="0"/>
              <a:t>Nonfederal </a:t>
            </a:r>
            <a:r>
              <a:rPr lang="en-US" altLang="en-US" sz="2000" dirty="0"/>
              <a:t>entity must request disposition instructions from the federal awarding agency if required by the terms of the grant.</a:t>
            </a:r>
          </a:p>
          <a:p>
            <a:pPr lvl="1" eaLnBrk="1" hangingPunct="1"/>
            <a:r>
              <a:rPr lang="en-US" altLang="en-US" sz="2000" dirty="0" smtClean="0"/>
              <a:t>Otherwise, may be retained, sold or otherwise disposed as follows:</a:t>
            </a:r>
          </a:p>
          <a:p>
            <a:pPr lvl="2"/>
            <a:r>
              <a:rPr lang="en-US" altLang="en-US" sz="2000" dirty="0" smtClean="0"/>
              <a:t>Over $5,000 – pay federal share</a:t>
            </a:r>
          </a:p>
          <a:p>
            <a:pPr lvl="3"/>
            <a:r>
              <a:rPr lang="en-US" altLang="en-US" sz="1800" dirty="0" smtClean="0"/>
              <a:t>If equipment is sold: Federal awarding agency may permit non-Federal entity to deduct and retain $500 or 10% of the proceeds for selling and handling instructions. </a:t>
            </a:r>
          </a:p>
          <a:p>
            <a:pPr lvl="2"/>
            <a:r>
              <a:rPr lang="en-US" altLang="en-US" sz="1800" dirty="0" smtClean="0"/>
              <a:t>Under $5,000 – no accountability (still must formally dispose)</a:t>
            </a:r>
          </a:p>
        </p:txBody>
      </p:sp>
      <p:sp>
        <p:nvSpPr>
          <p:cNvPr id="2" name="Footer Placeholder 1"/>
          <p:cNvSpPr>
            <a:spLocks noGrp="1"/>
          </p:cNvSpPr>
          <p:nvPr>
            <p:ph type="ftr" sz="quarter" idx="11"/>
          </p:nvPr>
        </p:nvSpPr>
        <p:spPr/>
        <p:txBody>
          <a:bodyPr/>
          <a:lstStyle/>
          <a:p>
            <a:pPr>
              <a:defRPr/>
            </a:pPr>
            <a:r>
              <a:rPr lang="en-US"/>
              <a:t>BRUSTEIN &amp; MANASEVIT, PLLC</a:t>
            </a:r>
          </a:p>
        </p:txBody>
      </p:sp>
      <p:sp>
        <p:nvSpPr>
          <p:cNvPr id="82949"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B7876D6-3C16-4222-B1A3-8CE040262593}" type="slidenum">
              <a:rPr lang="en-US" altLang="en-US" smtClean="0">
                <a:solidFill>
                  <a:srgbClr val="7B9899"/>
                </a:solidFill>
                <a:latin typeface="Georgia" panose="02040502050405020303" pitchFamily="18" charset="0"/>
              </a:rPr>
              <a:pPr/>
              <a:t>75</a:t>
            </a:fld>
            <a:endParaRPr lang="en-US" altLang="en-US" smtClean="0">
              <a:solidFill>
                <a:srgbClr val="7B9899"/>
              </a:solidFill>
              <a:latin typeface="Georgia" panose="02040502050405020303" pitchFamily="18" charset="0"/>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23999" y="987425"/>
            <a:ext cx="7134225" cy="3144838"/>
          </a:xfrm>
        </p:spPr>
        <p:txBody>
          <a:bodyPr>
            <a:normAutofit/>
          </a:bodyPr>
          <a:lstStyle/>
          <a:p>
            <a:pPr algn="ctr">
              <a:defRPr/>
            </a:pPr>
            <a:r>
              <a:rPr lang="en-US" dirty="0" smtClean="0"/>
              <a:t>Requirements of Pass-through Entities</a:t>
            </a:r>
            <a:endParaRPr lang="en-US" dirty="0"/>
          </a:p>
        </p:txBody>
      </p:sp>
      <p:sp>
        <p:nvSpPr>
          <p:cNvPr id="4" name="Slide Number Placeholder 3"/>
          <p:cNvSpPr>
            <a:spLocks noGrp="1"/>
          </p:cNvSpPr>
          <p:nvPr>
            <p:ph type="sldNum" sz="quarter" idx="12"/>
          </p:nvPr>
        </p:nvSpPr>
        <p:spPr>
          <a:xfrm>
            <a:off x="7800975" y="5956300"/>
            <a:ext cx="769938" cy="365125"/>
          </a:xfrm>
          <a:prstGeom prst="rect">
            <a:avLst/>
          </a:prstGeom>
        </p:spPr>
        <p:txBody>
          <a:bodyPr/>
          <a:lstStyle/>
          <a:p>
            <a:pPr>
              <a:defRPr/>
            </a:pPr>
            <a:fld id="{F00EA786-D086-420D-85E2-D655C576A17F}" type="slidenum">
              <a:rPr lang="en-US" smtClean="0"/>
              <a:pPr>
                <a:defRPr/>
              </a:pPr>
              <a:t>76</a:t>
            </a:fld>
            <a:endParaRPr lang="en-US"/>
          </a:p>
        </p:txBody>
      </p:sp>
      <p:sp>
        <p:nvSpPr>
          <p:cNvPr id="7" name="Slide Number Placeholder 3"/>
          <p:cNvSpPr>
            <a:spLocks noGrp="1"/>
          </p:cNvSpPr>
          <p:nvPr>
            <p:ph type="sldNum" sz="quarter" idx="4294967295"/>
          </p:nvPr>
        </p:nvSpPr>
        <p:spPr bwMode="auto">
          <a:xfrm>
            <a:off x="8374063" y="152400"/>
            <a:ext cx="769937" cy="8350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8C76F13D-4FB5-4956-A9E3-1EEA6F05117E}" type="slidenum">
              <a:rPr lang="en-US" smtClean="0">
                <a:solidFill>
                  <a:schemeClr val="bg1"/>
                </a:solidFill>
              </a:rPr>
              <a:pPr/>
              <a:t>76</a:t>
            </a:fld>
            <a:endParaRPr lang="en-US" dirty="0" smtClean="0">
              <a:solidFill>
                <a:schemeClr val="bg1"/>
              </a:solidFill>
            </a:endParaRPr>
          </a:p>
        </p:txBody>
      </p:sp>
      <p:pic>
        <p:nvPicPr>
          <p:cNvPr id="149509" name="Pictur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71600" y="3733800"/>
            <a:ext cx="2074029" cy="2144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4093730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153400" cy="1609344"/>
          </a:xfrm>
        </p:spPr>
        <p:txBody>
          <a:bodyPr>
            <a:normAutofit fontScale="90000"/>
          </a:bodyPr>
          <a:lstStyle/>
          <a:p>
            <a:pPr>
              <a:defRPr/>
            </a:pPr>
            <a:r>
              <a:rPr lang="en-US" dirty="0" smtClean="0"/>
              <a:t>Federal Awarding Agency Review of Risk Posed by Applicants </a:t>
            </a:r>
            <a:br>
              <a:rPr lang="en-US" dirty="0" smtClean="0"/>
            </a:br>
            <a:r>
              <a:rPr lang="en-US" dirty="0" smtClean="0"/>
              <a:t>200.205</a:t>
            </a:r>
            <a:endParaRPr lang="en-US" dirty="0"/>
          </a:p>
        </p:txBody>
      </p:sp>
      <p:sp>
        <p:nvSpPr>
          <p:cNvPr id="3" name="Content Placeholder 2"/>
          <p:cNvSpPr>
            <a:spLocks noGrp="1"/>
          </p:cNvSpPr>
          <p:nvPr>
            <p:ph idx="1"/>
          </p:nvPr>
        </p:nvSpPr>
        <p:spPr>
          <a:xfrm>
            <a:off x="685800" y="2362200"/>
            <a:ext cx="7772400" cy="3810000"/>
          </a:xfrm>
        </p:spPr>
        <p:txBody>
          <a:bodyPr rtlCol="0">
            <a:noAutofit/>
          </a:bodyPr>
          <a:lstStyle/>
          <a:p>
            <a:pPr marL="0" indent="0">
              <a:buNone/>
              <a:defRPr/>
            </a:pPr>
            <a:r>
              <a:rPr lang="en-US" sz="2400" dirty="0">
                <a:solidFill>
                  <a:srgbClr val="C00000"/>
                </a:solidFill>
              </a:rPr>
              <a:t>NEW: </a:t>
            </a:r>
            <a:r>
              <a:rPr lang="en-US" sz="2400" dirty="0" smtClean="0"/>
              <a:t>Must have in place a framework for evaluating risks posed by applicants, which may include reviewing:</a:t>
            </a:r>
          </a:p>
          <a:p>
            <a:pPr marL="514350" indent="-514350" eaLnBrk="1" hangingPunct="1">
              <a:buFont typeface="Gill Sans MT" pitchFamily="34" charset="0"/>
              <a:buAutoNum type="arabicPeriod"/>
              <a:defRPr/>
            </a:pPr>
            <a:r>
              <a:rPr lang="en-US" sz="2000" dirty="0" smtClean="0"/>
              <a:t>Financial Stability</a:t>
            </a:r>
          </a:p>
          <a:p>
            <a:pPr marL="514350" indent="-514350" eaLnBrk="1" hangingPunct="1">
              <a:buFont typeface="Gill Sans MT" pitchFamily="34" charset="0"/>
              <a:buAutoNum type="arabicPeriod"/>
              <a:defRPr/>
            </a:pPr>
            <a:r>
              <a:rPr lang="en-US" sz="2000" dirty="0" smtClean="0"/>
              <a:t>Quality of Management System</a:t>
            </a:r>
          </a:p>
          <a:p>
            <a:pPr marL="514350" indent="-514350" eaLnBrk="1" hangingPunct="1">
              <a:buFont typeface="Gill Sans MT" pitchFamily="34" charset="0"/>
              <a:buAutoNum type="arabicPeriod"/>
              <a:defRPr/>
            </a:pPr>
            <a:r>
              <a:rPr lang="en-US" sz="2000" dirty="0" smtClean="0"/>
              <a:t>History of Performance</a:t>
            </a:r>
          </a:p>
          <a:p>
            <a:pPr marL="514350" indent="-514350" eaLnBrk="1" hangingPunct="1">
              <a:buFont typeface="Gill Sans MT" pitchFamily="34" charset="0"/>
              <a:buAutoNum type="arabicPeriod"/>
              <a:defRPr/>
            </a:pPr>
            <a:r>
              <a:rPr lang="en-US" sz="2000" dirty="0" smtClean="0"/>
              <a:t>Audit Reports</a:t>
            </a:r>
          </a:p>
          <a:p>
            <a:pPr marL="514350" indent="-514350" eaLnBrk="1" hangingPunct="1">
              <a:buFont typeface="Gill Sans MT" pitchFamily="34" charset="0"/>
              <a:buAutoNum type="arabicPeriod"/>
              <a:defRPr/>
            </a:pPr>
            <a:r>
              <a:rPr lang="en-US" sz="2000" dirty="0" smtClean="0"/>
              <a:t>Applicant’s ability to effectively implement program</a:t>
            </a:r>
          </a:p>
        </p:txBody>
      </p:sp>
      <p:sp>
        <p:nvSpPr>
          <p:cNvPr id="150532" name="Slide Number Placeholder 3"/>
          <p:cNvSpPr>
            <a:spLocks noGrp="1"/>
          </p:cNvSpPr>
          <p:nvPr>
            <p:ph type="sldNum" sz="quarter" idx="12"/>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4DA1FC71-BAE7-43A2-A612-FBC914E9E901}" type="slidenum">
              <a:rPr lang="en-US" smtClean="0">
                <a:solidFill>
                  <a:schemeClr val="bg1"/>
                </a:solidFill>
              </a:rPr>
              <a:pPr/>
              <a:t>77</a:t>
            </a:fld>
            <a:endParaRPr lang="en-US" dirty="0" smtClean="0">
              <a:solidFill>
                <a:schemeClr val="bg1"/>
              </a:solidFill>
            </a:endParaRPr>
          </a:p>
        </p:txBody>
      </p:sp>
    </p:spTree>
    <p:extLst>
      <p:ext uri="{BB962C8B-B14F-4D97-AF65-F5344CB8AC3E}">
        <p14:creationId xmlns:p14="http://schemas.microsoft.com/office/powerpoint/2010/main" val="3051912959"/>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dirty="0" smtClean="0"/>
              <a:t>Specific Conditions</a:t>
            </a:r>
            <a:br>
              <a:rPr lang="en-US" dirty="0" smtClean="0"/>
            </a:br>
            <a:r>
              <a:rPr lang="en-US" dirty="0" smtClean="0"/>
              <a:t>200.207(a)</a:t>
            </a:r>
            <a:endParaRPr lang="en-US" dirty="0">
              <a:solidFill>
                <a:schemeClr val="tx1"/>
              </a:solidFill>
            </a:endParaRPr>
          </a:p>
        </p:txBody>
      </p:sp>
      <p:sp>
        <p:nvSpPr>
          <p:cNvPr id="3" name="Content Placeholder 2"/>
          <p:cNvSpPr>
            <a:spLocks noGrp="1"/>
          </p:cNvSpPr>
          <p:nvPr>
            <p:ph idx="1"/>
          </p:nvPr>
        </p:nvSpPr>
        <p:spPr/>
        <p:txBody>
          <a:bodyPr rtlCol="0">
            <a:noAutofit/>
          </a:bodyPr>
          <a:lstStyle/>
          <a:p>
            <a:pPr marL="0" indent="0" eaLnBrk="1" fontAlgn="auto" hangingPunct="1">
              <a:buFont typeface="Wingdings 2" panose="05020102010507070707" pitchFamily="18" charset="2"/>
              <a:buNone/>
              <a:defRPr/>
            </a:pPr>
            <a:r>
              <a:rPr lang="en-US" sz="2400" dirty="0" smtClean="0"/>
              <a:t>Federal agency </a:t>
            </a:r>
            <a:r>
              <a:rPr lang="en-US" sz="2400" dirty="0"/>
              <a:t>or </a:t>
            </a:r>
            <a:r>
              <a:rPr lang="en-US" sz="2400" dirty="0" smtClean="0"/>
              <a:t>pass-through agency may impose additional Federal award conditions:</a:t>
            </a:r>
          </a:p>
          <a:p>
            <a:pPr eaLnBrk="1" fontAlgn="auto" hangingPunct="1">
              <a:buFont typeface="Wingdings" panose="05000000000000000000" pitchFamily="2" charset="2"/>
              <a:buChar char="§"/>
              <a:defRPr/>
            </a:pPr>
            <a:r>
              <a:rPr lang="en-US" sz="2000" dirty="0" smtClean="0"/>
              <a:t>Require reimbursement;</a:t>
            </a:r>
          </a:p>
          <a:p>
            <a:pPr eaLnBrk="1" fontAlgn="auto" hangingPunct="1">
              <a:buFont typeface="Wingdings" panose="05000000000000000000" pitchFamily="2" charset="2"/>
              <a:buChar char="§"/>
              <a:defRPr/>
            </a:pPr>
            <a:r>
              <a:rPr lang="en-US" sz="2000" dirty="0" smtClean="0"/>
              <a:t>Withholding authority to proceed until evidence of acceptable performance;</a:t>
            </a:r>
          </a:p>
          <a:p>
            <a:pPr eaLnBrk="1" fontAlgn="auto" hangingPunct="1">
              <a:buFont typeface="Wingdings" panose="05000000000000000000" pitchFamily="2" charset="2"/>
              <a:buChar char="§"/>
              <a:defRPr/>
            </a:pPr>
            <a:r>
              <a:rPr lang="en-US" sz="2000" dirty="0" smtClean="0"/>
              <a:t>Additional detailed reporting</a:t>
            </a:r>
          </a:p>
          <a:p>
            <a:pPr eaLnBrk="1" fontAlgn="auto" hangingPunct="1">
              <a:buFont typeface="Wingdings" panose="05000000000000000000" pitchFamily="2" charset="2"/>
              <a:buChar char="§"/>
              <a:defRPr/>
            </a:pPr>
            <a:r>
              <a:rPr lang="en-US" sz="2000" dirty="0" smtClean="0"/>
              <a:t>Additional project monitoring;</a:t>
            </a:r>
          </a:p>
          <a:p>
            <a:pPr eaLnBrk="1" fontAlgn="auto" hangingPunct="1">
              <a:buFont typeface="Wingdings" panose="05000000000000000000" pitchFamily="2" charset="2"/>
              <a:buChar char="§"/>
              <a:defRPr/>
            </a:pPr>
            <a:r>
              <a:rPr lang="en-US" sz="2000" dirty="0" smtClean="0"/>
              <a:t>Require grantee to obtain technical or management assistance; or</a:t>
            </a:r>
          </a:p>
          <a:p>
            <a:pPr eaLnBrk="1" fontAlgn="auto" hangingPunct="1">
              <a:buFont typeface="Wingdings" panose="05000000000000000000" pitchFamily="2" charset="2"/>
              <a:buChar char="§"/>
              <a:defRPr/>
            </a:pPr>
            <a:r>
              <a:rPr lang="en-US" sz="2000" dirty="0" smtClean="0"/>
              <a:t>Establish additional prior approvals.</a:t>
            </a:r>
            <a:endParaRPr lang="en-US" sz="2000" dirty="0"/>
          </a:p>
        </p:txBody>
      </p:sp>
      <p:sp>
        <p:nvSpPr>
          <p:cNvPr id="151556" name="Slide Number Placeholder 3"/>
          <p:cNvSpPr>
            <a:spLocks noGrp="1"/>
          </p:cNvSpPr>
          <p:nvPr>
            <p:ph type="sldNum" sz="quarter" idx="12"/>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5CC69864-A91E-47FD-8E56-9300952A1573}" type="slidenum">
              <a:rPr lang="en-US" smtClean="0">
                <a:solidFill>
                  <a:schemeClr val="bg1"/>
                </a:solidFill>
              </a:rPr>
              <a:pPr/>
              <a:t>78</a:t>
            </a:fld>
            <a:endParaRPr lang="en-US" dirty="0" smtClean="0">
              <a:solidFill>
                <a:schemeClr val="bg1"/>
              </a:solidFill>
            </a:endParaRPr>
          </a:p>
        </p:txBody>
      </p:sp>
    </p:spTree>
    <p:extLst>
      <p:ext uri="{BB962C8B-B14F-4D97-AF65-F5344CB8AC3E}">
        <p14:creationId xmlns:p14="http://schemas.microsoft.com/office/powerpoint/2010/main" val="103311990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Remedies for Noncompliance</a:t>
            </a:r>
            <a:br>
              <a:rPr lang="en-US" dirty="0" smtClean="0"/>
            </a:br>
            <a:r>
              <a:rPr lang="en-US" dirty="0" smtClean="0"/>
              <a:t>200.338</a:t>
            </a:r>
            <a:endParaRPr lang="en-US" dirty="0"/>
          </a:p>
        </p:txBody>
      </p:sp>
      <p:sp>
        <p:nvSpPr>
          <p:cNvPr id="3" name="Content Placeholder 2"/>
          <p:cNvSpPr>
            <a:spLocks noGrp="1"/>
          </p:cNvSpPr>
          <p:nvPr>
            <p:ph idx="1"/>
          </p:nvPr>
        </p:nvSpPr>
        <p:spPr/>
        <p:txBody>
          <a:bodyPr/>
          <a:lstStyle/>
          <a:p>
            <a:r>
              <a:rPr lang="en-US" dirty="0">
                <a:solidFill>
                  <a:srgbClr val="C00000"/>
                </a:solidFill>
              </a:rPr>
              <a:t>NEW: </a:t>
            </a:r>
            <a:r>
              <a:rPr lang="en-US" dirty="0" smtClean="0"/>
              <a:t>If noncompliance can not be remedied with Specific Conditions, the entity may take one or more of the following actions:</a:t>
            </a:r>
          </a:p>
          <a:p>
            <a:pPr lvl="1"/>
            <a:r>
              <a:rPr lang="en-US" dirty="0" smtClean="0"/>
              <a:t>Temporarily withhold cash payment pending correction</a:t>
            </a:r>
          </a:p>
          <a:p>
            <a:pPr lvl="1"/>
            <a:r>
              <a:rPr lang="en-US" dirty="0" smtClean="0"/>
              <a:t>Disallow all of part of the cost</a:t>
            </a:r>
          </a:p>
          <a:p>
            <a:pPr lvl="1"/>
            <a:r>
              <a:rPr lang="en-US" dirty="0" smtClean="0"/>
              <a:t>Wholly or partly suspend or terminate the Federal award (see 200.339 Termination)</a:t>
            </a:r>
          </a:p>
          <a:p>
            <a:pPr lvl="1"/>
            <a:r>
              <a:rPr lang="en-US" dirty="0" smtClean="0"/>
              <a:t>Initiate suspension or debarment proceedings under 2 </a:t>
            </a:r>
            <a:r>
              <a:rPr lang="en-US" dirty="0" err="1" smtClean="0"/>
              <a:t>CFR</a:t>
            </a:r>
            <a:r>
              <a:rPr lang="en-US" dirty="0" smtClean="0"/>
              <a:t> Part 180</a:t>
            </a:r>
          </a:p>
          <a:p>
            <a:pPr lvl="1"/>
            <a:r>
              <a:rPr lang="en-US" dirty="0" smtClean="0"/>
              <a:t>Withhold further Federal awards for the project or program</a:t>
            </a:r>
          </a:p>
          <a:p>
            <a:pPr lvl="1"/>
            <a:r>
              <a:rPr lang="en-US" dirty="0" smtClean="0"/>
              <a:t>Take other remedies that may be legally available.</a:t>
            </a:r>
            <a:endParaRPr lang="en-US" dirty="0"/>
          </a:p>
        </p:txBody>
      </p:sp>
      <p:sp>
        <p:nvSpPr>
          <p:cNvPr id="4" name="Slide Number Placeholder 3"/>
          <p:cNvSpPr>
            <a:spLocks noGrp="1"/>
          </p:cNvSpPr>
          <p:nvPr>
            <p:ph type="sldNum" sz="quarter" idx="12"/>
          </p:nvPr>
        </p:nvSpPr>
        <p:spPr/>
        <p:txBody>
          <a:bodyPr/>
          <a:lstStyle/>
          <a:p>
            <a:pPr>
              <a:defRPr/>
            </a:pPr>
            <a:fld id="{24DB7A66-5CFF-4260-B541-1493CE13F5BF}" type="slidenum">
              <a:rPr lang="en-US" altLang="en-US" smtClean="0"/>
              <a:pPr>
                <a:defRPr/>
              </a:pPr>
              <a:t>79</a:t>
            </a:fld>
            <a:endParaRPr lang="en-US" altLang="en-US"/>
          </a:p>
        </p:txBody>
      </p:sp>
    </p:spTree>
    <p:extLst>
      <p:ext uri="{BB962C8B-B14F-4D97-AF65-F5344CB8AC3E}">
        <p14:creationId xmlns:p14="http://schemas.microsoft.com/office/powerpoint/2010/main" val="2364754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Allowable Costs</a:t>
            </a:r>
            <a:br>
              <a:rPr lang="en-US" dirty="0" smtClean="0"/>
            </a:br>
            <a:r>
              <a:rPr lang="en-US" dirty="0" smtClean="0"/>
              <a:t>76.530</a:t>
            </a:r>
            <a:endParaRPr lang="en-US" dirty="0"/>
          </a:p>
        </p:txBody>
      </p:sp>
      <p:sp>
        <p:nvSpPr>
          <p:cNvPr id="19459" name="Slide Number Placeholder 2"/>
          <p:cNvSpPr>
            <a:spLocks noGrp="1"/>
          </p:cNvSpPr>
          <p:nvPr>
            <p:ph type="sldNum" sz="quarter" idx="12"/>
          </p:nvPr>
        </p:nvSpPr>
        <p:spPr bwMode="auto">
          <a:xfrm>
            <a:off x="8425543" y="6248400"/>
            <a:ext cx="5334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46CBB5E-6182-4982-9B04-3C4AF7DDF9B3}" type="slidenum">
              <a:rPr lang="en-US" altLang="en-US" sz="1600" smtClean="0">
                <a:solidFill>
                  <a:schemeClr val="bg1"/>
                </a:solidFill>
              </a:rPr>
              <a:pPr/>
              <a:t>8</a:t>
            </a:fld>
            <a:endParaRPr lang="en-US" altLang="en-US" sz="1600" dirty="0" smtClean="0">
              <a:solidFill>
                <a:schemeClr val="bg1"/>
              </a:solidFill>
            </a:endParaRPr>
          </a:p>
        </p:txBody>
      </p:sp>
      <p:sp>
        <p:nvSpPr>
          <p:cNvPr id="19460" name="Content Placeholder 2"/>
          <p:cNvSpPr>
            <a:spLocks noGrp="1"/>
          </p:cNvSpPr>
          <p:nvPr>
            <p:ph idx="4294967295"/>
          </p:nvPr>
        </p:nvSpPr>
        <p:spPr>
          <a:xfrm>
            <a:off x="576943" y="2743200"/>
            <a:ext cx="7848600" cy="2500312"/>
          </a:xfrm>
        </p:spPr>
        <p:txBody>
          <a:bodyPr>
            <a:normAutofit fontScale="92500" lnSpcReduction="10000"/>
          </a:bodyPr>
          <a:lstStyle/>
          <a:p>
            <a:r>
              <a:rPr lang="en-US" altLang="en-US" sz="2800" dirty="0" smtClean="0"/>
              <a:t>The general principles to be used in determining costs applicable to grants is 2 CFR Part 200 Subpart E</a:t>
            </a:r>
          </a:p>
          <a:p>
            <a:pPr lvl="1"/>
            <a:r>
              <a:rPr lang="en-US" altLang="en-US" sz="2600" dirty="0" smtClean="0"/>
              <a:t>Prohibited: </a:t>
            </a:r>
          </a:p>
          <a:p>
            <a:pPr lvl="2"/>
            <a:r>
              <a:rPr lang="en-US" altLang="en-US" sz="2400" dirty="0" smtClean="0"/>
              <a:t>Use of funds for religion </a:t>
            </a:r>
            <a:r>
              <a:rPr lang="en-US" altLang="en-US" sz="2400" dirty="0"/>
              <a:t>76.532</a:t>
            </a:r>
          </a:p>
          <a:p>
            <a:pPr lvl="2"/>
            <a:r>
              <a:rPr lang="en-US" altLang="en-US" sz="2400" dirty="0" smtClean="0"/>
              <a:t>Real property and construction (unless authorized) 76.533</a:t>
            </a:r>
          </a:p>
        </p:txBody>
      </p:sp>
      <p:pic>
        <p:nvPicPr>
          <p:cNvPr id="5" name="Picture 2" descr="C:\Users\nbrooks\AppData\Local\Microsoft\Windows\Temporary Internet Files\Content.IE5\A11INVBO\MC910216326[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9800" y="838200"/>
            <a:ext cx="1283845" cy="17749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896626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624330" y="1243520"/>
            <a:ext cx="6960870" cy="3520440"/>
          </a:xfrm>
        </p:spPr>
        <p:txBody>
          <a:bodyPr>
            <a:normAutofit/>
          </a:bodyPr>
          <a:lstStyle/>
          <a:p>
            <a:pPr eaLnBrk="1" fontAlgn="auto" hangingPunct="1">
              <a:spcAft>
                <a:spcPts val="0"/>
              </a:spcAft>
              <a:defRPr/>
            </a:pPr>
            <a:r>
              <a:rPr lang="en-US" b="1" dirty="0" smtClean="0"/>
              <a:t>Audit Requirements</a:t>
            </a:r>
            <a:endParaRPr lang="en-US" b="1" dirty="0"/>
          </a:p>
        </p:txBody>
      </p:sp>
      <p:sp>
        <p:nvSpPr>
          <p:cNvPr id="2" name="Text Placeholder 1"/>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a:prstGeom prst="rect">
            <a:avLst/>
          </a:prstGeom>
        </p:spPr>
        <p:txBody>
          <a:bodyPr/>
          <a:lstStyle/>
          <a:p>
            <a:pPr>
              <a:defRPr/>
            </a:pPr>
            <a:fld id="{7012819E-87BE-4AA8-A5DF-ED64B02E7D4C}" type="slidenum">
              <a:rPr lang="en-US"/>
              <a:pPr>
                <a:defRPr/>
              </a:pPr>
              <a:t>80</a:t>
            </a:fld>
            <a:endParaRPr lang="en-US"/>
          </a:p>
        </p:txBody>
      </p:sp>
      <p:sp>
        <p:nvSpPr>
          <p:cNvPr id="7" name="Slide Number Placeholder 3"/>
          <p:cNvSpPr>
            <a:spLocks noGrp="1"/>
          </p:cNvSpPr>
          <p:nvPr>
            <p:ph type="sldNum" sz="quarter" idx="4294967295"/>
          </p:nvPr>
        </p:nvSpPr>
        <p:spPr bwMode="auto">
          <a:xfrm>
            <a:off x="8374063" y="152400"/>
            <a:ext cx="769937" cy="8350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8C76F13D-4FB5-4956-A9E3-1EEA6F05117E}" type="slidenum">
              <a:rPr lang="en-US" smtClean="0">
                <a:solidFill>
                  <a:schemeClr val="bg1"/>
                </a:solidFill>
              </a:rPr>
              <a:pPr/>
              <a:t>80</a:t>
            </a:fld>
            <a:endParaRPr lang="en-US" dirty="0" smtClean="0">
              <a:solidFill>
                <a:schemeClr val="bg1"/>
              </a:solidFill>
            </a:endParaRPr>
          </a:p>
        </p:txBody>
      </p:sp>
      <p:pic>
        <p:nvPicPr>
          <p:cNvPr id="155653" name="Pictur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60382" y="370597"/>
            <a:ext cx="2486025" cy="2510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06410193"/>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Audit Requirements</a:t>
            </a:r>
            <a:br>
              <a:rPr lang="en-US" dirty="0" smtClean="0"/>
            </a:br>
            <a:r>
              <a:rPr lang="en-US" dirty="0" smtClean="0"/>
              <a:t>200.501</a:t>
            </a:r>
            <a:endParaRPr lang="en-US" dirty="0"/>
          </a:p>
        </p:txBody>
      </p:sp>
      <p:sp>
        <p:nvSpPr>
          <p:cNvPr id="157699" name="Content Placeholder 2"/>
          <p:cNvSpPr>
            <a:spLocks noGrp="1"/>
          </p:cNvSpPr>
          <p:nvPr>
            <p:ph idx="1"/>
          </p:nvPr>
        </p:nvSpPr>
        <p:spPr/>
        <p:txBody>
          <a:bodyPr/>
          <a:lstStyle/>
          <a:p>
            <a:pPr eaLnBrk="1" hangingPunct="1">
              <a:buFont typeface="Wingdings" panose="05000000000000000000" pitchFamily="2" charset="2"/>
              <a:buChar char="q"/>
            </a:pPr>
            <a:r>
              <a:rPr lang="en-US" sz="2800" dirty="0" smtClean="0">
                <a:solidFill>
                  <a:srgbClr val="C00000"/>
                </a:solidFill>
              </a:rPr>
              <a:t>NEW: </a:t>
            </a:r>
            <a:r>
              <a:rPr lang="en-US" sz="2800" dirty="0" smtClean="0"/>
              <a:t>Threshold increased to $750,000</a:t>
            </a:r>
          </a:p>
          <a:p>
            <a:pPr eaLnBrk="1" hangingPunct="1">
              <a:buFont typeface="Wingdings" panose="05000000000000000000" pitchFamily="2" charset="2"/>
              <a:buChar char="q"/>
            </a:pPr>
            <a:endParaRPr lang="en-US" sz="2800" dirty="0" smtClean="0"/>
          </a:p>
          <a:p>
            <a:pPr eaLnBrk="1" hangingPunct="1">
              <a:buFont typeface="Wingdings" panose="05000000000000000000" pitchFamily="2" charset="2"/>
              <a:buChar char="q"/>
            </a:pPr>
            <a:r>
              <a:rPr lang="en-US" sz="2800" dirty="0" smtClean="0"/>
              <a:t>The federal agency, </a:t>
            </a:r>
            <a:r>
              <a:rPr lang="en-US" sz="2800" dirty="0" err="1" smtClean="0"/>
              <a:t>OIG</a:t>
            </a:r>
            <a:r>
              <a:rPr lang="en-US" sz="2800" dirty="0" smtClean="0"/>
              <a:t>, or GAO may arrange for audits in addition to single audit</a:t>
            </a:r>
          </a:p>
        </p:txBody>
      </p:sp>
      <p:sp>
        <p:nvSpPr>
          <p:cNvPr id="157700" name="Slide Number Placeholder 3"/>
          <p:cNvSpPr>
            <a:spLocks noGrp="1"/>
          </p:cNvSpPr>
          <p:nvPr>
            <p:ph type="sldNum" sz="quarter" idx="12"/>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8809465F-E0EC-4DE6-A1D0-7C623A812411}" type="slidenum">
              <a:rPr lang="en-US" smtClean="0">
                <a:solidFill>
                  <a:schemeClr val="bg1"/>
                </a:solidFill>
              </a:rPr>
              <a:pPr/>
              <a:t>81</a:t>
            </a:fld>
            <a:endParaRPr lang="en-US" smtClean="0">
              <a:solidFill>
                <a:schemeClr val="bg1"/>
              </a:solidFill>
            </a:endParaRPr>
          </a:p>
        </p:txBody>
      </p:sp>
    </p:spTree>
    <p:extLst>
      <p:ext uri="{BB962C8B-B14F-4D97-AF65-F5344CB8AC3E}">
        <p14:creationId xmlns:p14="http://schemas.microsoft.com/office/powerpoint/2010/main" val="2529882833"/>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Federal Agency Responsibilities </a:t>
            </a:r>
            <a:br>
              <a:rPr lang="en-US" dirty="0" smtClean="0"/>
            </a:br>
            <a:r>
              <a:rPr lang="en-US" dirty="0" smtClean="0"/>
              <a:t>200.513</a:t>
            </a:r>
            <a:endParaRPr lang="en-US" dirty="0"/>
          </a:p>
        </p:txBody>
      </p:sp>
      <p:sp>
        <p:nvSpPr>
          <p:cNvPr id="159747" name="Content Placeholder 2"/>
          <p:cNvSpPr>
            <a:spLocks noGrp="1"/>
          </p:cNvSpPr>
          <p:nvPr>
            <p:ph idx="1"/>
          </p:nvPr>
        </p:nvSpPr>
        <p:spPr>
          <a:xfrm>
            <a:off x="304800" y="2336800"/>
            <a:ext cx="8534400" cy="4216400"/>
          </a:xfrm>
        </p:spPr>
        <p:txBody>
          <a:bodyPr/>
          <a:lstStyle/>
          <a:p>
            <a:pPr eaLnBrk="1" hangingPunct="1">
              <a:buFont typeface="Wingdings" panose="05000000000000000000" pitchFamily="2" charset="2"/>
              <a:buChar char="q"/>
            </a:pPr>
            <a:r>
              <a:rPr lang="en-US" sz="2800" dirty="0" smtClean="0">
                <a:solidFill>
                  <a:srgbClr val="C00000"/>
                </a:solidFill>
              </a:rPr>
              <a:t>NEW: </a:t>
            </a:r>
            <a:r>
              <a:rPr lang="en-US" sz="2800" dirty="0" smtClean="0"/>
              <a:t>The federal awarding agency must use cooperative audit resolution to improve federal program outcomes</a:t>
            </a:r>
          </a:p>
          <a:p>
            <a:pPr lvl="1" eaLnBrk="1" hangingPunct="1">
              <a:buFont typeface="Wingdings" panose="05000000000000000000" pitchFamily="2" charset="2"/>
              <a:buChar char="q"/>
            </a:pPr>
            <a:r>
              <a:rPr lang="en-US" sz="2000" dirty="0" smtClean="0"/>
              <a:t>Cooperative Audit Resolution: means the use of audit follow-up techniques which promote prompt corrective action by improving communication, fostering collaboration, promoting trust and developing an understanding between the Federal agency and non-Federal entity 200.25. </a:t>
            </a:r>
          </a:p>
        </p:txBody>
      </p:sp>
      <p:sp>
        <p:nvSpPr>
          <p:cNvPr id="159748" name="Slide Number Placeholder 3"/>
          <p:cNvSpPr>
            <a:spLocks noGrp="1"/>
          </p:cNvSpPr>
          <p:nvPr>
            <p:ph type="sldNum" sz="quarter" idx="12"/>
          </p:nvPr>
        </p:nvSpPr>
        <p:spPr bwMode="auto">
          <a:xfrm>
            <a:off x="7620000" y="744536"/>
            <a:ext cx="76993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2F1FE25F-B26D-4CFD-A086-03EC4D15C25F}" type="slidenum">
              <a:rPr lang="en-US" smtClean="0">
                <a:solidFill>
                  <a:schemeClr val="bg1"/>
                </a:solidFill>
              </a:rPr>
              <a:pPr/>
              <a:t>82</a:t>
            </a:fld>
            <a:endParaRPr lang="en-US" dirty="0" smtClean="0">
              <a:solidFill>
                <a:schemeClr val="bg1"/>
              </a:solidFill>
            </a:endParaRPr>
          </a:p>
        </p:txBody>
      </p:sp>
    </p:spTree>
    <p:extLst>
      <p:ext uri="{BB962C8B-B14F-4D97-AF65-F5344CB8AC3E}">
        <p14:creationId xmlns:p14="http://schemas.microsoft.com/office/powerpoint/2010/main" val="3191917495"/>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dirty="0" smtClean="0"/>
              <a:t>Audit Findings</a:t>
            </a:r>
            <a:br>
              <a:rPr lang="en-US" dirty="0" smtClean="0"/>
            </a:br>
            <a:r>
              <a:rPr lang="en-US" dirty="0" smtClean="0"/>
              <a:t>200.516</a:t>
            </a:r>
            <a:endParaRPr lang="en-US" dirty="0">
              <a:solidFill>
                <a:schemeClr val="tx1"/>
              </a:solidFill>
            </a:endParaRPr>
          </a:p>
        </p:txBody>
      </p:sp>
      <p:sp>
        <p:nvSpPr>
          <p:cNvPr id="3" name="Content Placeholder 2"/>
          <p:cNvSpPr>
            <a:spLocks noGrp="1"/>
          </p:cNvSpPr>
          <p:nvPr>
            <p:ph idx="1"/>
          </p:nvPr>
        </p:nvSpPr>
        <p:spPr>
          <a:xfrm>
            <a:off x="381000" y="2209800"/>
            <a:ext cx="8534400" cy="4495800"/>
          </a:xfrm>
        </p:spPr>
        <p:txBody>
          <a:bodyPr rtlCol="0">
            <a:normAutofit/>
          </a:bodyPr>
          <a:lstStyle/>
          <a:p>
            <a:pPr eaLnBrk="1" fontAlgn="auto" hangingPunct="1">
              <a:buFont typeface="Wingdings" panose="05000000000000000000" pitchFamily="2" charset="2"/>
              <a:buChar char="q"/>
              <a:defRPr/>
            </a:pPr>
            <a:r>
              <a:rPr lang="en-US" sz="2000" dirty="0" smtClean="0"/>
              <a:t>The auditor must report (for major programs):</a:t>
            </a:r>
          </a:p>
          <a:p>
            <a:pPr lvl="1" eaLnBrk="1" fontAlgn="auto" hangingPunct="1">
              <a:buFont typeface="Wingdings" panose="05000000000000000000" pitchFamily="2" charset="2"/>
              <a:buChar char="q"/>
              <a:defRPr/>
            </a:pPr>
            <a:r>
              <a:rPr lang="en-US" sz="2000" dirty="0" smtClean="0"/>
              <a:t>Significant deficiencies and material weaknesses in internal controls </a:t>
            </a:r>
          </a:p>
          <a:p>
            <a:pPr lvl="1" eaLnBrk="1" fontAlgn="auto" hangingPunct="1">
              <a:buFont typeface="Wingdings" panose="05000000000000000000" pitchFamily="2" charset="2"/>
              <a:buChar char="q"/>
              <a:defRPr/>
            </a:pPr>
            <a:r>
              <a:rPr lang="en-US" sz="2000" dirty="0" smtClean="0"/>
              <a:t>Significant instances of abuse </a:t>
            </a:r>
          </a:p>
          <a:p>
            <a:pPr lvl="1" eaLnBrk="1" fontAlgn="auto" hangingPunct="1">
              <a:buFont typeface="Wingdings" panose="05000000000000000000" pitchFamily="2" charset="2"/>
              <a:buChar char="q"/>
              <a:defRPr/>
            </a:pPr>
            <a:r>
              <a:rPr lang="en-US" sz="2000" dirty="0" smtClean="0"/>
              <a:t>Material noncompliance</a:t>
            </a:r>
          </a:p>
          <a:p>
            <a:pPr lvl="1" eaLnBrk="1" fontAlgn="auto" hangingPunct="1">
              <a:buFont typeface="Wingdings" panose="05000000000000000000" pitchFamily="2" charset="2"/>
              <a:buChar char="q"/>
              <a:defRPr/>
            </a:pPr>
            <a:r>
              <a:rPr lang="en-US" sz="2000" dirty="0" smtClean="0"/>
              <a:t>Known questioned costs &gt; $25,000 </a:t>
            </a:r>
          </a:p>
          <a:p>
            <a:pPr eaLnBrk="1" fontAlgn="auto" hangingPunct="1">
              <a:buFont typeface="Wingdings" panose="05000000000000000000" pitchFamily="2" charset="2"/>
              <a:buChar char="q"/>
              <a:defRPr/>
            </a:pPr>
            <a:r>
              <a:rPr lang="en-US" sz="2000" dirty="0" smtClean="0"/>
              <a:t>Auditor will not normally find questioned costs for a program that is not audited as a “major program”</a:t>
            </a:r>
          </a:p>
          <a:p>
            <a:pPr lvl="1" eaLnBrk="1" fontAlgn="auto" hangingPunct="1">
              <a:buFont typeface="Wingdings" panose="05000000000000000000" pitchFamily="2" charset="2"/>
              <a:buChar char="q"/>
              <a:defRPr/>
            </a:pPr>
            <a:r>
              <a:rPr lang="en-US" sz="2000" dirty="0" smtClean="0">
                <a:solidFill>
                  <a:srgbClr val="C00000"/>
                </a:solidFill>
              </a:rPr>
              <a:t>NEW: </a:t>
            </a:r>
            <a:r>
              <a:rPr lang="en-US" sz="2000" dirty="0" smtClean="0"/>
              <a:t>But if auditor becomes aware of questioned costs </a:t>
            </a:r>
            <a:br>
              <a:rPr lang="en-US" sz="2000" dirty="0" smtClean="0"/>
            </a:br>
            <a:r>
              <a:rPr lang="en-US" sz="2000" dirty="0" smtClean="0"/>
              <a:t>&gt; $25,000 for non-major program, must report</a:t>
            </a:r>
            <a:endParaRPr lang="en-US" sz="2000" dirty="0"/>
          </a:p>
        </p:txBody>
      </p:sp>
      <p:sp>
        <p:nvSpPr>
          <p:cNvPr id="160772" name="Slide Number Placeholder 3"/>
          <p:cNvSpPr>
            <a:spLocks noGrp="1"/>
          </p:cNvSpPr>
          <p:nvPr>
            <p:ph type="sldNum" sz="quarter" idx="12"/>
          </p:nvPr>
        </p:nvSpPr>
        <p:spPr bwMode="auto">
          <a:xfrm>
            <a:off x="7620000" y="744536"/>
            <a:ext cx="76993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E27F9124-A4C5-4C37-B7A2-8A8B5CE150A5}" type="slidenum">
              <a:rPr lang="en-US" smtClean="0">
                <a:solidFill>
                  <a:schemeClr val="bg1"/>
                </a:solidFill>
              </a:rPr>
              <a:pPr/>
              <a:t>83</a:t>
            </a:fld>
            <a:endParaRPr lang="en-US" dirty="0" smtClean="0">
              <a:solidFill>
                <a:schemeClr val="bg1"/>
              </a:solidFill>
            </a:endParaRPr>
          </a:p>
        </p:txBody>
      </p:sp>
    </p:spTree>
    <p:extLst>
      <p:ext uri="{BB962C8B-B14F-4D97-AF65-F5344CB8AC3E}">
        <p14:creationId xmlns:p14="http://schemas.microsoft.com/office/powerpoint/2010/main" val="209407944"/>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2"/>
          <p:cNvSpPr>
            <a:spLocks noGrp="1" noChangeArrowheads="1"/>
          </p:cNvSpPr>
          <p:nvPr>
            <p:ph type="ctrTitle"/>
          </p:nvPr>
        </p:nvSpPr>
        <p:spPr>
          <a:xfrm>
            <a:off x="1593850" y="1627642"/>
            <a:ext cx="5867400" cy="1676400"/>
          </a:xfrm>
        </p:spPr>
        <p:txBody>
          <a:bodyPr/>
          <a:lstStyle/>
          <a:p>
            <a:pPr algn="ctr" eaLnBrk="1" fontAlgn="auto" hangingPunct="1">
              <a:spcAft>
                <a:spcPts val="0"/>
              </a:spcAft>
              <a:defRPr/>
            </a:pPr>
            <a:r>
              <a:rPr sz="5400" b="1" dirty="0" smtClean="0"/>
              <a:t>QUESTIONS?</a:t>
            </a:r>
          </a:p>
        </p:txBody>
      </p:sp>
      <p:sp>
        <p:nvSpPr>
          <p:cNvPr id="89091" name="Rectangle 6"/>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5583A86-427B-46DF-963B-F7E493F7D738}" type="slidenum">
              <a:rPr lang="en-US" altLang="en-US" smtClean="0">
                <a:solidFill>
                  <a:srgbClr val="FFFFFF"/>
                </a:solidFill>
                <a:latin typeface="Franklin Gothic Book" pitchFamily="34" charset="0"/>
              </a:rPr>
              <a:pPr/>
              <a:t>84</a:t>
            </a:fld>
            <a:endParaRPr lang="en-US" altLang="en-US" smtClean="0">
              <a:solidFill>
                <a:srgbClr val="FFFFFF"/>
              </a:solidFill>
              <a:latin typeface="Franklin Gothic Book" pitchFamily="34" charset="0"/>
            </a:endParaRPr>
          </a:p>
        </p:txBody>
      </p:sp>
      <p:pic>
        <p:nvPicPr>
          <p:cNvPr id="89092" name="Picture 3" descr="MCj0434403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3657600"/>
            <a:ext cx="1892300" cy="2652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838200" y="457200"/>
            <a:ext cx="7010400" cy="1295400"/>
          </a:xfrm>
        </p:spPr>
        <p:txBody>
          <a:bodyPr/>
          <a:lstStyle/>
          <a:p>
            <a:pPr algn="ctr" eaLnBrk="1" fontAlgn="auto" hangingPunct="1">
              <a:spcAft>
                <a:spcPts val="0"/>
              </a:spcAft>
              <a:defRPr/>
            </a:pPr>
            <a:r>
              <a:rPr lang="en-US" sz="3500" b="1" dirty="0" smtClean="0"/>
              <a:t>~ Legal Disclaimer ~</a:t>
            </a:r>
          </a:p>
        </p:txBody>
      </p:sp>
      <p:sp>
        <p:nvSpPr>
          <p:cNvPr id="90115"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73BA7FE-AF36-441E-8CAA-64B759EB1B8F}" type="slidenum">
              <a:rPr lang="en-US" altLang="en-US" smtClean="0">
                <a:solidFill>
                  <a:srgbClr val="FFFFFF"/>
                </a:solidFill>
                <a:latin typeface="Franklin Gothic Book" pitchFamily="34" charset="0"/>
              </a:rPr>
              <a:pPr/>
              <a:t>85</a:t>
            </a:fld>
            <a:endParaRPr lang="en-US" altLang="en-US" smtClean="0">
              <a:solidFill>
                <a:srgbClr val="FFFFFF"/>
              </a:solidFill>
              <a:latin typeface="Franklin Gothic Book" pitchFamily="34" charset="0"/>
            </a:endParaRPr>
          </a:p>
        </p:txBody>
      </p:sp>
      <p:sp>
        <p:nvSpPr>
          <p:cNvPr id="90116" name="Rectangle 3"/>
          <p:cNvSpPr>
            <a:spLocks noGrp="1" noChangeArrowheads="1"/>
          </p:cNvSpPr>
          <p:nvPr>
            <p:ph type="subTitle" idx="4294967295"/>
          </p:nvPr>
        </p:nvSpPr>
        <p:spPr>
          <a:xfrm>
            <a:off x="685800" y="1981200"/>
            <a:ext cx="7620000" cy="3810000"/>
          </a:xfrm>
        </p:spPr>
        <p:txBody>
          <a:bodyPr/>
          <a:lstStyle/>
          <a:p>
            <a:pPr marL="0" indent="0" algn="ctr" eaLnBrk="1" hangingPunct="1">
              <a:buFont typeface="Wingdings" panose="05000000000000000000" pitchFamily="2" charset="2"/>
              <a:buNone/>
            </a:pPr>
            <a:r>
              <a:rPr lang="en-US" altLang="en-US" dirty="0" smtClean="0">
                <a:cs typeface="Times New Roman" panose="02020603050405020304" pitchFamily="18" charset="0"/>
              </a:rPr>
              <a:t>This presentation is intended solely to provide general information and does not constitute legal advice.  Attendance at the presentation or later review of these printed materials does not create an attorney-client relationship with Brustein &amp; Manasevit.  You should not take any action based upon any information in this presentation without first consulting legal counsel familiar with your particular circumstances.</a:t>
            </a:r>
          </a:p>
          <a:p>
            <a:pPr marL="0" indent="0" algn="ctr" eaLnBrk="1" hangingPunct="1">
              <a:buFont typeface="Wingdings" panose="05000000000000000000" pitchFamily="2" charset="2"/>
              <a:buNone/>
            </a:pPr>
            <a:endParaRPr lang="en-US" altLang="en-US" dirty="0" smtClean="0">
              <a:latin typeface="Georgia" panose="02040502050405020303"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0238" y="817563"/>
            <a:ext cx="8208962" cy="1163637"/>
          </a:xfrm>
        </p:spPr>
        <p:txBody>
          <a:bodyPr>
            <a:normAutofit fontScale="90000"/>
          </a:bodyPr>
          <a:lstStyle/>
          <a:p>
            <a:pPr eaLnBrk="1" fontAlgn="auto" hangingPunct="1">
              <a:spcAft>
                <a:spcPts val="0"/>
              </a:spcAft>
              <a:defRPr/>
            </a:pPr>
            <a:r>
              <a:rPr lang="en-US" dirty="0" smtClean="0"/>
              <a:t>Indirect Cost Rates</a:t>
            </a:r>
            <a:br>
              <a:rPr lang="en-US" dirty="0" smtClean="0"/>
            </a:br>
            <a:r>
              <a:rPr lang="en-US" dirty="0" smtClean="0"/>
              <a:t>76.560 – 76.569</a:t>
            </a:r>
            <a:endParaRPr lang="en-US" dirty="0"/>
          </a:p>
        </p:txBody>
      </p:sp>
      <p:sp>
        <p:nvSpPr>
          <p:cNvPr id="20483" name="Slide Number Placeholder 2"/>
          <p:cNvSpPr>
            <a:spLocks noGrp="1"/>
          </p:cNvSpPr>
          <p:nvPr>
            <p:ph type="sldNum" sz="quarter" idx="12"/>
          </p:nvPr>
        </p:nvSpPr>
        <p:spPr bwMode="auto">
          <a:xfrm>
            <a:off x="6096000" y="595630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7E3E642-44D3-43FF-82EF-6FCBF68CD321}" type="slidenum">
              <a:rPr lang="en-US" altLang="en-US" sz="1600" smtClean="0"/>
              <a:pPr/>
              <a:t>9</a:t>
            </a:fld>
            <a:endParaRPr lang="en-US" altLang="en-US" sz="1600" dirty="0" smtClean="0"/>
          </a:p>
        </p:txBody>
      </p:sp>
      <p:sp>
        <p:nvSpPr>
          <p:cNvPr id="20484" name="Content Placeholder 2"/>
          <p:cNvSpPr>
            <a:spLocks noGrp="1"/>
          </p:cNvSpPr>
          <p:nvPr>
            <p:ph idx="4294967295"/>
          </p:nvPr>
        </p:nvSpPr>
        <p:spPr>
          <a:xfrm>
            <a:off x="630238" y="2384425"/>
            <a:ext cx="7904162" cy="2819400"/>
          </a:xfrm>
        </p:spPr>
        <p:txBody>
          <a:bodyPr>
            <a:normAutofit/>
          </a:bodyPr>
          <a:lstStyle/>
          <a:p>
            <a:r>
              <a:rPr lang="en-US" altLang="en-US" sz="2800" dirty="0" smtClean="0"/>
              <a:t>Incorporates language from 2 CFR Part 200 </a:t>
            </a:r>
            <a:endParaRPr lang="en-US" altLang="en-US" sz="2400" dirty="0"/>
          </a:p>
          <a:p>
            <a:r>
              <a:rPr lang="en-US" altLang="en-US" sz="2400" dirty="0" smtClean="0"/>
              <a:t>Includes information on Restricted indirect cost rate and how to calculate the rate. </a:t>
            </a:r>
            <a:endParaRPr lang="en-US" altLang="en-US" sz="2800" dirty="0" smtClean="0"/>
          </a:p>
        </p:txBody>
      </p:sp>
    </p:spTree>
    <p:extLst>
      <p:ext uri="{BB962C8B-B14F-4D97-AF65-F5344CB8AC3E}">
        <p14:creationId xmlns:p14="http://schemas.microsoft.com/office/powerpoint/2010/main" val="257169546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84ACB6"/>
      </a:dk2>
      <a:lt2>
        <a:srgbClr val="EBE9DD"/>
      </a:lt2>
      <a:accent1>
        <a:srgbClr val="6F8183"/>
      </a:accent1>
      <a:accent2>
        <a:srgbClr val="967E96"/>
      </a:accent2>
      <a:accent3>
        <a:srgbClr val="CCC893"/>
      </a:accent3>
      <a:accent4>
        <a:srgbClr val="A54D74"/>
      </a:accent4>
      <a:accent5>
        <a:srgbClr val="949C6B"/>
      </a:accent5>
      <a:accent6>
        <a:srgbClr val="766A50"/>
      </a:accent6>
      <a:hlink>
        <a:srgbClr val="CC6600"/>
      </a:hlink>
      <a:folHlink>
        <a:srgbClr val="777777"/>
      </a:folHlink>
    </a:clrScheme>
    <a:fontScheme name="Wood Type">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panose="02050604050505020204"/>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8E89CD47-BF55-4DDE-B823-2283AA7E769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Wood Type</Template>
  <TotalTime>5449</TotalTime>
  <Words>4044</Words>
  <Application>Microsoft Office PowerPoint</Application>
  <PresentationFormat>On-screen Show (4:3)</PresentationFormat>
  <Paragraphs>549</Paragraphs>
  <Slides>85</Slides>
  <Notes>5</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85</vt:i4>
      </vt:variant>
    </vt:vector>
  </HeadingPairs>
  <TitlesOfParts>
    <vt:vector size="100" baseType="lpstr">
      <vt:lpstr>ＭＳ Ｐゴシック</vt:lpstr>
      <vt:lpstr>Arial</vt:lpstr>
      <vt:lpstr>Bookman Old Style</vt:lpstr>
      <vt:lpstr>Calibri</vt:lpstr>
      <vt:lpstr>Century Gothic</vt:lpstr>
      <vt:lpstr>Courier New</vt:lpstr>
      <vt:lpstr>Franklin Gothic Book</vt:lpstr>
      <vt:lpstr>Georgia</vt:lpstr>
      <vt:lpstr>Gill Sans MT</vt:lpstr>
      <vt:lpstr>Lucida Sans Unicode</vt:lpstr>
      <vt:lpstr>Times New Roman</vt:lpstr>
      <vt:lpstr>Verdana</vt:lpstr>
      <vt:lpstr>Wingdings</vt:lpstr>
      <vt:lpstr>Wingdings 2</vt:lpstr>
      <vt:lpstr>Wood Type</vt:lpstr>
      <vt:lpstr>PowerPoint Presentation</vt:lpstr>
      <vt:lpstr>Agenda</vt:lpstr>
      <vt:lpstr>The New  EDGAR</vt:lpstr>
      <vt:lpstr>Key Parts of the NEW EDGAR</vt:lpstr>
      <vt:lpstr>Prior Rules  (Incorporated Into the NEW EDGAR)</vt:lpstr>
      <vt:lpstr>Effective Dates</vt:lpstr>
      <vt:lpstr>Part 76 State-Administered Programs</vt:lpstr>
      <vt:lpstr>Allowable Costs 76.530</vt:lpstr>
      <vt:lpstr>Indirect Cost Rates 76.560 – 76.569</vt:lpstr>
      <vt:lpstr>General Administrative Responsibilities 76.700 – 76.702 </vt:lpstr>
      <vt:lpstr>When Obligations Are Made 76.707 </vt:lpstr>
      <vt:lpstr>Procedures to Ensure Compliance 76.770 – 76.783</vt:lpstr>
      <vt:lpstr>Part 3474 USDE Adoption and Exceptions</vt:lpstr>
      <vt:lpstr>USDE Adopts Part 200 with Exceptions 3474.1</vt:lpstr>
      <vt:lpstr>USDE Exception to 200.207 3474.10</vt:lpstr>
      <vt:lpstr>Part 200 Uniform Administrative Req, Cost Principles, and Audits for Federal Awards</vt:lpstr>
      <vt:lpstr>The Major Changes in Federal Grants Management</vt:lpstr>
      <vt:lpstr>Financial Management Rules 200.302(b)</vt:lpstr>
      <vt:lpstr>1) Identification of Awards 200.302(b)(1)</vt:lpstr>
      <vt:lpstr>2) Financial Reporting 200.302(b)(2)</vt:lpstr>
      <vt:lpstr>Financial Reporting (cont.)</vt:lpstr>
      <vt:lpstr>3) Accounting Records  200.302(b)(3)</vt:lpstr>
      <vt:lpstr>4) Internal Controls 200.302(b)(4)</vt:lpstr>
      <vt:lpstr>Required Certification 200.415</vt:lpstr>
      <vt:lpstr>6) Written Cash Management Procedures  200.302(6)</vt:lpstr>
      <vt:lpstr>Payment 200.305 (a) and (b)</vt:lpstr>
      <vt:lpstr>Payment (cont.) 200.305(b)(1)-(4)</vt:lpstr>
      <vt:lpstr>Payment (cont.) 200.305(b)(7)-(8)</vt:lpstr>
      <vt:lpstr>Payment (cont.) 200.305(b)(9)</vt:lpstr>
      <vt:lpstr>7) Written Allowability Procedures 200.302(b)(7)</vt:lpstr>
      <vt:lpstr>Subpart E – Cost Principles</vt:lpstr>
      <vt:lpstr>Factors Affecting Allowability of Costs  200.403</vt:lpstr>
      <vt:lpstr>Methods for Collection, Transmission and Storage of Information  200.335</vt:lpstr>
      <vt:lpstr>Prior Written Approval 200.407</vt:lpstr>
      <vt:lpstr>Direct v. Indirect Costs 200.413(c)</vt:lpstr>
      <vt:lpstr>Collection of Unallowable Costs 200.410</vt:lpstr>
      <vt:lpstr>Selected Items of Cost</vt:lpstr>
      <vt:lpstr>Selected Items of Cost Examples</vt:lpstr>
      <vt:lpstr>Selected Items of Cost Examples (cont.)</vt:lpstr>
      <vt:lpstr>Selected Items of Cost Examples (cont.)</vt:lpstr>
      <vt:lpstr>Selected Items of Cost (cont.)</vt:lpstr>
      <vt:lpstr>Selected Items of Cost (cont.)</vt:lpstr>
      <vt:lpstr>Time and Effort Documentation</vt:lpstr>
      <vt:lpstr>Documentation for Personnel Expenses 200.430(i) </vt:lpstr>
      <vt:lpstr>Who must participate? 200.430(i)(1) and (i)(4)</vt:lpstr>
      <vt:lpstr>The Prior A-87 Rule (SEAs and LEAs)</vt:lpstr>
      <vt:lpstr>Documentation for Personnel Expenses (cont.) 200.430(i)(1)</vt:lpstr>
      <vt:lpstr>Documentation for Personnel Expenses (cont.) 200.430(i)(1)</vt:lpstr>
      <vt:lpstr>COFAR Comments on Part 200 Rule </vt:lpstr>
      <vt:lpstr>Cost Objectives 200.28</vt:lpstr>
      <vt:lpstr>Time and Effort Guidance by OCFO?</vt:lpstr>
      <vt:lpstr>Use of Budget Estimates 200.430(i)(1)(viii)</vt:lpstr>
      <vt:lpstr>Percentages 200.430(i)(1)(ix)</vt:lpstr>
      <vt:lpstr>Compliance 200.430(i)(2)</vt:lpstr>
      <vt:lpstr>Noncompliance 200.430(i)(8)</vt:lpstr>
      <vt:lpstr>Reconciliation 200.430(i)(1)(viii)(C)</vt:lpstr>
      <vt:lpstr>Substitute Systems 200.430(i)(5)</vt:lpstr>
      <vt:lpstr>Alternative Proposals 200.430(i)(6)</vt:lpstr>
      <vt:lpstr>Blended Funding 200.430(i)(7)</vt:lpstr>
      <vt:lpstr>Procurement</vt:lpstr>
      <vt:lpstr>General Procurement Standards  200.318(a)</vt:lpstr>
      <vt:lpstr>Contract Administration 200.318(b)</vt:lpstr>
      <vt:lpstr>Conflict of Interest 200.318(c)(2)</vt:lpstr>
      <vt:lpstr>Conflict of Interest (cont.) 200.112</vt:lpstr>
      <vt:lpstr>Mandatory Disclosures 200.113</vt:lpstr>
      <vt:lpstr>Methods of Procurement 200.320</vt:lpstr>
      <vt:lpstr>Micro-Purchase  300.320(a)</vt:lpstr>
      <vt:lpstr>Small Purchase Procedures 300.320(b)</vt:lpstr>
      <vt:lpstr>Noncompetitive Proposals 200.320(f)</vt:lpstr>
      <vt:lpstr>Property Management</vt:lpstr>
      <vt:lpstr>Equipment 200.313(a) and (c)(4)</vt:lpstr>
      <vt:lpstr>Supplies  200.94</vt:lpstr>
      <vt:lpstr>Internal Controls  200.302(b)(4)</vt:lpstr>
      <vt:lpstr>Use of Equipment  200.313(c)(1) and (2)</vt:lpstr>
      <vt:lpstr>Disposition of Equipment 200.313(e)</vt:lpstr>
      <vt:lpstr>Requirements of Pass-through Entities</vt:lpstr>
      <vt:lpstr>Federal Awarding Agency Review of Risk Posed by Applicants  200.205</vt:lpstr>
      <vt:lpstr>Specific Conditions 200.207(a)</vt:lpstr>
      <vt:lpstr>Remedies for Noncompliance 200.338</vt:lpstr>
      <vt:lpstr>Audit Requirements</vt:lpstr>
      <vt:lpstr>Audit Requirements 200.501</vt:lpstr>
      <vt:lpstr>Federal Agency Responsibilities  200.513</vt:lpstr>
      <vt:lpstr>Audit Findings 200.516</vt:lpstr>
      <vt:lpstr>QUESTIONS?</vt:lpstr>
      <vt:lpstr>~ Legal Disclaimer ~</vt:lpstr>
    </vt:vector>
  </TitlesOfParts>
  <Company>Brustein and manasevit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21st Century Community Learning Centers</dc:title>
  <dc:creator>Tiffany</dc:creator>
  <cp:lastModifiedBy>Tiffany Winters</cp:lastModifiedBy>
  <cp:revision>164</cp:revision>
  <dcterms:created xsi:type="dcterms:W3CDTF">2008-04-16T15:53:41Z</dcterms:created>
  <dcterms:modified xsi:type="dcterms:W3CDTF">2015-01-26T15:25:47Z</dcterms:modified>
</cp:coreProperties>
</file>