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70"/>
  </p:notesMasterIdLst>
  <p:handoutMasterIdLst>
    <p:handoutMasterId r:id="rId71"/>
  </p:handoutMasterIdLst>
  <p:sldIdLst>
    <p:sldId id="257" r:id="rId2"/>
    <p:sldId id="351" r:id="rId3"/>
    <p:sldId id="637" r:id="rId4"/>
    <p:sldId id="638" r:id="rId5"/>
    <p:sldId id="639" r:id="rId6"/>
    <p:sldId id="640" r:id="rId7"/>
    <p:sldId id="641" r:id="rId8"/>
    <p:sldId id="265" r:id="rId9"/>
    <p:sldId id="407" r:id="rId10"/>
    <p:sldId id="411" r:id="rId11"/>
    <p:sldId id="634" r:id="rId12"/>
    <p:sldId id="635" r:id="rId13"/>
    <p:sldId id="567" r:id="rId14"/>
    <p:sldId id="636" r:id="rId15"/>
    <p:sldId id="494" r:id="rId16"/>
    <p:sldId id="568" r:id="rId17"/>
    <p:sldId id="549" r:id="rId18"/>
    <p:sldId id="586" r:id="rId19"/>
    <p:sldId id="569" r:id="rId20"/>
    <p:sldId id="585" r:id="rId21"/>
    <p:sldId id="587" r:id="rId22"/>
    <p:sldId id="450" r:id="rId23"/>
    <p:sldId id="642" r:id="rId24"/>
    <p:sldId id="643" r:id="rId25"/>
    <p:sldId id="339" r:id="rId26"/>
    <p:sldId id="544" r:id="rId27"/>
    <p:sldId id="564" r:id="rId28"/>
    <p:sldId id="565" r:id="rId29"/>
    <p:sldId id="571" r:id="rId30"/>
    <p:sldId id="572" r:id="rId31"/>
    <p:sldId id="644" r:id="rId32"/>
    <p:sldId id="380" r:id="rId33"/>
    <p:sldId id="458" r:id="rId34"/>
    <p:sldId id="574" r:id="rId35"/>
    <p:sldId id="578" r:id="rId36"/>
    <p:sldId id="577" r:id="rId37"/>
    <p:sldId id="463" r:id="rId38"/>
    <p:sldId id="580" r:id="rId39"/>
    <p:sldId id="466" r:id="rId40"/>
    <p:sldId id="468" r:id="rId41"/>
    <p:sldId id="471" r:id="rId42"/>
    <p:sldId id="472" r:id="rId43"/>
    <p:sldId id="473" r:id="rId44"/>
    <p:sldId id="474" r:id="rId45"/>
    <p:sldId id="581" r:id="rId46"/>
    <p:sldId id="304" r:id="rId47"/>
    <p:sldId id="307" r:id="rId48"/>
    <p:sldId id="428" r:id="rId49"/>
    <p:sldId id="342" r:id="rId50"/>
    <p:sldId id="625" r:id="rId51"/>
    <p:sldId id="308" r:id="rId52"/>
    <p:sldId id="606" r:id="rId53"/>
    <p:sldId id="310" r:id="rId54"/>
    <p:sldId id="313" r:id="rId55"/>
    <p:sldId id="314" r:id="rId56"/>
    <p:sldId id="319" r:id="rId57"/>
    <p:sldId id="326" r:id="rId58"/>
    <p:sldId id="327" r:id="rId59"/>
    <p:sldId id="334" r:id="rId60"/>
    <p:sldId id="335" r:id="rId61"/>
    <p:sldId id="645" r:id="rId62"/>
    <p:sldId id="646" r:id="rId63"/>
    <p:sldId id="647" r:id="rId64"/>
    <p:sldId id="648" r:id="rId65"/>
    <p:sldId id="649" r:id="rId66"/>
    <p:sldId id="412" r:id="rId67"/>
    <p:sldId id="566" r:id="rId68"/>
    <p:sldId id="413" r:id="rId6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176" autoAdjust="0"/>
    <p:restoredTop sz="94660"/>
  </p:normalViewPr>
  <p:slideViewPr>
    <p:cSldViewPr snapToGrid="0">
      <p:cViewPr varScale="1">
        <p:scale>
          <a:sx n="73" d="100"/>
          <a:sy n="73" d="100"/>
        </p:scale>
        <p:origin x="-105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10DB480-2E8D-4C92-B524-57092E743A83}" type="datetimeFigureOut">
              <a:rPr lang="en-US" smtClean="0"/>
              <a:pPr/>
              <a:t>2/3/2017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05C9C0A-9271-4B82-BF2C-BA3680B73E0E}" type="slidenum">
              <a:rPr lang="en-US" smtClean="0"/>
              <a:pPr/>
              <a:t>‹#›</a:t>
            </a:fld>
            <a:endParaRPr lang="en-US" dirty="0"/>
          </a:p>
        </p:txBody>
      </p:sp>
    </p:spTree>
    <p:extLst>
      <p:ext uri="{BB962C8B-B14F-4D97-AF65-F5344CB8AC3E}">
        <p14:creationId xmlns:p14="http://schemas.microsoft.com/office/powerpoint/2010/main" xmlns="" val="3911754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8953C12-D9E2-4358-9AB7-8FA947D14DE4}" type="datetimeFigureOut">
              <a:rPr lang="en-US" smtClean="0"/>
              <a:pPr/>
              <a:t>2/3/2017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84B8848-577D-48F0-9B0D-B19C1A23384E}" type="slidenum">
              <a:rPr lang="en-US" smtClean="0"/>
              <a:pPr/>
              <a:t>‹#›</a:t>
            </a:fld>
            <a:endParaRPr lang="en-US" dirty="0"/>
          </a:p>
        </p:txBody>
      </p:sp>
    </p:spTree>
    <p:extLst>
      <p:ext uri="{BB962C8B-B14F-4D97-AF65-F5344CB8AC3E}">
        <p14:creationId xmlns:p14="http://schemas.microsoft.com/office/powerpoint/2010/main" xmlns="" val="28720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D9DE3-B01C-40D9-8BCC-1A4B4107A32C}" type="slidenum">
              <a:rPr lang="en-US" altLang="en-US"/>
              <a:pPr/>
              <a:t>1</a:t>
            </a:fld>
            <a:endParaRPr lang="en-US" altLang="en-US" dirty="0"/>
          </a:p>
        </p:txBody>
      </p:sp>
      <p:sp>
        <p:nvSpPr>
          <p:cNvPr id="107522" name="Rectangle 2"/>
          <p:cNvSpPr>
            <a:spLocks noGrp="1" noRot="1" noChangeAspect="1" noChangeArrowheads="1" noTextEdit="1"/>
          </p:cNvSpPr>
          <p:nvPr>
            <p:ph type="sldImg"/>
          </p:nvPr>
        </p:nvSpPr>
        <p:spPr>
          <a:xfrm>
            <a:off x="1338263" y="1162050"/>
            <a:ext cx="4181475" cy="3136900"/>
          </a:xfrm>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xmlns="" val="197835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F5F23-11B6-4BB4-B823-A3E711B86649}" type="slidenum">
              <a:rPr lang="en-US" altLang="en-US"/>
              <a:pPr/>
              <a:t>37</a:t>
            </a:fld>
            <a:endParaRPr lang="en-US" altLang="en-US" dirty="0"/>
          </a:p>
        </p:txBody>
      </p:sp>
      <p:sp>
        <p:nvSpPr>
          <p:cNvPr id="110594" name="Rectangle 2"/>
          <p:cNvSpPr>
            <a:spLocks noGrp="1" noRot="1" noChangeAspect="1" noChangeArrowheads="1" noTextEdit="1"/>
          </p:cNvSpPr>
          <p:nvPr>
            <p:ph type="sldImg"/>
          </p:nvPr>
        </p:nvSpPr>
        <p:spPr>
          <a:xfrm>
            <a:off x="1338263" y="1162050"/>
            <a:ext cx="4181475" cy="3136900"/>
          </a:xfrm>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xmlns="" val="230867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9DD2DEE5-AF95-4BB9-A1A2-C621314E514A}" type="slidenum">
              <a:rPr lang="en-US" altLang="en-US" smtClean="0">
                <a:latin typeface="Calibri" panose="020F0502020204030204" pitchFamily="34" charset="0"/>
              </a:rPr>
              <a:pPr fontAlgn="base">
                <a:spcBef>
                  <a:spcPct val="0"/>
                </a:spcBef>
                <a:spcAft>
                  <a:spcPct val="0"/>
                </a:spcAft>
              </a:pPr>
              <a:t>66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82673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34936168-F8C4-4894-99BD-BD63E121943A}" type="datetime1">
              <a:rPr lang="en-US" smtClean="0"/>
              <a:pPr/>
              <a:t>2/3/2017</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dirty="0"/>
              <a:t>Brustein &amp; Manasevit, PLLC © 2016. All rights reserved.</a:t>
            </a:r>
          </a:p>
        </p:txBody>
      </p:sp>
      <p:sp>
        <p:nvSpPr>
          <p:cNvPr id="6" name="Slide Number Placeholder 5"/>
          <p:cNvSpPr>
            <a:spLocks noGrp="1"/>
          </p:cNvSpPr>
          <p:nvPr>
            <p:ph type="sldNum" sz="quarter" idx="12"/>
          </p:nvPr>
        </p:nvSpPr>
        <p:spPr>
          <a:xfrm>
            <a:off x="7373012" y="6400800"/>
            <a:ext cx="1377288" cy="457200"/>
          </a:xfrm>
        </p:spPr>
        <p:txBody>
          <a:bodyPr/>
          <a:lstStyle>
            <a:lvl1pPr>
              <a:defRPr sz="1400" baseline="0">
                <a:solidFill>
                  <a:schemeClr val="tx2"/>
                </a:solidFill>
              </a:defRPr>
            </a:lvl1pPr>
          </a:lstStyle>
          <a:p>
            <a:fld id="{5CC42AE1-40A2-4F81-9633-FBE296E6079B}"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3791061096"/>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02999-0A3F-465B-988F-88D4D826645B}" type="datetime1">
              <a:rPr lang="en-US" smtClean="0"/>
              <a:pPr/>
              <a:t>2/3/2017</a:t>
            </a:fld>
            <a:endParaRPr lang="en-US" dirty="0"/>
          </a:p>
        </p:txBody>
      </p:sp>
      <p:sp>
        <p:nvSpPr>
          <p:cNvPr id="5" name="Footer Placeholder 4"/>
          <p:cNvSpPr>
            <a:spLocks noGrp="1"/>
          </p:cNvSpPr>
          <p:nvPr>
            <p:ph type="ftr" sz="quarter" idx="11"/>
          </p:nvPr>
        </p:nvSpPr>
        <p:spPr/>
        <p:txBody>
          <a:bodyPr/>
          <a:lstStyle/>
          <a:p>
            <a:r>
              <a:rPr lang="en-US" dirty="0"/>
              <a:t>Brustein &amp; Manasevit, PLLC © 2016. All rights reserved.</a:t>
            </a:r>
          </a:p>
        </p:txBody>
      </p:sp>
      <p:sp>
        <p:nvSpPr>
          <p:cNvPr id="6" name="Slide Number Placeholder 5"/>
          <p:cNvSpPr>
            <a:spLocks noGrp="1"/>
          </p:cNvSpPr>
          <p:nvPr>
            <p:ph type="sldNum" sz="quarter" idx="12"/>
          </p:nvPr>
        </p:nvSpPr>
        <p:spPr>
          <a:xfrm>
            <a:off x="7104552" y="6350000"/>
            <a:ext cx="1366348" cy="508000"/>
          </a:xfrm>
        </p:spPr>
        <p:txBody>
          <a:bodyPr/>
          <a:lstStyle>
            <a:lvl1pPr>
              <a:defRPr sz="1400"/>
            </a:lvl1pPr>
          </a:lstStyle>
          <a:p>
            <a:fld id="{5CC42AE1-40A2-4F81-9633-FBE296E6079B}" type="slidenum">
              <a:rPr lang="en-US" smtClean="0"/>
              <a:pPr/>
              <a:t>‹#›</a:t>
            </a:fld>
            <a:endParaRPr lang="en-US" dirty="0"/>
          </a:p>
        </p:txBody>
      </p:sp>
    </p:spTree>
    <p:extLst>
      <p:ext uri="{BB962C8B-B14F-4D97-AF65-F5344CB8AC3E}">
        <p14:creationId xmlns:p14="http://schemas.microsoft.com/office/powerpoint/2010/main" xmlns="" val="227188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ADE6A-29DE-4050-81FE-4706CF0075B1}" type="datetime1">
              <a:rPr lang="en-US" smtClean="0"/>
              <a:pPr/>
              <a:t>2/3/2017</a:t>
            </a:fld>
            <a:endParaRPr lang="en-US" dirty="0"/>
          </a:p>
        </p:txBody>
      </p:sp>
      <p:sp>
        <p:nvSpPr>
          <p:cNvPr id="5" name="Footer Placeholder 4"/>
          <p:cNvSpPr>
            <a:spLocks noGrp="1"/>
          </p:cNvSpPr>
          <p:nvPr>
            <p:ph type="ftr" sz="quarter" idx="11"/>
          </p:nvPr>
        </p:nvSpPr>
        <p:spPr/>
        <p:txBody>
          <a:bodyPr/>
          <a:lstStyle/>
          <a:p>
            <a:r>
              <a:rPr lang="en-US" dirty="0"/>
              <a:t>Brustein &amp; Manasevit, PLLC © 2016. All rights reserved.</a:t>
            </a:r>
          </a:p>
        </p:txBody>
      </p:sp>
      <p:sp>
        <p:nvSpPr>
          <p:cNvPr id="6" name="Slide Number Placeholder 5"/>
          <p:cNvSpPr>
            <a:spLocks noGrp="1"/>
          </p:cNvSpPr>
          <p:nvPr>
            <p:ph type="sldNum" sz="quarter" idx="12"/>
          </p:nvPr>
        </p:nvSpPr>
        <p:spPr>
          <a:xfrm>
            <a:off x="7104552" y="6311900"/>
            <a:ext cx="1340948" cy="546100"/>
          </a:xfrm>
        </p:spPr>
        <p:txBody>
          <a:bodyPr/>
          <a:lstStyle>
            <a:lvl1pPr>
              <a:defRPr sz="1400"/>
            </a:lvl1pPr>
          </a:lstStyle>
          <a:p>
            <a:fld id="{5CC42AE1-40A2-4F81-9633-FBE296E6079B}" type="slidenum">
              <a:rPr lang="en-US" smtClean="0"/>
              <a:pPr/>
              <a:t>‹#›</a:t>
            </a:fld>
            <a:endParaRPr lang="en-US" dirty="0"/>
          </a:p>
        </p:txBody>
      </p:sp>
    </p:spTree>
    <p:extLst>
      <p:ext uri="{BB962C8B-B14F-4D97-AF65-F5344CB8AC3E}">
        <p14:creationId xmlns:p14="http://schemas.microsoft.com/office/powerpoint/2010/main" xmlns="" val="357075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FF43E-9399-4195-853C-3D0C11CB8196}" type="datetime1">
              <a:rPr lang="en-US" smtClean="0"/>
              <a:pPr/>
              <a:t>2/3/2017</a:t>
            </a:fld>
            <a:endParaRPr lang="en-US" dirty="0"/>
          </a:p>
        </p:txBody>
      </p:sp>
      <p:sp>
        <p:nvSpPr>
          <p:cNvPr id="5" name="Footer Placeholder 4"/>
          <p:cNvSpPr>
            <a:spLocks noGrp="1"/>
          </p:cNvSpPr>
          <p:nvPr>
            <p:ph type="ftr" sz="quarter" idx="11"/>
          </p:nvPr>
        </p:nvSpPr>
        <p:spPr/>
        <p:txBody>
          <a:bodyPr/>
          <a:lstStyle/>
          <a:p>
            <a:r>
              <a:rPr lang="en-US" dirty="0"/>
              <a:t>Brustein &amp; Manasevit, PLLC © 2016. All rights reserved.</a:t>
            </a:r>
          </a:p>
        </p:txBody>
      </p:sp>
      <p:sp>
        <p:nvSpPr>
          <p:cNvPr id="6" name="Slide Number Placeholder 5"/>
          <p:cNvSpPr>
            <a:spLocks noGrp="1"/>
          </p:cNvSpPr>
          <p:nvPr>
            <p:ph type="sldNum" sz="quarter" idx="12"/>
          </p:nvPr>
        </p:nvSpPr>
        <p:spPr>
          <a:xfrm>
            <a:off x="7104552" y="6311900"/>
            <a:ext cx="1404448" cy="546100"/>
          </a:xfrm>
        </p:spPr>
        <p:txBody>
          <a:bodyPr/>
          <a:lstStyle>
            <a:lvl1pPr>
              <a:defRPr sz="1400"/>
            </a:lvl1pPr>
          </a:lstStyle>
          <a:p>
            <a:fld id="{5CC42AE1-40A2-4F81-9633-FBE296E6079B}" type="slidenum">
              <a:rPr lang="en-US" smtClean="0"/>
              <a:pPr/>
              <a:t>‹#›</a:t>
            </a:fld>
            <a:endParaRPr lang="en-US" dirty="0"/>
          </a:p>
        </p:txBody>
      </p:sp>
    </p:spTree>
    <p:extLst>
      <p:ext uri="{BB962C8B-B14F-4D97-AF65-F5344CB8AC3E}">
        <p14:creationId xmlns:p14="http://schemas.microsoft.com/office/powerpoint/2010/main" xmlns="" val="122112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D2C0173B-C8C2-4B1E-8BB4-201A4963373E}" type="datetime1">
              <a:rPr lang="en-US" smtClean="0"/>
              <a:pPr/>
              <a:t>2/3/2017</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en-US" dirty="0"/>
              <a:t>Brustein &amp; Manasevit, PLLC © 2016. All rights reserved.</a:t>
            </a:r>
          </a:p>
        </p:txBody>
      </p:sp>
      <p:sp>
        <p:nvSpPr>
          <p:cNvPr id="6" name="Slide Number Placeholder 5"/>
          <p:cNvSpPr>
            <a:spLocks noGrp="1"/>
          </p:cNvSpPr>
          <p:nvPr>
            <p:ph type="sldNum" sz="quarter" idx="12"/>
          </p:nvPr>
        </p:nvSpPr>
        <p:spPr>
          <a:xfrm>
            <a:off x="7373012" y="6324600"/>
            <a:ext cx="1326488" cy="533400"/>
          </a:xfrm>
        </p:spPr>
        <p:txBody>
          <a:bodyPr/>
          <a:lstStyle>
            <a:lvl1pPr>
              <a:defRPr sz="1400">
                <a:solidFill>
                  <a:schemeClr val="tx2"/>
                </a:solidFill>
              </a:defRPr>
            </a:lvl1pPr>
          </a:lstStyle>
          <a:p>
            <a:fld id="{5CC42AE1-40A2-4F81-9633-FBE296E6079B}"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27434701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BBB00-B02D-41B8-B3BB-A1F1EBF1DF7F}" type="datetime1">
              <a:rPr lang="en-US" smtClean="0"/>
              <a:pPr/>
              <a:t>2/3/2017</a:t>
            </a:fld>
            <a:endParaRPr lang="en-US" dirty="0"/>
          </a:p>
        </p:txBody>
      </p:sp>
      <p:sp>
        <p:nvSpPr>
          <p:cNvPr id="6" name="Footer Placeholder 5"/>
          <p:cNvSpPr>
            <a:spLocks noGrp="1"/>
          </p:cNvSpPr>
          <p:nvPr>
            <p:ph type="ftr" sz="quarter" idx="11"/>
          </p:nvPr>
        </p:nvSpPr>
        <p:spPr/>
        <p:txBody>
          <a:bodyPr/>
          <a:lstStyle/>
          <a:p>
            <a:r>
              <a:rPr lang="en-US" dirty="0"/>
              <a:t>Brustein &amp; Manasevit, PLLC © 2016. All rights reserved.</a:t>
            </a:r>
          </a:p>
        </p:txBody>
      </p:sp>
      <p:sp>
        <p:nvSpPr>
          <p:cNvPr id="7" name="Slide Number Placeholder 6"/>
          <p:cNvSpPr>
            <a:spLocks noGrp="1"/>
          </p:cNvSpPr>
          <p:nvPr>
            <p:ph type="sldNum" sz="quarter" idx="12"/>
          </p:nvPr>
        </p:nvSpPr>
        <p:spPr>
          <a:xfrm>
            <a:off x="7104552" y="6375400"/>
            <a:ext cx="1404448" cy="482600"/>
          </a:xfrm>
        </p:spPr>
        <p:txBody>
          <a:bodyPr/>
          <a:lstStyle>
            <a:lvl1pPr>
              <a:defRPr sz="1400"/>
            </a:lvl1pPr>
          </a:lstStyle>
          <a:p>
            <a:fld id="{5CC42AE1-40A2-4F81-9633-FBE296E6079B}" type="slidenum">
              <a:rPr lang="en-US" smtClean="0"/>
              <a:pPr/>
              <a:t>‹#›</a:t>
            </a:fld>
            <a:endParaRPr lang="en-US" dirty="0"/>
          </a:p>
        </p:txBody>
      </p:sp>
    </p:spTree>
    <p:extLst>
      <p:ext uri="{BB962C8B-B14F-4D97-AF65-F5344CB8AC3E}">
        <p14:creationId xmlns:p14="http://schemas.microsoft.com/office/powerpoint/2010/main" xmlns="" val="3327106619"/>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92662E-B566-4185-923A-C5C68B017893}" type="datetime1">
              <a:rPr lang="en-US" smtClean="0"/>
              <a:pPr/>
              <a:t>2/3/2017</a:t>
            </a:fld>
            <a:endParaRPr lang="en-US" dirty="0"/>
          </a:p>
        </p:txBody>
      </p:sp>
      <p:sp>
        <p:nvSpPr>
          <p:cNvPr id="8" name="Footer Placeholder 7"/>
          <p:cNvSpPr>
            <a:spLocks noGrp="1"/>
          </p:cNvSpPr>
          <p:nvPr>
            <p:ph type="ftr" sz="quarter" idx="11"/>
          </p:nvPr>
        </p:nvSpPr>
        <p:spPr/>
        <p:txBody>
          <a:bodyPr/>
          <a:lstStyle/>
          <a:p>
            <a:r>
              <a:rPr lang="en-US" dirty="0"/>
              <a:t>Brustein &amp; Manasevit, PLLC © 2016. All rights reserved.</a:t>
            </a:r>
          </a:p>
        </p:txBody>
      </p:sp>
      <p:sp>
        <p:nvSpPr>
          <p:cNvPr id="9" name="Slide Number Placeholder 8"/>
          <p:cNvSpPr>
            <a:spLocks noGrp="1"/>
          </p:cNvSpPr>
          <p:nvPr>
            <p:ph type="sldNum" sz="quarter" idx="12"/>
          </p:nvPr>
        </p:nvSpPr>
        <p:spPr>
          <a:xfrm>
            <a:off x="7104552" y="6362700"/>
            <a:ext cx="1366348" cy="495300"/>
          </a:xfrm>
        </p:spPr>
        <p:txBody>
          <a:bodyPr/>
          <a:lstStyle>
            <a:lvl1pPr>
              <a:defRPr sz="1400"/>
            </a:lvl1pPr>
          </a:lstStyle>
          <a:p>
            <a:fld id="{5CC42AE1-40A2-4F81-9633-FBE296E6079B}" type="slidenum">
              <a:rPr lang="en-US" smtClean="0"/>
              <a:pPr/>
              <a:t>‹#›</a:t>
            </a:fld>
            <a:endParaRPr lang="en-US" dirty="0"/>
          </a:p>
        </p:txBody>
      </p:sp>
    </p:spTree>
    <p:extLst>
      <p:ext uri="{BB962C8B-B14F-4D97-AF65-F5344CB8AC3E}">
        <p14:creationId xmlns:p14="http://schemas.microsoft.com/office/powerpoint/2010/main" xmlns="" val="782547592"/>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7D3D80-FD3D-4A89-8A87-8E2E06BE0061}" type="datetime1">
              <a:rPr lang="en-US" smtClean="0"/>
              <a:pPr/>
              <a:t>2/3/2017</a:t>
            </a:fld>
            <a:endParaRPr lang="en-US" dirty="0"/>
          </a:p>
        </p:txBody>
      </p:sp>
      <p:sp>
        <p:nvSpPr>
          <p:cNvPr id="4" name="Footer Placeholder 3"/>
          <p:cNvSpPr>
            <a:spLocks noGrp="1"/>
          </p:cNvSpPr>
          <p:nvPr>
            <p:ph type="ftr" sz="quarter" idx="11"/>
          </p:nvPr>
        </p:nvSpPr>
        <p:spPr/>
        <p:txBody>
          <a:bodyPr/>
          <a:lstStyle/>
          <a:p>
            <a:r>
              <a:rPr lang="en-US" dirty="0"/>
              <a:t>Brustein &amp; Manasevit, PLLC © 2016. All rights reserved.</a:t>
            </a:r>
          </a:p>
        </p:txBody>
      </p:sp>
      <p:sp>
        <p:nvSpPr>
          <p:cNvPr id="5" name="Slide Number Placeholder 4"/>
          <p:cNvSpPr>
            <a:spLocks noGrp="1"/>
          </p:cNvSpPr>
          <p:nvPr>
            <p:ph type="sldNum" sz="quarter" idx="12"/>
          </p:nvPr>
        </p:nvSpPr>
        <p:spPr>
          <a:xfrm>
            <a:off x="7104552" y="6375400"/>
            <a:ext cx="1315548" cy="482600"/>
          </a:xfrm>
        </p:spPr>
        <p:txBody>
          <a:bodyPr/>
          <a:lstStyle>
            <a:lvl1pPr>
              <a:defRPr sz="1400"/>
            </a:lvl1pPr>
          </a:lstStyle>
          <a:p>
            <a:fld id="{5CC42AE1-40A2-4F81-9633-FBE296E6079B}" type="slidenum">
              <a:rPr lang="en-US" smtClean="0"/>
              <a:pPr/>
              <a:t>‹#›</a:t>
            </a:fld>
            <a:endParaRPr lang="en-US" dirty="0"/>
          </a:p>
        </p:txBody>
      </p:sp>
    </p:spTree>
    <p:extLst>
      <p:ext uri="{BB962C8B-B14F-4D97-AF65-F5344CB8AC3E}">
        <p14:creationId xmlns:p14="http://schemas.microsoft.com/office/powerpoint/2010/main" xmlns="" val="391699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B62EA-14EA-4A81-8AC7-A200F7A9FC22}" type="datetime1">
              <a:rPr lang="en-US" smtClean="0"/>
              <a:pPr/>
              <a:t>2/3/2017</a:t>
            </a:fld>
            <a:endParaRPr lang="en-US" dirty="0"/>
          </a:p>
        </p:txBody>
      </p:sp>
      <p:sp>
        <p:nvSpPr>
          <p:cNvPr id="3" name="Footer Placeholder 2"/>
          <p:cNvSpPr>
            <a:spLocks noGrp="1"/>
          </p:cNvSpPr>
          <p:nvPr>
            <p:ph type="ftr" sz="quarter" idx="11"/>
          </p:nvPr>
        </p:nvSpPr>
        <p:spPr/>
        <p:txBody>
          <a:bodyPr/>
          <a:lstStyle/>
          <a:p>
            <a:r>
              <a:rPr lang="en-US" dirty="0"/>
              <a:t>Brustein &amp; Manasevit, PLLC © 2016. All rights reserved.</a:t>
            </a:r>
          </a:p>
        </p:txBody>
      </p:sp>
      <p:sp>
        <p:nvSpPr>
          <p:cNvPr id="4" name="Slide Number Placeholder 3"/>
          <p:cNvSpPr>
            <a:spLocks noGrp="1"/>
          </p:cNvSpPr>
          <p:nvPr>
            <p:ph type="sldNum" sz="quarter" idx="12"/>
          </p:nvPr>
        </p:nvSpPr>
        <p:spPr>
          <a:xfrm>
            <a:off x="7104552" y="6273800"/>
            <a:ext cx="1353648" cy="584200"/>
          </a:xfrm>
        </p:spPr>
        <p:txBody>
          <a:bodyPr/>
          <a:lstStyle>
            <a:lvl1pPr>
              <a:defRPr sz="1400"/>
            </a:lvl1pPr>
          </a:lstStyle>
          <a:p>
            <a:fld id="{5CC42AE1-40A2-4F81-9633-FBE296E6079B}" type="slidenum">
              <a:rPr lang="en-US" smtClean="0"/>
              <a:pPr/>
              <a:t>‹#›</a:t>
            </a:fld>
            <a:endParaRPr lang="en-US" dirty="0"/>
          </a:p>
        </p:txBody>
      </p:sp>
    </p:spTree>
    <p:extLst>
      <p:ext uri="{BB962C8B-B14F-4D97-AF65-F5344CB8AC3E}">
        <p14:creationId xmlns:p14="http://schemas.microsoft.com/office/powerpoint/2010/main" xmlns="" val="2483077795"/>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79D00B9D-A603-4621-83B2-1D28D3495B81}" type="datetime1">
              <a:rPr lang="en-US" smtClean="0"/>
              <a:pPr/>
              <a:t>2/3/2017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dirty="0"/>
              <a:t>Brustein &amp; Manasevit, PLLC © 2016. All rights reserved.</a:t>
            </a:r>
          </a:p>
        </p:txBody>
      </p:sp>
      <p:sp>
        <p:nvSpPr>
          <p:cNvPr id="7" name="Slide Number Placeholder 6"/>
          <p:cNvSpPr>
            <a:spLocks noGrp="1"/>
          </p:cNvSpPr>
          <p:nvPr>
            <p:ph type="sldNum" sz="quarter" idx="12"/>
          </p:nvPr>
        </p:nvSpPr>
        <p:spPr>
          <a:xfrm>
            <a:off x="7412355" y="6337300"/>
            <a:ext cx="1312545" cy="520700"/>
          </a:xfrm>
        </p:spPr>
        <p:txBody>
          <a:bodyPr/>
          <a:lstStyle>
            <a:lvl1pPr>
              <a:defRPr sz="1400">
                <a:solidFill>
                  <a:schemeClr val="tx2"/>
                </a:solidFill>
              </a:defRPr>
            </a:lvl1pPr>
          </a:lstStyle>
          <a:p>
            <a:fld id="{5CC42AE1-40A2-4F81-9633-FBE296E6079B}"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851663838"/>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0CBA677-C117-4897-83B3-CF91A934A1E5}" type="datetime1">
              <a:rPr lang="en-US" smtClean="0"/>
              <a:pPr/>
              <a:t>2/3/2017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dirty="0"/>
              <a:t>Brustein &amp; Manasevit, PLLC © 2016. All rights reserved.</a:t>
            </a:r>
          </a:p>
        </p:txBody>
      </p:sp>
      <p:sp>
        <p:nvSpPr>
          <p:cNvPr id="7" name="Slide Number Placeholder 6"/>
          <p:cNvSpPr>
            <a:spLocks noGrp="1"/>
          </p:cNvSpPr>
          <p:nvPr>
            <p:ph type="sldNum" sz="quarter" idx="12"/>
          </p:nvPr>
        </p:nvSpPr>
        <p:spPr>
          <a:xfrm>
            <a:off x="7399655" y="6388100"/>
            <a:ext cx="1363345" cy="469900"/>
          </a:xfrm>
        </p:spPr>
        <p:txBody>
          <a:bodyPr/>
          <a:lstStyle>
            <a:lvl1pPr>
              <a:defRPr sz="1400">
                <a:solidFill>
                  <a:schemeClr val="tx2"/>
                </a:solidFill>
              </a:defRPr>
            </a:lvl1pPr>
          </a:lstStyle>
          <a:p>
            <a:fld id="{5CC42AE1-40A2-4F81-9633-FBE296E6079B}"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53298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7EC78BCD-1DF0-4A85-9CC7-2BB44CE79A0F}" type="datetime1">
              <a:rPr lang="en-US" smtClean="0"/>
              <a:pPr/>
              <a:t>2/3/2017</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en-US" dirty="0"/>
              <a:t>Brustein &amp; Manasevit, PLLC © 2016. All rights reserved.</a:t>
            </a: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CC42AE1-40A2-4F81-9633-FBE296E6079B}"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556584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0" orient="horz" pos="1368" userDrawn="1">
          <p15:clr>
            <a:srgbClr val="F26B43"/>
          </p15:clr>
        </p15:guide>
        <p15:guide id="4" orient="horz" pos="1440" userDrawn="1">
          <p15:clr>
            <a:srgbClr val="F26B43"/>
          </p15:clr>
        </p15:guide>
        <p15:guide id="5" orient="horz" pos="3696" userDrawn="1">
          <p15:clr>
            <a:srgbClr val="F26B43"/>
          </p15:clr>
        </p15:guide>
        <p15:guide id="6" orient="horz" pos="432" userDrawn="1">
          <p15:clr>
            <a:srgbClr val="F26B43"/>
          </p15:clr>
        </p15:guide>
        <p15:guide id="7" orient="horz" pos="1512" userDrawn="1">
          <p15:clr>
            <a:srgbClr val="F26B43"/>
          </p15:clr>
        </p15:guide>
        <p15:guide id="8" pos="5184" userDrawn="1">
          <p15:clr>
            <a:srgbClr val="F26B43"/>
          </p15:clr>
        </p15:guide>
        <p15:guide id="9" pos="702" userDrawn="1">
          <p15:clr>
            <a:srgbClr val="F26B43"/>
          </p15:clr>
        </p15:guide>
        <p15:guide id="10" pos="6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lmanasevit@bruma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bruma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ed.gov/ess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ssa.questions@ed.gov" TargetMode="External"/><Relationship Id="rId2" Type="http://schemas.openxmlformats.org/officeDocument/2006/relationships/hyperlink" Target="http://www.ed.gov/ess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733777" y="1399822"/>
            <a:ext cx="7684258" cy="1941688"/>
          </a:xfrm>
          <a:effectLst>
            <a:outerShdw dist="17961" dir="2700000" algn="ctr" rotWithShape="0">
              <a:schemeClr val="accent1"/>
            </a:outerShdw>
          </a:effectLst>
        </p:spPr>
        <p:txBody>
          <a:bodyPr>
            <a:normAutofit/>
          </a:bodyPr>
          <a:lstStyle/>
          <a:p>
            <a:pPr algn="ctr"/>
            <a:r>
              <a:rPr lang="en-US" altLang="en-US" sz="6000" b="1" dirty="0">
                <a:solidFill>
                  <a:srgbClr val="000000"/>
                </a:solidFill>
              </a:rPr>
              <a:t>The Future Under ESSA</a:t>
            </a:r>
            <a:endParaRPr lang="ru-RU" altLang="en-US" sz="6000" b="1" dirty="0">
              <a:solidFill>
                <a:srgbClr val="000000"/>
              </a:solidFill>
            </a:endParaRPr>
          </a:p>
        </p:txBody>
      </p:sp>
      <p:sp>
        <p:nvSpPr>
          <p:cNvPr id="2056" name="Rectangle 8"/>
          <p:cNvSpPr>
            <a:spLocks noGrp="1" noChangeArrowheads="1"/>
          </p:cNvSpPr>
          <p:nvPr>
            <p:ph type="subTitle" idx="1"/>
          </p:nvPr>
        </p:nvSpPr>
        <p:spPr>
          <a:xfrm>
            <a:off x="1614310" y="3500120"/>
            <a:ext cx="3928534" cy="1718011"/>
          </a:xfrm>
          <a:effectLst>
            <a:outerShdw dist="17961" dir="2700000" algn="ctr" rotWithShape="0">
              <a:schemeClr val="accent1"/>
            </a:outerShdw>
          </a:effectLst>
        </p:spPr>
        <p:txBody>
          <a:bodyPr>
            <a:normAutofit fontScale="92500" lnSpcReduction="10000"/>
          </a:bodyPr>
          <a:lstStyle/>
          <a:p>
            <a:r>
              <a:rPr lang="en-US" altLang="en-US" sz="2800" dirty="0">
                <a:solidFill>
                  <a:srgbClr val="000000"/>
                </a:solidFill>
              </a:rPr>
              <a:t>An Overview of Major Changes and Updates Under the Every Student Succeeds Act!</a:t>
            </a:r>
            <a:endParaRPr lang="ru-RU" altLang="en-US" sz="2800" dirty="0">
              <a:solidFill>
                <a:srgbClr val="000000"/>
              </a:solidFill>
            </a:endParaRPr>
          </a:p>
        </p:txBody>
      </p:sp>
      <p:sp>
        <p:nvSpPr>
          <p:cNvPr id="2" name="Rectangle 1"/>
          <p:cNvSpPr/>
          <p:nvPr/>
        </p:nvSpPr>
        <p:spPr>
          <a:xfrm>
            <a:off x="293916" y="5376741"/>
            <a:ext cx="5644040" cy="1200329"/>
          </a:xfrm>
          <a:prstGeom prst="rect">
            <a:avLst/>
          </a:prstGeom>
        </p:spPr>
        <p:txBody>
          <a:bodyPr wrap="square">
            <a:spAutoFit/>
          </a:bodyPr>
          <a:lstStyle/>
          <a:p>
            <a:r>
              <a:rPr lang="en-US" altLang="en-US" dirty="0">
                <a:ln w="0"/>
                <a:solidFill>
                  <a:srgbClr val="000000"/>
                </a:solidFill>
                <a:effectLst>
                  <a:outerShdw blurRad="38100" dist="19050" dir="2700000" algn="tl" rotWithShape="0">
                    <a:schemeClr val="dk1">
                      <a:alpha val="40000"/>
                    </a:schemeClr>
                  </a:outerShdw>
                </a:effectLst>
              </a:rPr>
              <a:t>Tiffany Winters Kesslar, Esq. </a:t>
            </a:r>
          </a:p>
          <a:p>
            <a:r>
              <a:rPr lang="en-US" altLang="en-US" dirty="0">
                <a:ln w="0"/>
                <a:solidFill>
                  <a:srgbClr val="000000"/>
                </a:solidFill>
                <a:effectLst>
                  <a:outerShdw blurRad="38100" dist="19050" dir="2700000" algn="tl" rotWithShape="0">
                    <a:schemeClr val="dk1">
                      <a:alpha val="40000"/>
                    </a:schemeClr>
                  </a:outerShdw>
                </a:effectLst>
                <a:hlinkClick r:id="rId3"/>
              </a:rPr>
              <a:t>tkesslar@bruman.com</a:t>
            </a:r>
            <a:r>
              <a:rPr lang="en-US" altLang="en-US" dirty="0">
                <a:ln w="0"/>
                <a:solidFill>
                  <a:srgbClr val="000000"/>
                </a:solidFill>
                <a:effectLst>
                  <a:outerShdw blurRad="38100" dist="19050" dir="2700000" algn="tl" rotWithShape="0">
                    <a:schemeClr val="dk1">
                      <a:alpha val="40000"/>
                    </a:schemeClr>
                  </a:outerShdw>
                </a:effectLst>
              </a:rPr>
              <a:t> </a:t>
            </a:r>
          </a:p>
          <a:p>
            <a:r>
              <a:rPr lang="en-US" altLang="en-US" dirty="0">
                <a:ln w="0"/>
                <a:solidFill>
                  <a:srgbClr val="000000"/>
                </a:solidFill>
                <a:effectLst>
                  <a:outerShdw blurRad="38100" dist="19050" dir="2700000" algn="tl" rotWithShape="0">
                    <a:schemeClr val="dk1">
                      <a:alpha val="40000"/>
                    </a:schemeClr>
                  </a:outerShdw>
                </a:effectLst>
              </a:rPr>
              <a:t>January 2017</a:t>
            </a:r>
          </a:p>
          <a:p>
            <a:r>
              <a:rPr lang="en-US" altLang="en-US" dirty="0">
                <a:ln w="0"/>
                <a:solidFill>
                  <a:srgbClr val="000000"/>
                </a:solidFill>
                <a:effectLst>
                  <a:outerShdw blurRad="38100" dist="19050" dir="2700000" algn="tl" rotWithShape="0">
                    <a:schemeClr val="dk1">
                      <a:alpha val="40000"/>
                    </a:schemeClr>
                  </a:outerShdw>
                </a:effectLst>
                <a:hlinkClick r:id="rId4"/>
              </a:rPr>
              <a:t>www.bruman.com</a:t>
            </a:r>
            <a:r>
              <a:rPr lang="en-US" altLang="en-US" dirty="0">
                <a:ln w="0"/>
                <a:solidFill>
                  <a:srgbClr val="000000"/>
                </a:solidFill>
                <a:effectLst>
                  <a:outerShdw blurRad="38100" dist="19050" dir="2700000" algn="tl" rotWithShape="0">
                    <a:schemeClr val="dk1">
                      <a:alpha val="40000"/>
                    </a:schemeClr>
                  </a:outerShdw>
                </a:effectLst>
              </a:rPr>
              <a:t> </a:t>
            </a:r>
          </a:p>
        </p:txBody>
      </p:sp>
      <p:pic>
        <p:nvPicPr>
          <p:cNvPr id="4" name="Picture 3" descr="2012: The U.S. Supreme Court tosses the individual mandate of ACA ..."/>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12179" y="3341510"/>
            <a:ext cx="2291644" cy="2062480"/>
          </a:xfrm>
          <a:prstGeom prst="rect">
            <a:avLst/>
          </a:prstGeom>
        </p:spPr>
      </p:pic>
    </p:spTree>
    <p:extLst>
      <p:ext uri="{BB962C8B-B14F-4D97-AF65-F5344CB8AC3E}">
        <p14:creationId xmlns:p14="http://schemas.microsoft.com/office/powerpoint/2010/main" xmlns="" val="3863004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83822"/>
            <a:ext cx="7200900" cy="1787878"/>
          </a:xfrm>
        </p:spPr>
        <p:txBody>
          <a:bodyPr>
            <a:normAutofit fontScale="90000"/>
          </a:bodyPr>
          <a:lstStyle/>
          <a:p>
            <a:r>
              <a:rPr lang="en-US" dirty="0"/>
              <a:t>State Defined Teacher and Para Qualifications</a:t>
            </a:r>
            <a:br>
              <a:rPr lang="en-US" dirty="0"/>
            </a:br>
            <a:r>
              <a:rPr lang="en-US" dirty="0"/>
              <a:t>Sec. 1111(g)(2)(j)</a:t>
            </a:r>
          </a:p>
        </p:txBody>
      </p:sp>
      <p:sp>
        <p:nvSpPr>
          <p:cNvPr id="3" name="Content Placeholder 2"/>
          <p:cNvSpPr>
            <a:spLocks noGrp="1"/>
          </p:cNvSpPr>
          <p:nvPr>
            <p:ph idx="1"/>
          </p:nvPr>
        </p:nvSpPr>
        <p:spPr>
          <a:xfrm>
            <a:off x="1028699" y="2285999"/>
            <a:ext cx="7821789" cy="3900311"/>
          </a:xfrm>
        </p:spPr>
        <p:txBody>
          <a:bodyPr>
            <a:normAutofit/>
          </a:bodyPr>
          <a:lstStyle/>
          <a:p>
            <a:pPr marL="0" indent="0">
              <a:buNone/>
            </a:pPr>
            <a:r>
              <a:rPr lang="en-US" sz="2400" dirty="0">
                <a:solidFill>
                  <a:srgbClr val="C00000"/>
                </a:solidFill>
              </a:rPr>
              <a:t>(NEW) </a:t>
            </a:r>
            <a:r>
              <a:rPr lang="en-US" sz="2400" dirty="0"/>
              <a:t>State Assurances</a:t>
            </a:r>
          </a:p>
          <a:p>
            <a:r>
              <a:rPr lang="en-US" dirty="0"/>
              <a:t>The SEA will ensure that all Title I teachers and paraprofessionals meet applicable State certification and licensure requirements. </a:t>
            </a:r>
          </a:p>
          <a:p>
            <a:endParaRPr lang="en-US" dirty="0"/>
          </a:p>
          <a:p>
            <a:r>
              <a:rPr lang="en-US" dirty="0"/>
              <a:t>The State has professional standards for Title I paraprofessionals, </a:t>
            </a:r>
            <a:r>
              <a:rPr lang="en-US" u="sng" dirty="0"/>
              <a:t>including qualifications that were in place on the day before the date of enactment of ESSA</a:t>
            </a:r>
            <a:r>
              <a:rPr lang="en-US" dirty="0"/>
              <a:t>. </a:t>
            </a:r>
          </a:p>
          <a:p>
            <a:pPr lvl="1"/>
            <a:r>
              <a:rPr lang="en-US" dirty="0" err="1"/>
              <a:t>NCLB</a:t>
            </a:r>
            <a:r>
              <a:rPr lang="en-US" dirty="0"/>
              <a:t> standards apply to paraprofessionals!</a:t>
            </a:r>
            <a:r>
              <a:rPr lang="en-US" b="1" dirty="0">
                <a:solidFill>
                  <a:srgbClr val="FF0000"/>
                </a:solidFill>
              </a:rPr>
              <a:t> </a:t>
            </a:r>
          </a:p>
        </p:txBody>
      </p:sp>
      <p:sp>
        <p:nvSpPr>
          <p:cNvPr id="5" name="Slide Number Placeholder 4"/>
          <p:cNvSpPr>
            <a:spLocks noGrp="1"/>
          </p:cNvSpPr>
          <p:nvPr>
            <p:ph type="sldNum" sz="quarter" idx="12"/>
          </p:nvPr>
        </p:nvSpPr>
        <p:spPr/>
        <p:txBody>
          <a:bodyPr/>
          <a:lstStyle/>
          <a:p>
            <a:fld id="{5CC42AE1-40A2-4F81-9633-FBE296E6079B}" type="slidenum">
              <a:rPr lang="en-US" smtClean="0"/>
              <a:pPr/>
              <a:t>10</a:t>
            </a:fld>
            <a:endParaRPr lang="en-US" dirty="0"/>
          </a:p>
        </p:txBody>
      </p:sp>
    </p:spTree>
    <p:extLst>
      <p:ext uri="{BB962C8B-B14F-4D97-AF65-F5344CB8AC3E}">
        <p14:creationId xmlns:p14="http://schemas.microsoft.com/office/powerpoint/2010/main" xmlns="" val="10215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8700" y="685800"/>
            <a:ext cx="7200900" cy="874564"/>
          </a:xfrm>
        </p:spPr>
        <p:txBody>
          <a:bodyPr/>
          <a:lstStyle/>
          <a:p>
            <a:r>
              <a:rPr lang="en-US" dirty="0"/>
              <a:t>Changes to LEA Allocations</a:t>
            </a:r>
          </a:p>
        </p:txBody>
      </p:sp>
      <p:sp>
        <p:nvSpPr>
          <p:cNvPr id="8" name="Text Placeholder 7"/>
          <p:cNvSpPr>
            <a:spLocks noGrp="1"/>
          </p:cNvSpPr>
          <p:nvPr>
            <p:ph type="body" idx="1"/>
          </p:nvPr>
        </p:nvSpPr>
        <p:spPr>
          <a:xfrm>
            <a:off x="2022122" y="1709716"/>
            <a:ext cx="4886679" cy="823912"/>
          </a:xfrm>
        </p:spPr>
        <p:txBody>
          <a:bodyPr/>
          <a:lstStyle/>
          <a:p>
            <a:pPr algn="ctr"/>
            <a:r>
              <a:rPr lang="en-US" sz="3200" dirty="0" err="1">
                <a:solidFill>
                  <a:schemeClr val="accent1">
                    <a:lumMod val="50000"/>
                  </a:schemeClr>
                </a:solidFill>
              </a:rPr>
              <a:t>NCLB</a:t>
            </a:r>
            <a:r>
              <a:rPr lang="en-US" sz="3200" dirty="0">
                <a:solidFill>
                  <a:schemeClr val="accent1">
                    <a:lumMod val="50000"/>
                  </a:schemeClr>
                </a:solidFill>
              </a:rPr>
              <a:t> v. ESSA SEA Set-asides</a:t>
            </a:r>
          </a:p>
        </p:txBody>
      </p:sp>
      <p:sp>
        <p:nvSpPr>
          <p:cNvPr id="9" name="Content Placeholder 8"/>
          <p:cNvSpPr>
            <a:spLocks noGrp="1"/>
          </p:cNvSpPr>
          <p:nvPr>
            <p:ph sz="half" idx="2"/>
          </p:nvPr>
        </p:nvSpPr>
        <p:spPr>
          <a:xfrm>
            <a:off x="1028700" y="2961089"/>
            <a:ext cx="3335839" cy="2562193"/>
          </a:xfrm>
        </p:spPr>
        <p:txBody>
          <a:bodyPr>
            <a:normAutofit lnSpcReduction="10000"/>
          </a:bodyPr>
          <a:lstStyle/>
          <a:p>
            <a:pPr marL="0" indent="0">
              <a:buNone/>
            </a:pPr>
            <a:r>
              <a:rPr lang="en-US" sz="3500" b="1" u="sng" dirty="0" err="1">
                <a:solidFill>
                  <a:schemeClr val="accent1">
                    <a:lumMod val="50000"/>
                  </a:schemeClr>
                </a:solidFill>
              </a:rPr>
              <a:t>NCLB</a:t>
            </a:r>
            <a:endParaRPr lang="en-US" sz="3500" dirty="0"/>
          </a:p>
          <a:p>
            <a:r>
              <a:rPr lang="en-US" dirty="0"/>
              <a:t>1% SEA Administration</a:t>
            </a:r>
          </a:p>
          <a:p>
            <a:r>
              <a:rPr lang="en-US" dirty="0"/>
              <a:t>4% School Improvement</a:t>
            </a:r>
          </a:p>
          <a:p>
            <a:endParaRPr lang="en-US" dirty="0"/>
          </a:p>
          <a:p>
            <a:endParaRPr lang="en-US" sz="1100" dirty="0"/>
          </a:p>
          <a:p>
            <a:r>
              <a:rPr lang="en-US" b="1" dirty="0"/>
              <a:t>Total = 5% off the top</a:t>
            </a:r>
          </a:p>
        </p:txBody>
      </p:sp>
      <p:sp>
        <p:nvSpPr>
          <p:cNvPr id="11" name="Content Placeholder 10"/>
          <p:cNvSpPr>
            <a:spLocks noGrp="1"/>
          </p:cNvSpPr>
          <p:nvPr>
            <p:ph sz="quarter" idx="4"/>
          </p:nvPr>
        </p:nvSpPr>
        <p:spPr>
          <a:xfrm>
            <a:off x="4893760" y="2961090"/>
            <a:ext cx="3685796" cy="3033310"/>
          </a:xfrm>
        </p:spPr>
        <p:txBody>
          <a:bodyPr>
            <a:normAutofit/>
          </a:bodyPr>
          <a:lstStyle/>
          <a:p>
            <a:pPr marL="0" indent="0">
              <a:buNone/>
            </a:pPr>
            <a:r>
              <a:rPr lang="en-US" sz="3000" b="1" u="sng" dirty="0">
                <a:solidFill>
                  <a:schemeClr val="accent1">
                    <a:lumMod val="50000"/>
                  </a:schemeClr>
                </a:solidFill>
              </a:rPr>
              <a:t>ESSA</a:t>
            </a:r>
          </a:p>
          <a:p>
            <a:r>
              <a:rPr lang="en-US" dirty="0"/>
              <a:t>1% SEA Administration</a:t>
            </a:r>
          </a:p>
          <a:p>
            <a:r>
              <a:rPr lang="en-US" dirty="0"/>
              <a:t>7% School Improvement</a:t>
            </a:r>
          </a:p>
          <a:p>
            <a:r>
              <a:rPr lang="en-US" dirty="0"/>
              <a:t>3% Direct Student Services (Optional)</a:t>
            </a:r>
          </a:p>
          <a:p>
            <a:endParaRPr lang="en-US" dirty="0"/>
          </a:p>
          <a:p>
            <a:r>
              <a:rPr lang="en-US" b="1" dirty="0"/>
              <a:t>Total = 8-11% off the top</a:t>
            </a:r>
          </a:p>
        </p:txBody>
      </p:sp>
      <p:sp>
        <p:nvSpPr>
          <p:cNvPr id="4" name="Slide Number Placeholder 3"/>
          <p:cNvSpPr>
            <a:spLocks noGrp="1"/>
          </p:cNvSpPr>
          <p:nvPr>
            <p:ph type="sldNum" sz="quarter" idx="12"/>
          </p:nvPr>
        </p:nvSpPr>
        <p:spPr/>
        <p:txBody>
          <a:bodyPr/>
          <a:lstStyle/>
          <a:p>
            <a:fld id="{5CC42AE1-40A2-4F81-9633-FBE296E6079B}" type="slidenum">
              <a:rPr lang="en-US" smtClean="0"/>
              <a:pPr/>
              <a:t>11</a:t>
            </a:fld>
            <a:endParaRPr lang="en-US" dirty="0"/>
          </a:p>
        </p:txBody>
      </p:sp>
    </p:spTree>
    <p:extLst>
      <p:ext uri="{BB962C8B-B14F-4D97-AF65-F5344CB8AC3E}">
        <p14:creationId xmlns:p14="http://schemas.microsoft.com/office/powerpoint/2010/main" xmlns="" val="164308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School Improvement Funds</a:t>
            </a:r>
            <a:br>
              <a:rPr lang="en-US" sz="3600" dirty="0"/>
            </a:br>
            <a:r>
              <a:rPr lang="en-US" sz="3600" dirty="0"/>
              <a:t>Sec. 1003(b)-(d)</a:t>
            </a:r>
          </a:p>
        </p:txBody>
      </p:sp>
      <p:sp>
        <p:nvSpPr>
          <p:cNvPr id="5" name="Content Placeholder 4"/>
          <p:cNvSpPr>
            <a:spLocks noGrp="1"/>
          </p:cNvSpPr>
          <p:nvPr>
            <p:ph idx="1"/>
          </p:nvPr>
        </p:nvSpPr>
        <p:spPr>
          <a:xfrm>
            <a:off x="838200" y="2664178"/>
            <a:ext cx="7955844" cy="3589866"/>
          </a:xfrm>
        </p:spPr>
        <p:txBody>
          <a:bodyPr>
            <a:normAutofit/>
          </a:bodyPr>
          <a:lstStyle/>
          <a:p>
            <a:pPr marL="0" indent="0">
              <a:buNone/>
            </a:pPr>
            <a:r>
              <a:rPr lang="en-US" dirty="0">
                <a:solidFill>
                  <a:srgbClr val="C00000"/>
                </a:solidFill>
              </a:rPr>
              <a:t>(NEW) </a:t>
            </a:r>
            <a:r>
              <a:rPr lang="en-US" b="1" u="sng" dirty="0"/>
              <a:t>Mandatory:</a:t>
            </a:r>
            <a:r>
              <a:rPr lang="en-US" dirty="0"/>
              <a:t> </a:t>
            </a:r>
            <a:r>
              <a:rPr lang="en-US" sz="2000" dirty="0"/>
              <a:t>SEA reserves 7% for School Improvement</a:t>
            </a:r>
          </a:p>
          <a:p>
            <a:r>
              <a:rPr lang="en-US" sz="2000" dirty="0"/>
              <a:t>95% for grants to LEAs</a:t>
            </a:r>
          </a:p>
          <a:p>
            <a:pPr lvl="1"/>
            <a:r>
              <a:rPr lang="en-US" sz="1900" dirty="0"/>
              <a:t>Formula or Competitive Basis</a:t>
            </a:r>
          </a:p>
          <a:p>
            <a:pPr lvl="1"/>
            <a:r>
              <a:rPr lang="en-US" sz="1900" dirty="0" err="1"/>
              <a:t>Subgrants</a:t>
            </a:r>
            <a:r>
              <a:rPr lang="en-US" sz="1900" dirty="0"/>
              <a:t> are for no more than 4 years (may include planning year)</a:t>
            </a:r>
          </a:p>
          <a:p>
            <a:pPr lvl="1"/>
            <a:r>
              <a:rPr lang="en-US" sz="1900" dirty="0"/>
              <a:t>To implement comprehensive and targeted support and improvement activities. </a:t>
            </a:r>
          </a:p>
          <a:p>
            <a:pPr lvl="1"/>
            <a:r>
              <a:rPr lang="en-US" sz="1900" dirty="0"/>
              <a:t>Services may be provided directly by SEA with approval of the LEA</a:t>
            </a:r>
          </a:p>
          <a:p>
            <a:pPr marL="530352" lvl="1" indent="0">
              <a:buNone/>
            </a:pPr>
            <a:endParaRPr lang="en-US" sz="1600" dirty="0"/>
          </a:p>
        </p:txBody>
      </p:sp>
      <p:sp>
        <p:nvSpPr>
          <p:cNvPr id="2" name="Slide Number Placeholder 1"/>
          <p:cNvSpPr>
            <a:spLocks noGrp="1"/>
          </p:cNvSpPr>
          <p:nvPr>
            <p:ph type="sldNum" sz="quarter" idx="12"/>
          </p:nvPr>
        </p:nvSpPr>
        <p:spPr/>
        <p:txBody>
          <a:bodyPr/>
          <a:lstStyle/>
          <a:p>
            <a:fld id="{5CC42AE1-40A2-4F81-9633-FBE296E6079B}" type="slidenum">
              <a:rPr lang="en-US" smtClean="0"/>
              <a:pPr/>
              <a:t>12</a:t>
            </a:fld>
            <a:endParaRPr lang="en-US" dirty="0"/>
          </a:p>
        </p:txBody>
      </p:sp>
    </p:spTree>
    <p:extLst>
      <p:ext uri="{BB962C8B-B14F-4D97-AF65-F5344CB8AC3E}">
        <p14:creationId xmlns:p14="http://schemas.microsoft.com/office/powerpoint/2010/main" xmlns="" val="99108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356" y="733778"/>
            <a:ext cx="6445954" cy="1595598"/>
          </a:xfrm>
        </p:spPr>
        <p:txBody>
          <a:bodyPr>
            <a:normAutofit fontScale="90000"/>
          </a:bodyPr>
          <a:lstStyle/>
          <a:p>
            <a:r>
              <a:rPr lang="en-US" dirty="0"/>
              <a:t>Resources to Support Continued Improvement</a:t>
            </a:r>
            <a:br>
              <a:rPr lang="en-US" dirty="0"/>
            </a:br>
            <a:r>
              <a:rPr lang="en-US" sz="4000" dirty="0"/>
              <a:t>200.24</a:t>
            </a:r>
            <a:endParaRPr lang="en-US" dirty="0"/>
          </a:p>
        </p:txBody>
      </p:sp>
      <p:sp>
        <p:nvSpPr>
          <p:cNvPr id="3" name="Content Placeholder 2"/>
          <p:cNvSpPr>
            <a:spLocks noGrp="1"/>
          </p:cNvSpPr>
          <p:nvPr>
            <p:ph idx="1"/>
          </p:nvPr>
        </p:nvSpPr>
        <p:spPr>
          <a:xfrm>
            <a:off x="925034" y="2459193"/>
            <a:ext cx="7801276" cy="4133517"/>
          </a:xfrm>
        </p:spPr>
        <p:txBody>
          <a:bodyPr>
            <a:normAutofit lnSpcReduction="10000"/>
          </a:bodyPr>
          <a:lstStyle/>
          <a:p>
            <a:r>
              <a:rPr lang="en-US" sz="2200" dirty="0"/>
              <a:t>Sec. 1003 Improvement funding</a:t>
            </a:r>
          </a:p>
          <a:p>
            <a:pPr lvl="1"/>
            <a:r>
              <a:rPr lang="en-US" dirty="0"/>
              <a:t>Comprehensive support = min of $500,000</a:t>
            </a:r>
          </a:p>
          <a:p>
            <a:pPr lvl="1"/>
            <a:r>
              <a:rPr lang="en-US" dirty="0"/>
              <a:t>Targeted support = min of $50,000</a:t>
            </a:r>
          </a:p>
          <a:p>
            <a:r>
              <a:rPr lang="en-US" dirty="0">
                <a:solidFill>
                  <a:srgbClr val="C00000"/>
                </a:solidFill>
              </a:rPr>
              <a:t>(NEW) </a:t>
            </a:r>
            <a:r>
              <a:rPr lang="en-US" dirty="0"/>
              <a:t>A State may determine less than min award is appropriate if based on enrollment, needs, etc. that a less amount is sufficient.</a:t>
            </a:r>
          </a:p>
          <a:p>
            <a:r>
              <a:rPr lang="en-US" dirty="0"/>
              <a:t>If funds are insufficient to award funds to each LEA that submits an application (whether formula or competitive):</a:t>
            </a:r>
          </a:p>
          <a:p>
            <a:pPr lvl="1"/>
            <a:r>
              <a:rPr lang="en-US" dirty="0"/>
              <a:t>Must award funds to LEAs serving comprehensive schools before targeted schools; and</a:t>
            </a:r>
          </a:p>
          <a:p>
            <a:pPr lvl="1"/>
            <a:r>
              <a:rPr lang="en-US" dirty="0"/>
              <a:t>Must give priority to LEAs with the greatest need and the LEA that demonstrates the strongest commitment to improve student outcomes.</a:t>
            </a:r>
          </a:p>
        </p:txBody>
      </p:sp>
      <p:sp>
        <p:nvSpPr>
          <p:cNvPr id="5" name="Slide Number Placeholder 4"/>
          <p:cNvSpPr>
            <a:spLocks noGrp="1"/>
          </p:cNvSpPr>
          <p:nvPr>
            <p:ph type="sldNum" sz="quarter" idx="12"/>
          </p:nvPr>
        </p:nvSpPr>
        <p:spPr/>
        <p:txBody>
          <a:bodyPr/>
          <a:lstStyle/>
          <a:p>
            <a:fld id="{4A822907-8A9D-4F6B-98F6-913902AD56B5}" type="slidenum">
              <a:rPr lang="en-US" smtClean="0"/>
              <a:pPr/>
              <a:t>13</a:t>
            </a:fld>
            <a:endParaRPr lang="en-US"/>
          </a:p>
        </p:txBody>
      </p:sp>
      <p:sp>
        <p:nvSpPr>
          <p:cNvPr id="4" name="Rectangle 3"/>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40373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Direct Student Services</a:t>
            </a:r>
            <a:br>
              <a:rPr lang="en-US" sz="4000" dirty="0"/>
            </a:br>
            <a:r>
              <a:rPr lang="en-US" sz="4000" dirty="0"/>
              <a:t>Sec. </a:t>
            </a:r>
            <a:r>
              <a:rPr lang="en-US" sz="4000" dirty="0" err="1"/>
              <a:t>1003A</a:t>
            </a:r>
            <a:endParaRPr lang="en-US" sz="4000" dirty="0"/>
          </a:p>
        </p:txBody>
      </p:sp>
      <p:sp>
        <p:nvSpPr>
          <p:cNvPr id="3" name="Content Placeholder 2"/>
          <p:cNvSpPr>
            <a:spLocks noGrp="1"/>
          </p:cNvSpPr>
          <p:nvPr>
            <p:ph idx="1"/>
          </p:nvPr>
        </p:nvSpPr>
        <p:spPr>
          <a:xfrm>
            <a:off x="1028700" y="2370668"/>
            <a:ext cx="7200900" cy="3612444"/>
          </a:xfrm>
        </p:spPr>
        <p:txBody>
          <a:bodyPr/>
          <a:lstStyle/>
          <a:p>
            <a:r>
              <a:rPr lang="en-US" dirty="0">
                <a:solidFill>
                  <a:srgbClr val="C00000"/>
                </a:solidFill>
              </a:rPr>
              <a:t>(NEW) </a:t>
            </a:r>
            <a:r>
              <a:rPr lang="en-US" b="1" u="sng" dirty="0"/>
              <a:t>Optional </a:t>
            </a:r>
            <a:r>
              <a:rPr lang="en-US" dirty="0"/>
              <a:t>3% set-aside for Direct Student Services</a:t>
            </a:r>
          </a:p>
          <a:p>
            <a:pPr lvl="1"/>
            <a:r>
              <a:rPr lang="en-US" dirty="0"/>
              <a:t>1% of that 3% for State Administration (</a:t>
            </a:r>
            <a:r>
              <a:rPr lang="en-US" dirty="0" err="1"/>
              <a:t>1003A</a:t>
            </a:r>
            <a:r>
              <a:rPr lang="en-US" dirty="0"/>
              <a:t>(a)(2))</a:t>
            </a:r>
          </a:p>
          <a:p>
            <a:pPr lvl="1"/>
            <a:r>
              <a:rPr lang="en-US" dirty="0"/>
              <a:t>Remainder subgranted to LEAs, with priority to LEAs with high percentage of schools identified for comprehensive or targeted support</a:t>
            </a:r>
          </a:p>
          <a:p>
            <a:pPr lvl="1"/>
            <a:r>
              <a:rPr lang="en-US" dirty="0"/>
              <a:t>To provide funds to schools identified under ESSA</a:t>
            </a:r>
          </a:p>
          <a:p>
            <a:pPr lvl="1"/>
            <a:r>
              <a:rPr lang="en-US" dirty="0"/>
              <a:t>Consultation with LEAs</a:t>
            </a:r>
          </a:p>
          <a:p>
            <a:endParaRPr lang="en-US" dirty="0"/>
          </a:p>
        </p:txBody>
      </p:sp>
      <p:sp>
        <p:nvSpPr>
          <p:cNvPr id="4" name="Slide Number Placeholder 3"/>
          <p:cNvSpPr>
            <a:spLocks noGrp="1"/>
          </p:cNvSpPr>
          <p:nvPr>
            <p:ph type="sldNum" sz="quarter" idx="12"/>
          </p:nvPr>
        </p:nvSpPr>
        <p:spPr/>
        <p:txBody>
          <a:bodyPr/>
          <a:lstStyle/>
          <a:p>
            <a:fld id="{5CC42AE1-40A2-4F81-9633-FBE296E6079B}" type="slidenum">
              <a:rPr lang="en-US" smtClean="0"/>
              <a:pPr/>
              <a:t>14</a:t>
            </a:fld>
            <a:endParaRPr lang="en-US" dirty="0"/>
          </a:p>
        </p:txBody>
      </p:sp>
    </p:spTree>
    <p:extLst>
      <p:ext uri="{BB962C8B-B14F-4D97-AF65-F5344CB8AC3E}">
        <p14:creationId xmlns:p14="http://schemas.microsoft.com/office/powerpoint/2010/main" xmlns="" val="24803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0214" y="703050"/>
            <a:ext cx="7209728" cy="2852737"/>
          </a:xfrm>
        </p:spPr>
        <p:txBody>
          <a:bodyPr/>
          <a:lstStyle/>
          <a:p>
            <a:r>
              <a:rPr lang="en-US" dirty="0"/>
              <a:t>Standards and Assessments</a:t>
            </a:r>
            <a:br>
              <a:rPr lang="en-US" dirty="0"/>
            </a:br>
            <a:r>
              <a:rPr lang="en-US" sz="4000" dirty="0"/>
              <a:t>Sec. 1111</a:t>
            </a:r>
            <a:endParaRPr lang="en-US" dirty="0"/>
          </a:p>
        </p:txBody>
      </p:sp>
      <p:pic>
        <p:nvPicPr>
          <p:cNvPr id="9" name="Picture 8" descr="... como el test güestáltico visomotor de bender el test de"/>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0286" y="3555787"/>
            <a:ext cx="2534542" cy="2170502"/>
          </a:xfrm>
          <a:prstGeom prst="rect">
            <a:avLst/>
          </a:prstGeom>
        </p:spPr>
      </p:pic>
      <p:sp>
        <p:nvSpPr>
          <p:cNvPr id="3" name="Slide Number Placeholder 2"/>
          <p:cNvSpPr>
            <a:spLocks noGrp="1"/>
          </p:cNvSpPr>
          <p:nvPr>
            <p:ph type="sldNum" sz="quarter" idx="12"/>
          </p:nvPr>
        </p:nvSpPr>
        <p:spPr/>
        <p:txBody>
          <a:bodyPr/>
          <a:lstStyle/>
          <a:p>
            <a:fld id="{5CC42AE1-40A2-4F81-9633-FBE296E6079B}" type="slidenum">
              <a:rPr lang="en-US" smtClean="0"/>
              <a:pPr/>
              <a:t>15</a:t>
            </a:fld>
            <a:endParaRPr lang="en-US" dirty="0"/>
          </a:p>
        </p:txBody>
      </p:sp>
    </p:spTree>
    <p:extLst>
      <p:ext uri="{BB962C8B-B14F-4D97-AF65-F5344CB8AC3E}">
        <p14:creationId xmlns:p14="http://schemas.microsoft.com/office/powerpoint/2010/main" xmlns="" val="30092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173" y="1147939"/>
            <a:ext cx="6141155" cy="915811"/>
          </a:xfrm>
        </p:spPr>
        <p:txBody>
          <a:bodyPr>
            <a:normAutofit/>
          </a:bodyPr>
          <a:lstStyle/>
          <a:p>
            <a:r>
              <a:rPr lang="en-US" dirty="0"/>
              <a:t>State Plan Regulations</a:t>
            </a:r>
          </a:p>
        </p:txBody>
      </p:sp>
      <p:sp>
        <p:nvSpPr>
          <p:cNvPr id="3" name="Content Placeholder 2"/>
          <p:cNvSpPr>
            <a:spLocks noGrp="1"/>
          </p:cNvSpPr>
          <p:nvPr>
            <p:ph idx="1"/>
          </p:nvPr>
        </p:nvSpPr>
        <p:spPr/>
        <p:txBody>
          <a:bodyPr>
            <a:normAutofit/>
          </a:bodyPr>
          <a:lstStyle/>
          <a:p>
            <a:r>
              <a:rPr lang="en-US" dirty="0"/>
              <a:t>Overview of State Plan Requirements (299.13)</a:t>
            </a:r>
          </a:p>
          <a:p>
            <a:pPr lvl="1"/>
            <a:r>
              <a:rPr lang="en-US" dirty="0">
                <a:solidFill>
                  <a:srgbClr val="C00000"/>
                </a:solidFill>
              </a:rPr>
              <a:t>(NEW) </a:t>
            </a:r>
            <a:r>
              <a:rPr lang="en-US" dirty="0"/>
              <a:t>State plans due by April 3, 2017 or Sept 18, 2017</a:t>
            </a:r>
          </a:p>
          <a:p>
            <a:pPr lvl="2"/>
            <a:r>
              <a:rPr lang="en-US" dirty="0"/>
              <a:t>States must notify ED by Jan 10</a:t>
            </a:r>
            <a:r>
              <a:rPr lang="en-US" baseline="30000" dirty="0"/>
              <a:t>th</a:t>
            </a:r>
            <a:r>
              <a:rPr lang="en-US" dirty="0"/>
              <a:t> re: which date</a:t>
            </a:r>
          </a:p>
          <a:p>
            <a:pPr lvl="1"/>
            <a:r>
              <a:rPr lang="en-US" dirty="0">
                <a:solidFill>
                  <a:srgbClr val="C00000"/>
                </a:solidFill>
              </a:rPr>
              <a:t>(NEW) </a:t>
            </a:r>
            <a:r>
              <a:rPr lang="en-US" dirty="0"/>
              <a:t>Required assurances due no later than April 3</a:t>
            </a:r>
            <a:r>
              <a:rPr lang="en-US" baseline="30000" dirty="0"/>
              <a:t>rd</a:t>
            </a:r>
            <a:r>
              <a:rPr lang="en-US" dirty="0"/>
              <a:t> </a:t>
            </a:r>
          </a:p>
          <a:p>
            <a:pPr lvl="1"/>
            <a:r>
              <a:rPr lang="en-US" dirty="0"/>
              <a:t>State plan must be conducted in consultation with stakeholders </a:t>
            </a:r>
          </a:p>
          <a:p>
            <a:pPr lvl="2"/>
            <a:r>
              <a:rPr lang="en-US" dirty="0"/>
              <a:t>Very specific requirements</a:t>
            </a:r>
          </a:p>
          <a:p>
            <a:pPr lvl="1"/>
            <a:r>
              <a:rPr lang="en-US" dirty="0"/>
              <a:t>State Plan must be revised as necessary, at least once every 4 years.</a:t>
            </a:r>
          </a:p>
        </p:txBody>
      </p:sp>
      <p:sp>
        <p:nvSpPr>
          <p:cNvPr id="5" name="Slide Number Placeholder 4"/>
          <p:cNvSpPr>
            <a:spLocks noGrp="1"/>
          </p:cNvSpPr>
          <p:nvPr>
            <p:ph type="sldNum" sz="quarter" idx="12"/>
          </p:nvPr>
        </p:nvSpPr>
        <p:spPr/>
        <p:txBody>
          <a:bodyPr/>
          <a:lstStyle/>
          <a:p>
            <a:fld id="{4A822907-8A9D-4F6B-98F6-913902AD56B5}" type="slidenum">
              <a:rPr lang="en-US" smtClean="0"/>
              <a:pPr/>
              <a:t>16</a:t>
            </a:fld>
            <a:endParaRPr lang="en-US"/>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359239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02956"/>
            <a:ext cx="7712344" cy="1768744"/>
          </a:xfrm>
        </p:spPr>
        <p:txBody>
          <a:bodyPr>
            <a:normAutofit/>
          </a:bodyPr>
          <a:lstStyle/>
          <a:p>
            <a:r>
              <a:rPr lang="en-US" dirty="0"/>
              <a:t>Alternate Assessments (cont.)</a:t>
            </a:r>
            <a:br>
              <a:rPr lang="en-US" dirty="0"/>
            </a:br>
            <a:r>
              <a:rPr lang="en-US" dirty="0"/>
              <a:t>Sec. 1111(b)</a:t>
            </a:r>
          </a:p>
        </p:txBody>
      </p:sp>
      <p:sp>
        <p:nvSpPr>
          <p:cNvPr id="3" name="Content Placeholder 2"/>
          <p:cNvSpPr>
            <a:spLocks noGrp="1"/>
          </p:cNvSpPr>
          <p:nvPr>
            <p:ph idx="1"/>
          </p:nvPr>
        </p:nvSpPr>
        <p:spPr>
          <a:xfrm>
            <a:off x="925688" y="2171701"/>
            <a:ext cx="7583311" cy="4115908"/>
          </a:xfrm>
        </p:spPr>
        <p:txBody>
          <a:bodyPr>
            <a:normAutofit/>
          </a:bodyPr>
          <a:lstStyle/>
          <a:p>
            <a:r>
              <a:rPr lang="en-US" sz="2400" dirty="0"/>
              <a:t>Alternate standards and assessments for students with the most significant cognitive disabilities</a:t>
            </a:r>
          </a:p>
          <a:p>
            <a:r>
              <a:rPr lang="en-US" sz="2400" dirty="0">
                <a:solidFill>
                  <a:srgbClr val="C00000"/>
                </a:solidFill>
              </a:rPr>
              <a:t>(NEW) </a:t>
            </a:r>
            <a:r>
              <a:rPr lang="en-US" sz="2400" dirty="0"/>
              <a:t>1% limitation on use of alternate assessments </a:t>
            </a:r>
          </a:p>
          <a:p>
            <a:pPr lvl="1"/>
            <a:r>
              <a:rPr lang="en-US" sz="2000" dirty="0"/>
              <a:t>Limit is at the State level</a:t>
            </a:r>
          </a:p>
          <a:p>
            <a:pPr lvl="2"/>
            <a:r>
              <a:rPr lang="en-US" sz="1800" dirty="0"/>
              <a:t>No limit at LEA level</a:t>
            </a:r>
          </a:p>
          <a:p>
            <a:pPr lvl="3"/>
            <a:r>
              <a:rPr lang="en-US" sz="1800" dirty="0"/>
              <a:t>Neither ED nor SEA can impose LEA-level cap</a:t>
            </a:r>
          </a:p>
          <a:p>
            <a:pPr lvl="3"/>
            <a:r>
              <a:rPr lang="en-US" sz="1800" dirty="0"/>
              <a:t>But LEAs are encouraged to stay below 1% threshold and must provide notice and justification to SEA if they exceed it</a:t>
            </a:r>
          </a:p>
          <a:p>
            <a:pPr lvl="1"/>
            <a:r>
              <a:rPr lang="en-US" sz="2000" dirty="0"/>
              <a:t>Enforcement authority/obligation is at State level</a:t>
            </a:r>
          </a:p>
          <a:p>
            <a:r>
              <a:rPr lang="en-US" dirty="0">
                <a:solidFill>
                  <a:srgbClr val="C00000"/>
                </a:solidFill>
              </a:rPr>
              <a:t>(NEW) </a:t>
            </a:r>
            <a:r>
              <a:rPr lang="en-US" dirty="0"/>
              <a:t>Subject to waiver authority under Sec. 8401</a:t>
            </a:r>
          </a:p>
        </p:txBody>
      </p:sp>
      <p:sp>
        <p:nvSpPr>
          <p:cNvPr id="5" name="Slide Number Placeholder 4"/>
          <p:cNvSpPr>
            <a:spLocks noGrp="1"/>
          </p:cNvSpPr>
          <p:nvPr>
            <p:ph type="sldNum" sz="quarter" idx="12"/>
          </p:nvPr>
        </p:nvSpPr>
        <p:spPr/>
        <p:txBody>
          <a:bodyPr/>
          <a:lstStyle/>
          <a:p>
            <a:fld id="{5CC42AE1-40A2-4F81-9633-FBE296E6079B}" type="slidenum">
              <a:rPr lang="en-US" smtClean="0"/>
              <a:pPr/>
              <a:t>17</a:t>
            </a:fld>
            <a:endParaRPr lang="en-US" dirty="0"/>
          </a:p>
        </p:txBody>
      </p:sp>
    </p:spTree>
    <p:extLst>
      <p:ext uri="{BB962C8B-B14F-4D97-AF65-F5344CB8AC3E}">
        <p14:creationId xmlns:p14="http://schemas.microsoft.com/office/powerpoint/2010/main" xmlns="" val="200779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11" y="959556"/>
            <a:ext cx="6683021" cy="1212144"/>
          </a:xfrm>
        </p:spPr>
        <p:txBody>
          <a:bodyPr>
            <a:normAutofit fontScale="90000"/>
          </a:bodyPr>
          <a:lstStyle/>
          <a:p>
            <a:r>
              <a:rPr lang="en-US" dirty="0"/>
              <a:t>Alternate Assessments (cont.) 200.6(b)(3)</a:t>
            </a:r>
          </a:p>
        </p:txBody>
      </p:sp>
      <p:sp>
        <p:nvSpPr>
          <p:cNvPr id="3" name="Content Placeholder 2"/>
          <p:cNvSpPr>
            <a:spLocks noGrp="1"/>
          </p:cNvSpPr>
          <p:nvPr>
            <p:ph idx="1"/>
          </p:nvPr>
        </p:nvSpPr>
        <p:spPr/>
        <p:txBody>
          <a:bodyPr>
            <a:normAutofit/>
          </a:bodyPr>
          <a:lstStyle/>
          <a:p>
            <a:r>
              <a:rPr lang="en-US" dirty="0"/>
              <a:t>A State must ensure that the use of appropriate accommodations does not deny a student with a disability—</a:t>
            </a:r>
          </a:p>
          <a:p>
            <a:pPr lvl="1"/>
            <a:r>
              <a:rPr lang="en-US" dirty="0"/>
              <a:t>The opportunity to participate in the assessment; and</a:t>
            </a:r>
          </a:p>
          <a:p>
            <a:pPr lvl="1"/>
            <a:r>
              <a:rPr lang="en-US" dirty="0"/>
              <a:t>Any of the benefits from participation in the assessment that are afforded to students without disabilities. </a:t>
            </a:r>
          </a:p>
        </p:txBody>
      </p:sp>
      <p:sp>
        <p:nvSpPr>
          <p:cNvPr id="6" name="Slide Number Placeholder 5"/>
          <p:cNvSpPr>
            <a:spLocks noGrp="1"/>
          </p:cNvSpPr>
          <p:nvPr>
            <p:ph type="sldNum" sz="quarter" idx="12"/>
          </p:nvPr>
        </p:nvSpPr>
        <p:spPr/>
        <p:txBody>
          <a:bodyPr/>
          <a:lstStyle/>
          <a:p>
            <a:fld id="{5CC42AE1-40A2-4F81-9633-FBE296E6079B}" type="slidenum">
              <a:rPr lang="en-US" smtClean="0"/>
              <a:pPr/>
              <a:t>18</a:t>
            </a:fld>
            <a:endParaRPr lang="en-US" dirty="0"/>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317440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78" y="969805"/>
            <a:ext cx="6683022" cy="1212144"/>
          </a:xfrm>
        </p:spPr>
        <p:txBody>
          <a:bodyPr>
            <a:normAutofit fontScale="90000"/>
          </a:bodyPr>
          <a:lstStyle/>
          <a:p>
            <a:r>
              <a:rPr lang="en-US" dirty="0"/>
              <a:t>Alternate Assessments (cont.)</a:t>
            </a:r>
            <a:br>
              <a:rPr lang="en-US" dirty="0"/>
            </a:br>
            <a:r>
              <a:rPr lang="en-US" dirty="0"/>
              <a:t>200.6(c)</a:t>
            </a:r>
          </a:p>
        </p:txBody>
      </p:sp>
      <p:sp>
        <p:nvSpPr>
          <p:cNvPr id="3" name="Content Placeholder 2"/>
          <p:cNvSpPr>
            <a:spLocks noGrp="1"/>
          </p:cNvSpPr>
          <p:nvPr>
            <p:ph idx="1"/>
          </p:nvPr>
        </p:nvSpPr>
        <p:spPr/>
        <p:txBody>
          <a:bodyPr>
            <a:normAutofit/>
          </a:bodyPr>
          <a:lstStyle/>
          <a:p>
            <a:pPr marL="0" indent="0">
              <a:buNone/>
            </a:pPr>
            <a:r>
              <a:rPr lang="en-US" dirty="0"/>
              <a:t>A State must—</a:t>
            </a:r>
          </a:p>
          <a:p>
            <a:pPr marL="514350" indent="-514350">
              <a:buFont typeface="+mj-lt"/>
              <a:buAutoNum type="romanUcPeriod"/>
            </a:pPr>
            <a:r>
              <a:rPr lang="en-US" dirty="0"/>
              <a:t>Not prohibit an LEA from assessing more than 1.0 percent of its assessed students in a given subject;</a:t>
            </a:r>
          </a:p>
          <a:p>
            <a:pPr marL="514350" indent="-514350">
              <a:buFont typeface="+mj-lt"/>
              <a:buAutoNum type="romanUcPeriod"/>
            </a:pPr>
            <a:r>
              <a:rPr lang="en-US" dirty="0"/>
              <a:t>Require that an LEA submit information justifying the need of an LEA to assess more than 1.0 percent of its assessed students; </a:t>
            </a:r>
          </a:p>
          <a:p>
            <a:pPr marL="514350" indent="-514350">
              <a:buFont typeface="+mj-lt"/>
              <a:buAutoNum type="romanUcPeriod"/>
            </a:pPr>
            <a:r>
              <a:rPr lang="en-US" dirty="0"/>
              <a:t>Provide appropriate oversight, as determined by the State, of an LEA that is required to submit information to the State; and </a:t>
            </a:r>
          </a:p>
          <a:p>
            <a:pPr marL="514350" indent="-514350">
              <a:buFont typeface="+mj-lt"/>
              <a:buAutoNum type="romanUcPeriod"/>
            </a:pPr>
            <a:r>
              <a:rPr lang="en-US" dirty="0"/>
              <a:t>Make the information submitted by an LEA publicly available, provided that such information does not reveal  </a:t>
            </a:r>
            <a:r>
              <a:rPr lang="en-US" dirty="0" err="1"/>
              <a:t>PII</a:t>
            </a:r>
            <a:endParaRPr lang="en-US" dirty="0"/>
          </a:p>
        </p:txBody>
      </p:sp>
      <p:sp>
        <p:nvSpPr>
          <p:cNvPr id="6" name="Slide Number Placeholder 5"/>
          <p:cNvSpPr>
            <a:spLocks noGrp="1"/>
          </p:cNvSpPr>
          <p:nvPr>
            <p:ph type="sldNum" sz="quarter" idx="12"/>
          </p:nvPr>
        </p:nvSpPr>
        <p:spPr/>
        <p:txBody>
          <a:bodyPr/>
          <a:lstStyle/>
          <a:p>
            <a:fld id="{5CC42AE1-40A2-4F81-9633-FBE296E6079B}" type="slidenum">
              <a:rPr lang="en-US" smtClean="0"/>
              <a:pPr/>
              <a:t>19</a:t>
            </a:fld>
            <a:endParaRPr lang="en-US" dirty="0"/>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195881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610" y="298007"/>
            <a:ext cx="7209728" cy="2852737"/>
          </a:xfrm>
        </p:spPr>
        <p:txBody>
          <a:bodyPr/>
          <a:lstStyle/>
          <a:p>
            <a:r>
              <a:rPr lang="en-US" dirty="0"/>
              <a:t>What’s Been Happening?</a:t>
            </a:r>
          </a:p>
        </p:txBody>
      </p:sp>
      <p:sp>
        <p:nvSpPr>
          <p:cNvPr id="3" name="Slide Number Placeholder 2"/>
          <p:cNvSpPr>
            <a:spLocks noGrp="1"/>
          </p:cNvSpPr>
          <p:nvPr>
            <p:ph type="sldNum" sz="quarter" idx="12"/>
          </p:nvPr>
        </p:nvSpPr>
        <p:spPr/>
        <p:txBody>
          <a:bodyPr/>
          <a:lstStyle/>
          <a:p>
            <a:fld id="{5CC42AE1-40A2-4F81-9633-FBE296E6079B}" type="slidenum">
              <a:rPr lang="en-US" smtClean="0"/>
              <a:pPr/>
              <a:t>2</a:t>
            </a:fld>
            <a:endParaRPr lang="en-US" dirty="0"/>
          </a:p>
        </p:txBody>
      </p:sp>
      <p:pic>
        <p:nvPicPr>
          <p:cNvPr id="9" name="Picture 8" descr="external image Latest-Update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157514">
            <a:off x="959557" y="3535406"/>
            <a:ext cx="2404532" cy="2404532"/>
          </a:xfrm>
          <a:prstGeom prst="rect">
            <a:avLst/>
          </a:prstGeom>
        </p:spPr>
      </p:pic>
    </p:spTree>
    <p:extLst>
      <p:ext uri="{BB962C8B-B14F-4D97-AF65-F5344CB8AC3E}">
        <p14:creationId xmlns:p14="http://schemas.microsoft.com/office/powerpoint/2010/main" xmlns="" val="1528107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11" y="959556"/>
            <a:ext cx="6683021" cy="1212144"/>
          </a:xfrm>
        </p:spPr>
        <p:txBody>
          <a:bodyPr>
            <a:normAutofit fontScale="90000"/>
          </a:bodyPr>
          <a:lstStyle/>
          <a:p>
            <a:r>
              <a:rPr lang="en-US" dirty="0"/>
              <a:t>Alternate Assessments (cont.) 200.6(c)</a:t>
            </a:r>
          </a:p>
        </p:txBody>
      </p:sp>
      <p:sp>
        <p:nvSpPr>
          <p:cNvPr id="3" name="Content Placeholder 2"/>
          <p:cNvSpPr>
            <a:spLocks noGrp="1"/>
          </p:cNvSpPr>
          <p:nvPr>
            <p:ph idx="1"/>
          </p:nvPr>
        </p:nvSpPr>
        <p:spPr/>
        <p:txBody>
          <a:bodyPr>
            <a:normAutofit lnSpcReduction="10000"/>
          </a:bodyPr>
          <a:lstStyle/>
          <a:p>
            <a:r>
              <a:rPr lang="en-US" dirty="0"/>
              <a:t>If a State anticipates that it will exceed the cap the State may request that the Secretary waive the cap for the relevant subject(s). </a:t>
            </a:r>
          </a:p>
          <a:p>
            <a:pPr marL="0" indent="0">
              <a:buNone/>
            </a:pPr>
            <a:r>
              <a:rPr lang="en-US" dirty="0"/>
              <a:t>Such request must—</a:t>
            </a:r>
          </a:p>
          <a:p>
            <a:r>
              <a:rPr lang="en-US" dirty="0"/>
              <a:t>Be submitted at least 90 days prior to the start of the State’s first testing window; </a:t>
            </a:r>
          </a:p>
          <a:p>
            <a:r>
              <a:rPr lang="en-US" dirty="0"/>
              <a:t>Provide State-level data, from the current or previous school year, including:</a:t>
            </a:r>
          </a:p>
          <a:p>
            <a:pPr lvl="1"/>
            <a:r>
              <a:rPr lang="en-US" dirty="0"/>
              <a:t>% students assessed with alternate assessments;</a:t>
            </a:r>
          </a:p>
          <a:p>
            <a:pPr lvl="1"/>
            <a:r>
              <a:rPr lang="en-US" dirty="0"/>
              <a:t>That the state has 95% assessment participation; and</a:t>
            </a:r>
          </a:p>
        </p:txBody>
      </p:sp>
      <p:sp>
        <p:nvSpPr>
          <p:cNvPr id="6" name="Slide Number Placeholder 5"/>
          <p:cNvSpPr>
            <a:spLocks noGrp="1"/>
          </p:cNvSpPr>
          <p:nvPr>
            <p:ph type="sldNum" sz="quarter" idx="12"/>
          </p:nvPr>
        </p:nvSpPr>
        <p:spPr/>
        <p:txBody>
          <a:bodyPr/>
          <a:lstStyle/>
          <a:p>
            <a:fld id="{5CC42AE1-40A2-4F81-9633-FBE296E6079B}" type="slidenum">
              <a:rPr lang="en-US" smtClean="0"/>
              <a:pPr/>
              <a:t>20</a:t>
            </a:fld>
            <a:endParaRPr lang="en-US" dirty="0"/>
          </a:p>
        </p:txBody>
      </p:sp>
      <p:sp>
        <p:nvSpPr>
          <p:cNvPr id="7" name="Rectangle 6"/>
          <p:cNvSpPr/>
          <p:nvPr/>
        </p:nvSpPr>
        <p:spPr>
          <a:xfrm>
            <a:off x="172535" y="497891"/>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13839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11" y="959556"/>
            <a:ext cx="6683021" cy="1212144"/>
          </a:xfrm>
        </p:spPr>
        <p:txBody>
          <a:bodyPr>
            <a:normAutofit fontScale="90000"/>
          </a:bodyPr>
          <a:lstStyle/>
          <a:p>
            <a:r>
              <a:rPr lang="en-US" dirty="0"/>
              <a:t>Alternate Assessments (cont.) 200.6(c)</a:t>
            </a:r>
          </a:p>
        </p:txBody>
      </p:sp>
      <p:sp>
        <p:nvSpPr>
          <p:cNvPr id="3" name="Content Placeholder 2"/>
          <p:cNvSpPr>
            <a:spLocks noGrp="1"/>
          </p:cNvSpPr>
          <p:nvPr>
            <p:ph idx="1"/>
          </p:nvPr>
        </p:nvSpPr>
        <p:spPr/>
        <p:txBody>
          <a:bodyPr>
            <a:normAutofit/>
          </a:bodyPr>
          <a:lstStyle/>
          <a:p>
            <a:r>
              <a:rPr lang="en-US" dirty="0"/>
              <a:t>If a State anticipates that it will exceed the cap the State may request that the Secretary waive the cap for the relevant subject(s). </a:t>
            </a:r>
          </a:p>
          <a:p>
            <a:pPr marL="0" indent="0">
              <a:buNone/>
            </a:pPr>
            <a:r>
              <a:rPr lang="en-US" dirty="0"/>
              <a:t>Such request must—</a:t>
            </a:r>
          </a:p>
          <a:p>
            <a:r>
              <a:rPr lang="en-US" dirty="0"/>
              <a:t>Be submitted at least 90 days prior to the start of the State’s first testing window; </a:t>
            </a:r>
          </a:p>
          <a:p>
            <a:r>
              <a:rPr lang="en-US" dirty="0"/>
              <a:t>Show the number and % of students in each subgroup that took an alternate assessment; and</a:t>
            </a:r>
          </a:p>
          <a:p>
            <a:r>
              <a:rPr lang="en-US" dirty="0"/>
              <a:t>Show that it has 95% participation of all students and 95% participation of all students with disabilities. </a:t>
            </a:r>
          </a:p>
        </p:txBody>
      </p:sp>
      <p:sp>
        <p:nvSpPr>
          <p:cNvPr id="6" name="Slide Number Placeholder 5"/>
          <p:cNvSpPr>
            <a:spLocks noGrp="1"/>
          </p:cNvSpPr>
          <p:nvPr>
            <p:ph type="sldNum" sz="quarter" idx="12"/>
          </p:nvPr>
        </p:nvSpPr>
        <p:spPr/>
        <p:txBody>
          <a:bodyPr/>
          <a:lstStyle/>
          <a:p>
            <a:fld id="{5CC42AE1-40A2-4F81-9633-FBE296E6079B}" type="slidenum">
              <a:rPr lang="en-US" smtClean="0"/>
              <a:pPr/>
              <a:t>21</a:t>
            </a:fld>
            <a:endParaRPr lang="en-US" dirty="0"/>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129757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132" y="282222"/>
            <a:ext cx="6064959" cy="1592295"/>
          </a:xfrm>
        </p:spPr>
        <p:txBody>
          <a:bodyPr/>
          <a:lstStyle/>
          <a:p>
            <a:r>
              <a:rPr lang="en-US" dirty="0"/>
              <a:t>Alternate Assessments (cont.) 200.6(c)</a:t>
            </a:r>
          </a:p>
        </p:txBody>
      </p:sp>
      <p:sp>
        <p:nvSpPr>
          <p:cNvPr id="3" name="Content Placeholder 2"/>
          <p:cNvSpPr>
            <a:spLocks noGrp="1"/>
          </p:cNvSpPr>
          <p:nvPr>
            <p:ph idx="1"/>
          </p:nvPr>
        </p:nvSpPr>
        <p:spPr>
          <a:xfrm>
            <a:off x="938758" y="1841499"/>
            <a:ext cx="7798842" cy="4728633"/>
          </a:xfrm>
        </p:spPr>
        <p:txBody>
          <a:bodyPr>
            <a:normAutofit fontScale="92500" lnSpcReduction="20000"/>
          </a:bodyPr>
          <a:lstStyle/>
          <a:p>
            <a:pPr marL="0" indent="0">
              <a:buNone/>
            </a:pPr>
            <a:r>
              <a:rPr lang="en-US" sz="2800" dirty="0"/>
              <a:t>(cont.)… </a:t>
            </a:r>
          </a:p>
          <a:p>
            <a:r>
              <a:rPr lang="en-US" dirty="0"/>
              <a:t>The SEA must provide an assurance for each LEA that will assess more than 1% that the LEA has:</a:t>
            </a:r>
          </a:p>
          <a:p>
            <a:pPr lvl="1"/>
            <a:r>
              <a:rPr lang="en-US" dirty="0"/>
              <a:t>Followed state guidelines including assessment criteria</a:t>
            </a:r>
          </a:p>
          <a:p>
            <a:pPr lvl="1"/>
            <a:r>
              <a:rPr lang="en-US" dirty="0"/>
              <a:t>Will not significantly increase, from the prior year, unless the LEA can demonstrate a higher prevalence of students with the most cognitive disabilities than enrolled in prior year; and</a:t>
            </a:r>
          </a:p>
          <a:p>
            <a:pPr lvl="1"/>
            <a:r>
              <a:rPr lang="en-US" dirty="0"/>
              <a:t>Will address any disproportionality</a:t>
            </a:r>
          </a:p>
          <a:p>
            <a:pPr marL="0" indent="0">
              <a:buNone/>
            </a:pPr>
            <a:endParaRPr lang="en-US" sz="600" dirty="0"/>
          </a:p>
          <a:p>
            <a:pPr marL="0" indent="0">
              <a:buNone/>
            </a:pPr>
            <a:r>
              <a:rPr lang="en-US" dirty="0"/>
              <a:t>The State must also include a timeline by which:</a:t>
            </a:r>
          </a:p>
          <a:p>
            <a:r>
              <a:rPr lang="en-US" dirty="0"/>
              <a:t>The State will improve implementation of its alternative assessment guidelines</a:t>
            </a:r>
          </a:p>
          <a:p>
            <a:r>
              <a:rPr lang="en-US" dirty="0"/>
              <a:t>The State will take additional steps to support and provide oversight to each LEA that the State anticipates will exceed the 1% cap</a:t>
            </a:r>
          </a:p>
          <a:p>
            <a:pPr lvl="1"/>
            <a:r>
              <a:rPr lang="en-US" dirty="0"/>
              <a:t>How the state will monitor and regularly evaluate each such LEA to ensure each LEA provides sufficient training to school IEP staff</a:t>
            </a:r>
          </a:p>
        </p:txBody>
      </p:sp>
      <p:sp>
        <p:nvSpPr>
          <p:cNvPr id="6" name="Slide Number Placeholder 5"/>
          <p:cNvSpPr>
            <a:spLocks noGrp="1"/>
          </p:cNvSpPr>
          <p:nvPr>
            <p:ph type="sldNum" sz="quarter" idx="12"/>
          </p:nvPr>
        </p:nvSpPr>
        <p:spPr/>
        <p:txBody>
          <a:bodyPr/>
          <a:lstStyle/>
          <a:p>
            <a:fld id="{5CC42AE1-40A2-4F81-9633-FBE296E6079B}" type="slidenum">
              <a:rPr lang="en-US" smtClean="0"/>
              <a:pPr/>
              <a:t>22</a:t>
            </a:fld>
            <a:endParaRPr lang="en-US" dirty="0"/>
          </a:p>
        </p:txBody>
      </p:sp>
      <p:sp>
        <p:nvSpPr>
          <p:cNvPr id="7" name="Rectangle 6"/>
          <p:cNvSpPr/>
          <p:nvPr/>
        </p:nvSpPr>
        <p:spPr>
          <a:xfrm>
            <a:off x="341868" y="600196"/>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119790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7" y="382385"/>
            <a:ext cx="7935611" cy="1021488"/>
          </a:xfrm>
        </p:spPr>
        <p:txBody>
          <a:bodyPr/>
          <a:lstStyle/>
          <a:p>
            <a:r>
              <a:rPr lang="en-US" dirty="0"/>
              <a:t>Assessment Participation</a:t>
            </a:r>
          </a:p>
        </p:txBody>
      </p:sp>
      <p:sp>
        <p:nvSpPr>
          <p:cNvPr id="3" name="Content Placeholder 2"/>
          <p:cNvSpPr>
            <a:spLocks noGrp="1"/>
          </p:cNvSpPr>
          <p:nvPr>
            <p:ph idx="1"/>
          </p:nvPr>
        </p:nvSpPr>
        <p:spPr>
          <a:xfrm>
            <a:off x="938756" y="1554480"/>
            <a:ext cx="7691525" cy="5099125"/>
          </a:xfrm>
        </p:spPr>
        <p:txBody>
          <a:bodyPr>
            <a:normAutofit/>
          </a:bodyPr>
          <a:lstStyle/>
          <a:p>
            <a:r>
              <a:rPr lang="en-US" dirty="0"/>
              <a:t>ESSA requires the State to factor the</a:t>
            </a:r>
            <a:br>
              <a:rPr lang="en-US" dirty="0"/>
            </a:br>
            <a:r>
              <a:rPr lang="en-US" dirty="0"/>
              <a:t> 95% participation rate (for all students</a:t>
            </a:r>
            <a:br>
              <a:rPr lang="en-US" dirty="0"/>
            </a:br>
            <a:r>
              <a:rPr lang="en-US" dirty="0"/>
              <a:t> and each subgroup) into the State</a:t>
            </a:r>
            <a:br>
              <a:rPr lang="en-US" dirty="0"/>
            </a:br>
            <a:r>
              <a:rPr lang="en-US" dirty="0"/>
              <a:t> Accountability System. </a:t>
            </a:r>
          </a:p>
          <a:p>
            <a:r>
              <a:rPr lang="en-US" dirty="0"/>
              <a:t>This does not preempt State or</a:t>
            </a:r>
            <a:br>
              <a:rPr lang="en-US" dirty="0"/>
            </a:br>
            <a:r>
              <a:rPr lang="en-US" dirty="0"/>
              <a:t> local laws that allow the parents</a:t>
            </a:r>
            <a:br>
              <a:rPr lang="en-US" dirty="0"/>
            </a:br>
            <a:r>
              <a:rPr lang="en-US" dirty="0"/>
              <a:t> to opt out. </a:t>
            </a:r>
            <a:endParaRPr lang="en-US" sz="1000" dirty="0"/>
          </a:p>
          <a:p>
            <a:r>
              <a:rPr lang="en-US" b="1" dirty="0">
                <a:solidFill>
                  <a:srgbClr val="C00000"/>
                </a:solidFill>
              </a:rPr>
              <a:t>Final Regulations 200.15</a:t>
            </a:r>
          </a:p>
          <a:p>
            <a:pPr lvl="1"/>
            <a:r>
              <a:rPr lang="en-US" dirty="0"/>
              <a:t>Dictates what must happen if 95% is not met:</a:t>
            </a:r>
          </a:p>
          <a:p>
            <a:pPr lvl="2"/>
            <a:r>
              <a:rPr lang="en-US" dirty="0"/>
              <a:t>Must create an improvement plan; and </a:t>
            </a:r>
          </a:p>
          <a:p>
            <a:pPr lvl="3"/>
            <a:r>
              <a:rPr lang="en-US" dirty="0"/>
              <a:t>Lower summative score;</a:t>
            </a:r>
          </a:p>
          <a:p>
            <a:pPr lvl="3"/>
            <a:r>
              <a:rPr lang="en-US" dirty="0"/>
              <a:t>Lowest performance academic achievement indicator;</a:t>
            </a:r>
          </a:p>
          <a:p>
            <a:pPr lvl="3"/>
            <a:r>
              <a:rPr lang="en-US" dirty="0"/>
              <a:t>Identification for targeted support and improvement; or</a:t>
            </a:r>
          </a:p>
          <a:p>
            <a:pPr lvl="3"/>
            <a:r>
              <a:rPr lang="en-US" dirty="0"/>
              <a:t>Another State determined action.</a:t>
            </a:r>
          </a:p>
        </p:txBody>
      </p:sp>
      <p:sp>
        <p:nvSpPr>
          <p:cNvPr id="5" name="Slide Number Placeholder 4"/>
          <p:cNvSpPr>
            <a:spLocks noGrp="1"/>
          </p:cNvSpPr>
          <p:nvPr>
            <p:ph type="sldNum" sz="quarter" idx="12"/>
          </p:nvPr>
        </p:nvSpPr>
        <p:spPr/>
        <p:txBody>
          <a:bodyPr/>
          <a:lstStyle/>
          <a:p>
            <a:fld id="{5CC42AE1-40A2-4F81-9633-FBE296E6079B}" type="slidenum">
              <a:rPr lang="en-US" smtClean="0"/>
              <a:pPr/>
              <a:t>23</a:t>
            </a:fld>
            <a:endParaRPr lang="en-US" dirty="0"/>
          </a:p>
        </p:txBody>
      </p:sp>
      <p:pic>
        <p:nvPicPr>
          <p:cNvPr id="4" name="Picture 3" descr="&lt;strong&gt;opt-out&lt;/strong&gt;.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78823" y="1597510"/>
            <a:ext cx="3051458" cy="2175174"/>
          </a:xfrm>
          <a:prstGeom prst="rect">
            <a:avLst/>
          </a:prstGeom>
        </p:spPr>
      </p:pic>
    </p:spTree>
    <p:extLst>
      <p:ext uri="{BB962C8B-B14F-4D97-AF65-F5344CB8AC3E}">
        <p14:creationId xmlns:p14="http://schemas.microsoft.com/office/powerpoint/2010/main" xmlns="" val="29933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1" y="1237660"/>
            <a:ext cx="6197599" cy="1006122"/>
          </a:xfrm>
        </p:spPr>
        <p:txBody>
          <a:bodyPr>
            <a:normAutofit fontScale="90000"/>
          </a:bodyPr>
          <a:lstStyle/>
          <a:p>
            <a:r>
              <a:rPr lang="en-US" dirty="0"/>
              <a:t>State Plan Regulations 200.14(d) </a:t>
            </a:r>
          </a:p>
        </p:txBody>
      </p:sp>
      <p:sp>
        <p:nvSpPr>
          <p:cNvPr id="3" name="Content Placeholder 2"/>
          <p:cNvSpPr>
            <a:spLocks noGrp="1"/>
          </p:cNvSpPr>
          <p:nvPr>
            <p:ph idx="1"/>
          </p:nvPr>
        </p:nvSpPr>
        <p:spPr>
          <a:xfrm>
            <a:off x="921124" y="2730500"/>
            <a:ext cx="7200900" cy="3581400"/>
          </a:xfrm>
        </p:spPr>
        <p:txBody>
          <a:bodyPr>
            <a:normAutofit/>
          </a:bodyPr>
          <a:lstStyle/>
          <a:p>
            <a:r>
              <a:rPr lang="en-US" dirty="0"/>
              <a:t>State must demonstrate for indicators of Academic Progress, School Quality or Student Success that each measure is supported by research that high performance or improvement on such measure is likely to increase student learning</a:t>
            </a:r>
          </a:p>
          <a:p>
            <a:pPr lvl="1"/>
            <a:r>
              <a:rPr lang="en-US" dirty="0"/>
              <a:t>Grade point average;</a:t>
            </a:r>
          </a:p>
          <a:p>
            <a:pPr lvl="1"/>
            <a:r>
              <a:rPr lang="en-US" dirty="0"/>
              <a:t>Credit accumulation; </a:t>
            </a:r>
          </a:p>
          <a:p>
            <a:pPr lvl="1"/>
            <a:r>
              <a:rPr lang="en-US" dirty="0"/>
              <a:t>Performance in advanced coursework; or</a:t>
            </a:r>
          </a:p>
          <a:p>
            <a:pPr lvl="1"/>
            <a:r>
              <a:rPr lang="en-US" dirty="0"/>
              <a:t>For high schools: graduation rates, postsecondary enrollment, career readiness, etc. </a:t>
            </a:r>
          </a:p>
        </p:txBody>
      </p:sp>
      <p:sp>
        <p:nvSpPr>
          <p:cNvPr id="5" name="Slide Number Placeholder 4"/>
          <p:cNvSpPr>
            <a:spLocks noGrp="1"/>
          </p:cNvSpPr>
          <p:nvPr>
            <p:ph type="sldNum" sz="quarter" idx="12"/>
          </p:nvPr>
        </p:nvSpPr>
        <p:spPr/>
        <p:txBody>
          <a:bodyPr/>
          <a:lstStyle/>
          <a:p>
            <a:fld id="{4A822907-8A9D-4F6B-98F6-913902AD56B5}" type="slidenum">
              <a:rPr lang="en-US" smtClean="0"/>
              <a:pPr/>
              <a:t>24</a:t>
            </a:fld>
            <a:endParaRPr lang="en-US"/>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35212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4" y="358045"/>
            <a:ext cx="7200900" cy="1485900"/>
          </a:xfrm>
        </p:spPr>
        <p:txBody>
          <a:bodyPr/>
          <a:lstStyle/>
          <a:p>
            <a:r>
              <a:rPr lang="en-US" dirty="0"/>
              <a:t>LEA Plans</a:t>
            </a:r>
            <a:br>
              <a:rPr lang="en-US" dirty="0"/>
            </a:br>
            <a:r>
              <a:rPr lang="en-US" dirty="0"/>
              <a:t>Sec. 1112</a:t>
            </a:r>
          </a:p>
        </p:txBody>
      </p:sp>
      <p:sp>
        <p:nvSpPr>
          <p:cNvPr id="3" name="Content Placeholder 2"/>
          <p:cNvSpPr>
            <a:spLocks noGrp="1"/>
          </p:cNvSpPr>
          <p:nvPr>
            <p:ph idx="1"/>
          </p:nvPr>
        </p:nvSpPr>
        <p:spPr>
          <a:xfrm>
            <a:off x="869244" y="1930399"/>
            <a:ext cx="8105423" cy="4628445"/>
          </a:xfrm>
        </p:spPr>
        <p:txBody>
          <a:bodyPr>
            <a:normAutofit/>
          </a:bodyPr>
          <a:lstStyle/>
          <a:p>
            <a:pPr marL="0" indent="0">
              <a:buNone/>
            </a:pPr>
            <a:r>
              <a:rPr lang="en-US" u="sng" dirty="0"/>
              <a:t>LEAs must have a State approved plan</a:t>
            </a:r>
            <a:r>
              <a:rPr lang="en-US" dirty="0"/>
              <a:t>.</a:t>
            </a:r>
            <a:endParaRPr lang="en-US" u="sng" dirty="0"/>
          </a:p>
          <a:p>
            <a:r>
              <a:rPr lang="en-US" dirty="0"/>
              <a:t>Is developed with timely and meaningful consultation with stakeholders; </a:t>
            </a:r>
          </a:p>
          <a:p>
            <a:pPr lvl="1"/>
            <a:r>
              <a:rPr lang="en-US" dirty="0"/>
              <a:t>Includes teachers, principals, other school leaders, paraprofessionals, specialized instructional support personnel, charter school leaders, administrators, and parents</a:t>
            </a:r>
          </a:p>
        </p:txBody>
      </p:sp>
      <p:sp>
        <p:nvSpPr>
          <p:cNvPr id="5" name="Slide Number Placeholder 4"/>
          <p:cNvSpPr>
            <a:spLocks noGrp="1"/>
          </p:cNvSpPr>
          <p:nvPr>
            <p:ph type="sldNum" sz="quarter" idx="12"/>
          </p:nvPr>
        </p:nvSpPr>
        <p:spPr/>
        <p:txBody>
          <a:bodyPr/>
          <a:lstStyle/>
          <a:p>
            <a:fld id="{5CC42AE1-40A2-4F81-9633-FBE296E6079B}" type="slidenum">
              <a:rPr lang="en-US" smtClean="0"/>
              <a:pPr/>
              <a:t>25</a:t>
            </a:fld>
            <a:endParaRPr lang="en-US" dirty="0"/>
          </a:p>
        </p:txBody>
      </p:sp>
    </p:spTree>
    <p:extLst>
      <p:ext uri="{BB962C8B-B14F-4D97-AF65-F5344CB8AC3E}">
        <p14:creationId xmlns:p14="http://schemas.microsoft.com/office/powerpoint/2010/main" xmlns="" val="112219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4" y="358045"/>
            <a:ext cx="7200900" cy="1485900"/>
          </a:xfrm>
        </p:spPr>
        <p:txBody>
          <a:bodyPr/>
          <a:lstStyle/>
          <a:p>
            <a:r>
              <a:rPr lang="en-US" dirty="0"/>
              <a:t>LEA Plans (cont.)</a:t>
            </a:r>
            <a:br>
              <a:rPr lang="en-US" dirty="0"/>
            </a:br>
            <a:r>
              <a:rPr lang="en-US" dirty="0"/>
              <a:t>Sec. 1112</a:t>
            </a:r>
          </a:p>
        </p:txBody>
      </p:sp>
      <p:sp>
        <p:nvSpPr>
          <p:cNvPr id="3" name="Content Placeholder 2"/>
          <p:cNvSpPr>
            <a:spLocks noGrp="1"/>
          </p:cNvSpPr>
          <p:nvPr>
            <p:ph idx="1"/>
          </p:nvPr>
        </p:nvSpPr>
        <p:spPr>
          <a:xfrm>
            <a:off x="925034" y="1843945"/>
            <a:ext cx="8105423" cy="4628445"/>
          </a:xfrm>
        </p:spPr>
        <p:txBody>
          <a:bodyPr>
            <a:normAutofit fontScale="92500" lnSpcReduction="20000"/>
          </a:bodyPr>
          <a:lstStyle/>
          <a:p>
            <a:pPr marL="0" indent="0">
              <a:buNone/>
            </a:pPr>
            <a:r>
              <a:rPr lang="en-US" sz="2600" dirty="0"/>
              <a:t>Describes how the LEA will: </a:t>
            </a:r>
          </a:p>
          <a:p>
            <a:r>
              <a:rPr lang="en-US" sz="1900" dirty="0"/>
              <a:t>Monitor student’s progress in meeting challenging State academic standards </a:t>
            </a:r>
          </a:p>
          <a:p>
            <a:pPr lvl="1"/>
            <a:r>
              <a:rPr lang="en-US" sz="1900" dirty="0"/>
              <a:t>Includes implementing a “well-rounded program of instruction”</a:t>
            </a:r>
          </a:p>
          <a:p>
            <a:r>
              <a:rPr lang="en-US" sz="1900" dirty="0"/>
              <a:t>Address disparities in teacher distribution </a:t>
            </a:r>
          </a:p>
          <a:p>
            <a:r>
              <a:rPr lang="en-US" sz="1900" dirty="0"/>
              <a:t>Meet its responsibilities re: comprehensive support and improvement</a:t>
            </a:r>
          </a:p>
          <a:p>
            <a:r>
              <a:rPr lang="en-US" sz="1900" dirty="0"/>
              <a:t>Provide effective parent and family engagement</a:t>
            </a:r>
          </a:p>
          <a:p>
            <a:r>
              <a:rPr lang="en-US" sz="1900" dirty="0"/>
              <a:t>Coordinate and integrate services with preschool programs</a:t>
            </a:r>
          </a:p>
          <a:p>
            <a:r>
              <a:rPr lang="en-US" sz="1900" dirty="0">
                <a:solidFill>
                  <a:srgbClr val="C00000"/>
                </a:solidFill>
              </a:rPr>
              <a:t>(NEW) </a:t>
            </a:r>
            <a:r>
              <a:rPr lang="en-US" sz="1900" dirty="0"/>
              <a:t>Coordinate academic and CTE content through instructional strategies which may include experiential learning or work-based learning opportunities, etc. </a:t>
            </a:r>
          </a:p>
          <a:p>
            <a:r>
              <a:rPr lang="en-US" sz="1900" dirty="0">
                <a:solidFill>
                  <a:srgbClr val="C00000"/>
                </a:solidFill>
              </a:rPr>
              <a:t>(NEW) </a:t>
            </a:r>
            <a:r>
              <a:rPr lang="en-US" sz="1900" dirty="0"/>
              <a:t>Support efforts to reduce the overuse of discipline practices that remove students from the classroom </a:t>
            </a:r>
          </a:p>
          <a:p>
            <a:pPr lvl="1"/>
            <a:r>
              <a:rPr lang="en-US" sz="1900" dirty="0"/>
              <a:t>May include disaggregation (this is a best practice because of increased scrutiny)</a:t>
            </a:r>
          </a:p>
        </p:txBody>
      </p:sp>
      <p:sp>
        <p:nvSpPr>
          <p:cNvPr id="5" name="Slide Number Placeholder 4"/>
          <p:cNvSpPr>
            <a:spLocks noGrp="1"/>
          </p:cNvSpPr>
          <p:nvPr>
            <p:ph type="sldNum" sz="quarter" idx="12"/>
          </p:nvPr>
        </p:nvSpPr>
        <p:spPr/>
        <p:txBody>
          <a:bodyPr/>
          <a:lstStyle/>
          <a:p>
            <a:fld id="{5CC42AE1-40A2-4F81-9633-FBE296E6079B}" type="slidenum">
              <a:rPr lang="en-US" smtClean="0"/>
              <a:pPr/>
              <a:t>26</a:t>
            </a:fld>
            <a:endParaRPr lang="en-US" dirty="0"/>
          </a:p>
        </p:txBody>
      </p:sp>
    </p:spTree>
    <p:extLst>
      <p:ext uri="{BB962C8B-B14F-4D97-AF65-F5344CB8AC3E}">
        <p14:creationId xmlns:p14="http://schemas.microsoft.com/office/powerpoint/2010/main" xmlns="" val="32962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481649"/>
            <a:ext cx="7200900" cy="1485900"/>
          </a:xfrm>
        </p:spPr>
        <p:txBody>
          <a:bodyPr/>
          <a:lstStyle/>
          <a:p>
            <a:r>
              <a:rPr lang="en-US" dirty="0"/>
              <a:t>SEA/LEA Report Cards</a:t>
            </a:r>
            <a:br>
              <a:rPr lang="en-US" dirty="0"/>
            </a:br>
            <a:r>
              <a:rPr lang="en-US" dirty="0"/>
              <a:t>Sec. 1111(h)</a:t>
            </a:r>
          </a:p>
        </p:txBody>
      </p:sp>
      <p:sp>
        <p:nvSpPr>
          <p:cNvPr id="3" name="Content Placeholder 2"/>
          <p:cNvSpPr>
            <a:spLocks noGrp="1"/>
          </p:cNvSpPr>
          <p:nvPr>
            <p:ph idx="1"/>
          </p:nvPr>
        </p:nvSpPr>
        <p:spPr>
          <a:xfrm>
            <a:off x="751115" y="1862667"/>
            <a:ext cx="7725228" cy="4722283"/>
          </a:xfrm>
        </p:spPr>
        <p:txBody>
          <a:bodyPr>
            <a:noAutofit/>
          </a:bodyPr>
          <a:lstStyle/>
          <a:p>
            <a:r>
              <a:rPr lang="en-US" sz="2000" dirty="0"/>
              <a:t>Must be prepared and disseminated every year at State and local levels</a:t>
            </a:r>
          </a:p>
          <a:p>
            <a:r>
              <a:rPr lang="en-US" sz="2000" dirty="0"/>
              <a:t>Expanded list includes:</a:t>
            </a:r>
          </a:p>
          <a:p>
            <a:pPr lvl="1"/>
            <a:r>
              <a:rPr lang="en-US" sz="2000" dirty="0"/>
              <a:t>Academic achievement by subgroup</a:t>
            </a:r>
          </a:p>
          <a:p>
            <a:pPr lvl="2"/>
            <a:r>
              <a:rPr lang="en-US" sz="1800" dirty="0"/>
              <a:t>Including homeless, foster, </a:t>
            </a:r>
            <a:r>
              <a:rPr lang="en-US" sz="1800" dirty="0">
                <a:solidFill>
                  <a:srgbClr val="C00000"/>
                </a:solidFill>
              </a:rPr>
              <a:t>(NEW) </a:t>
            </a:r>
            <a:r>
              <a:rPr lang="en-US" sz="1800" dirty="0"/>
              <a:t>children with parents on active duty in the military  </a:t>
            </a:r>
          </a:p>
          <a:p>
            <a:pPr lvl="2"/>
            <a:r>
              <a:rPr lang="en-US" sz="1800" dirty="0">
                <a:solidFill>
                  <a:srgbClr val="C00000"/>
                </a:solidFill>
              </a:rPr>
              <a:t>(NEW) </a:t>
            </a:r>
            <a:r>
              <a:rPr lang="en-US" sz="1800" dirty="0"/>
              <a:t>disaggregation groups differ in different sections</a:t>
            </a:r>
          </a:p>
          <a:p>
            <a:pPr lvl="1"/>
            <a:r>
              <a:rPr lang="en-US" sz="2000" dirty="0"/>
              <a:t>Percentage of students assessed/not assessed</a:t>
            </a:r>
          </a:p>
          <a:p>
            <a:pPr lvl="1"/>
            <a:r>
              <a:rPr lang="en-US" sz="2000" dirty="0"/>
              <a:t>Descriptions of States’ accountability system </a:t>
            </a:r>
          </a:p>
          <a:p>
            <a:pPr lvl="1"/>
            <a:r>
              <a:rPr lang="en-US" sz="2000" dirty="0"/>
              <a:t>Graduation rates</a:t>
            </a:r>
          </a:p>
          <a:p>
            <a:pPr lvl="1"/>
            <a:r>
              <a:rPr lang="en-US" sz="2000" dirty="0"/>
              <a:t>Information on indicators of school quality</a:t>
            </a:r>
          </a:p>
        </p:txBody>
      </p:sp>
      <p:pic>
        <p:nvPicPr>
          <p:cNvPr id="5" name="Picture 2" descr="http://www.mamacheaps.com/wp-content/uploads/2010/05/report-car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0796" y="323145"/>
            <a:ext cx="1716315" cy="14159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5CC42AE1-40A2-4F81-9633-FBE296E6079B}" type="slidenum">
              <a:rPr lang="en-US" smtClean="0"/>
              <a:pPr/>
              <a:t>27</a:t>
            </a:fld>
            <a:endParaRPr lang="en-US" dirty="0"/>
          </a:p>
        </p:txBody>
      </p:sp>
    </p:spTree>
    <p:extLst>
      <p:ext uri="{BB962C8B-B14F-4D97-AF65-F5344CB8AC3E}">
        <p14:creationId xmlns:p14="http://schemas.microsoft.com/office/powerpoint/2010/main" xmlns="" val="1988888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SEA/LEA Report Cards (cont.)</a:t>
            </a:r>
            <a:br>
              <a:rPr lang="en-US" dirty="0"/>
            </a:br>
            <a:r>
              <a:rPr lang="en-US" dirty="0"/>
              <a:t>Sec. 1111(h)</a:t>
            </a:r>
          </a:p>
        </p:txBody>
      </p:sp>
      <p:sp>
        <p:nvSpPr>
          <p:cNvPr id="3" name="Content Placeholder 2"/>
          <p:cNvSpPr>
            <a:spLocks noGrp="1"/>
          </p:cNvSpPr>
          <p:nvPr>
            <p:ph idx="1"/>
          </p:nvPr>
        </p:nvSpPr>
        <p:spPr/>
        <p:txBody>
          <a:bodyPr/>
          <a:lstStyle/>
          <a:p>
            <a:pPr lvl="1"/>
            <a:r>
              <a:rPr lang="en-US" sz="2000" dirty="0"/>
              <a:t>Professional qualifications of teachers: including distribution in high – low poverty schools</a:t>
            </a:r>
          </a:p>
          <a:p>
            <a:pPr lvl="1"/>
            <a:r>
              <a:rPr lang="en-US" sz="2000" dirty="0"/>
              <a:t>NAEP results (State only)</a:t>
            </a:r>
          </a:p>
          <a:p>
            <a:pPr lvl="1"/>
            <a:r>
              <a:rPr lang="en-US" sz="2000" dirty="0">
                <a:solidFill>
                  <a:srgbClr val="C00000"/>
                </a:solidFill>
              </a:rPr>
              <a:t>(NEW) </a:t>
            </a:r>
            <a:r>
              <a:rPr lang="en-US" sz="2000" dirty="0"/>
              <a:t>Per-pupil expenditures for federal, State, and local funds</a:t>
            </a:r>
          </a:p>
          <a:p>
            <a:pPr lvl="2"/>
            <a:r>
              <a:rPr lang="en-US" dirty="0"/>
              <a:t>Must be </a:t>
            </a:r>
            <a:r>
              <a:rPr lang="en-US" u="sng" dirty="0"/>
              <a:t>actual</a:t>
            </a:r>
            <a:r>
              <a:rPr lang="en-US" dirty="0"/>
              <a:t> expenditures</a:t>
            </a:r>
          </a:p>
          <a:p>
            <a:pPr lvl="2"/>
            <a:r>
              <a:rPr lang="en-US" dirty="0"/>
              <a:t>Disaggregated by source of funds</a:t>
            </a:r>
          </a:p>
          <a:p>
            <a:pPr lvl="2"/>
            <a:r>
              <a:rPr lang="en-US" dirty="0"/>
              <a:t>For each local educational agency </a:t>
            </a:r>
            <a:r>
              <a:rPr lang="en-US" u="sng" dirty="0"/>
              <a:t>and each school</a:t>
            </a:r>
            <a:r>
              <a:rPr lang="en-US" dirty="0"/>
              <a:t> for the preceding fiscal year</a:t>
            </a:r>
          </a:p>
          <a:p>
            <a:endParaRPr lang="en-US"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28</a:t>
            </a:fld>
            <a:endParaRPr lang="en-US" dirty="0"/>
          </a:p>
        </p:txBody>
      </p:sp>
    </p:spTree>
    <p:extLst>
      <p:ext uri="{BB962C8B-B14F-4D97-AF65-F5344CB8AC3E}">
        <p14:creationId xmlns:p14="http://schemas.microsoft.com/office/powerpoint/2010/main" xmlns="" val="364073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578" y="949678"/>
            <a:ext cx="6265333" cy="1336322"/>
          </a:xfrm>
        </p:spPr>
        <p:txBody>
          <a:bodyPr>
            <a:normAutofit/>
          </a:bodyPr>
          <a:lstStyle/>
          <a:p>
            <a:r>
              <a:rPr lang="en-US" dirty="0"/>
              <a:t>SEA/LEA Report Card Regulations</a:t>
            </a:r>
          </a:p>
        </p:txBody>
      </p:sp>
      <p:sp>
        <p:nvSpPr>
          <p:cNvPr id="3" name="Content Placeholder 2"/>
          <p:cNvSpPr>
            <a:spLocks noGrp="1"/>
          </p:cNvSpPr>
          <p:nvPr>
            <p:ph idx="1"/>
          </p:nvPr>
        </p:nvSpPr>
        <p:spPr>
          <a:xfrm>
            <a:off x="1028700" y="2286000"/>
            <a:ext cx="7480300" cy="3810000"/>
          </a:xfrm>
        </p:spPr>
        <p:txBody>
          <a:bodyPr>
            <a:normAutofit lnSpcReduction="10000"/>
          </a:bodyPr>
          <a:lstStyle/>
          <a:p>
            <a:r>
              <a:rPr lang="en-US" sz="2400" dirty="0"/>
              <a:t>Per-pupil Expenditures (200.35)</a:t>
            </a:r>
          </a:p>
          <a:p>
            <a:pPr lvl="1"/>
            <a:r>
              <a:rPr lang="en-US" dirty="0"/>
              <a:t>Must report for each LEA and for each school served by the LEA:</a:t>
            </a:r>
          </a:p>
          <a:p>
            <a:pPr lvl="2"/>
            <a:r>
              <a:rPr lang="en-US" dirty="0"/>
              <a:t>Current expenditures per pupil from Federal, State and local  funds for the preceding fiscal year:</a:t>
            </a:r>
          </a:p>
          <a:p>
            <a:pPr lvl="3"/>
            <a:r>
              <a:rPr lang="en-US" dirty="0"/>
              <a:t>In the aggregate (in total, federal, state and local funds)</a:t>
            </a:r>
          </a:p>
          <a:p>
            <a:pPr lvl="3"/>
            <a:r>
              <a:rPr lang="en-US" dirty="0"/>
              <a:t>Disaggregated by source of funds</a:t>
            </a:r>
          </a:p>
          <a:p>
            <a:pPr lvl="4"/>
            <a:r>
              <a:rPr lang="en-US" dirty="0"/>
              <a:t>Federal</a:t>
            </a:r>
          </a:p>
          <a:p>
            <a:pPr lvl="4"/>
            <a:r>
              <a:rPr lang="en-US" dirty="0"/>
              <a:t>State and local combined (including impact aid) not including private funds</a:t>
            </a:r>
          </a:p>
          <a:p>
            <a:pPr lvl="1"/>
            <a:r>
              <a:rPr lang="en-US" dirty="0"/>
              <a:t>Uniform set of statewide procedures to calculate LEA-level and school-level current expenditures per pupil</a:t>
            </a:r>
          </a:p>
        </p:txBody>
      </p:sp>
      <p:sp>
        <p:nvSpPr>
          <p:cNvPr id="5" name="Slide Number Placeholder 4"/>
          <p:cNvSpPr>
            <a:spLocks noGrp="1"/>
          </p:cNvSpPr>
          <p:nvPr>
            <p:ph type="sldNum" sz="quarter" idx="12"/>
          </p:nvPr>
        </p:nvSpPr>
        <p:spPr/>
        <p:txBody>
          <a:bodyPr/>
          <a:lstStyle/>
          <a:p>
            <a:fld id="{4A822907-8A9D-4F6B-98F6-913902AD56B5}" type="slidenum">
              <a:rPr lang="en-US" smtClean="0"/>
              <a:pPr/>
              <a:t>29</a:t>
            </a:fld>
            <a:endParaRPr lang="en-US"/>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5215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1732" y="587786"/>
            <a:ext cx="7200900" cy="1305709"/>
          </a:xfrm>
        </p:spPr>
        <p:txBody>
          <a:bodyPr/>
          <a:lstStyle/>
          <a:p>
            <a:r>
              <a:rPr lang="en-US" dirty="0"/>
              <a:t>The Trump </a:t>
            </a:r>
            <a:br>
              <a:rPr lang="en-US" dirty="0"/>
            </a:br>
            <a:r>
              <a:rPr lang="en-US" dirty="0"/>
              <a:t>Administration</a:t>
            </a:r>
          </a:p>
        </p:txBody>
      </p:sp>
      <p:sp>
        <p:nvSpPr>
          <p:cNvPr id="3" name="Content Placeholder 2"/>
          <p:cNvSpPr>
            <a:spLocks noGrp="1"/>
          </p:cNvSpPr>
          <p:nvPr>
            <p:ph idx="1"/>
          </p:nvPr>
        </p:nvSpPr>
        <p:spPr>
          <a:xfrm>
            <a:off x="845819" y="2081605"/>
            <a:ext cx="8037749" cy="4378361"/>
          </a:xfrm>
        </p:spPr>
        <p:txBody>
          <a:bodyPr>
            <a:normAutofit/>
          </a:bodyPr>
          <a:lstStyle/>
          <a:p>
            <a:pPr marL="0" indent="0">
              <a:buNone/>
            </a:pPr>
            <a:r>
              <a:rPr lang="en-US" sz="2400" dirty="0"/>
              <a:t>Trump administration priority: Dismantling Obama-era policies, laws, and regulations</a:t>
            </a:r>
          </a:p>
          <a:p>
            <a:r>
              <a:rPr lang="en-US" dirty="0"/>
              <a:t>January 20, 2017 – Memorandum for the Heads of Executive Departments and Agencies. </a:t>
            </a:r>
          </a:p>
          <a:p>
            <a:pPr lvl="1"/>
            <a:r>
              <a:rPr lang="en-US" dirty="0"/>
              <a:t>For any final regulation that has been published (federal register) but is not in effect - the effective date will be pushed back 60 days to allow time for review.</a:t>
            </a:r>
          </a:p>
          <a:p>
            <a:pPr lvl="1"/>
            <a:r>
              <a:rPr lang="en-US" dirty="0"/>
              <a:t>It encourages agencies to issue their own orders pushing back the effective date of these regulations.</a:t>
            </a:r>
          </a:p>
          <a:p>
            <a:pPr lvl="1"/>
            <a:r>
              <a:rPr lang="en-US" dirty="0"/>
              <a:t>No new regulations to OMB until reviewed by the incoming agency head.</a:t>
            </a:r>
          </a:p>
          <a:p>
            <a:endParaRPr lang="en-US" dirty="0"/>
          </a:p>
        </p:txBody>
      </p:sp>
      <p:sp>
        <p:nvSpPr>
          <p:cNvPr id="5" name="Slide Number Placeholder 4"/>
          <p:cNvSpPr>
            <a:spLocks noGrp="1"/>
          </p:cNvSpPr>
          <p:nvPr>
            <p:ph type="sldNum" sz="quarter" idx="12"/>
          </p:nvPr>
        </p:nvSpPr>
        <p:spPr/>
        <p:txBody>
          <a:bodyPr/>
          <a:lstStyle/>
          <a:p>
            <a:fld id="{145A6721-26E3-4207-98E1-D11F18EEC6B1}" type="slidenum">
              <a:rPr lang="en-US" smtClean="0"/>
              <a:pPr/>
              <a:t>3</a:t>
            </a:fld>
            <a:endParaRPr lang="en-US"/>
          </a:p>
        </p:txBody>
      </p:sp>
      <p:pic>
        <p:nvPicPr>
          <p:cNvPr id="7" name="Picture 4" descr="http://www.theplaidzebra.com/wp-content/uploads/2014/07/Why-Politics-Has-Become-A-Dirty-Word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209" b="12244"/>
          <a:stretch/>
        </p:blipFill>
        <p:spPr bwMode="auto">
          <a:xfrm>
            <a:off x="4577382" y="187511"/>
            <a:ext cx="4306187" cy="1374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7260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578" y="949678"/>
            <a:ext cx="6265333" cy="1336322"/>
          </a:xfrm>
        </p:spPr>
        <p:txBody>
          <a:bodyPr>
            <a:normAutofit/>
          </a:bodyPr>
          <a:lstStyle/>
          <a:p>
            <a:r>
              <a:rPr lang="en-US" dirty="0"/>
              <a:t>SEA/LEA Report Card Regulations (cont.)</a:t>
            </a:r>
          </a:p>
        </p:txBody>
      </p:sp>
      <p:sp>
        <p:nvSpPr>
          <p:cNvPr id="3" name="Content Placeholder 2"/>
          <p:cNvSpPr>
            <a:spLocks noGrp="1"/>
          </p:cNvSpPr>
          <p:nvPr>
            <p:ph idx="1"/>
          </p:nvPr>
        </p:nvSpPr>
        <p:spPr>
          <a:xfrm>
            <a:off x="643467" y="2286000"/>
            <a:ext cx="8139289" cy="4167386"/>
          </a:xfrm>
        </p:spPr>
        <p:txBody>
          <a:bodyPr>
            <a:normAutofit fontScale="92500" lnSpcReduction="10000"/>
          </a:bodyPr>
          <a:lstStyle/>
          <a:p>
            <a:r>
              <a:rPr lang="en-US" sz="2400" dirty="0"/>
              <a:t>Per-pupil Expenditures (200.35)</a:t>
            </a:r>
          </a:p>
          <a:p>
            <a:pPr lvl="1"/>
            <a:r>
              <a:rPr lang="en-US" dirty="0"/>
              <a:t>Uniform set of statewide procedures to calculate LEA-level and school-level current expenditures per pupil</a:t>
            </a:r>
          </a:p>
          <a:p>
            <a:pPr lvl="2"/>
            <a:r>
              <a:rPr lang="en-US" dirty="0"/>
              <a:t>Numerator must include actual personnel costs (including actual staff salaries) and actual </a:t>
            </a:r>
            <a:r>
              <a:rPr lang="en-US" dirty="0" err="1"/>
              <a:t>nonpersonnel</a:t>
            </a:r>
            <a:r>
              <a:rPr lang="en-US" dirty="0"/>
              <a:t> expenditures of Federal, State and local funds, used for public education, </a:t>
            </a:r>
            <a:r>
              <a:rPr lang="en-US" u="sng" dirty="0"/>
              <a:t>including</a:t>
            </a:r>
            <a:r>
              <a:rPr lang="en-US" dirty="0"/>
              <a:t>:</a:t>
            </a:r>
          </a:p>
          <a:p>
            <a:pPr lvl="3"/>
            <a:r>
              <a:rPr lang="en-US" dirty="0"/>
              <a:t>Administration, instruction, instructional support, student support services, pupil transportation, operation and maintenance of plant, fixed charges, preschool, and net expenditures to cover deficits for food services and student body activities</a:t>
            </a:r>
          </a:p>
          <a:p>
            <a:pPr lvl="3"/>
            <a:r>
              <a:rPr lang="en-US" u="sng" dirty="0"/>
              <a:t>But, not including</a:t>
            </a:r>
            <a:r>
              <a:rPr lang="en-US" dirty="0"/>
              <a:t>: community services, capital outlay and debt service.  </a:t>
            </a:r>
          </a:p>
          <a:p>
            <a:pPr lvl="2"/>
            <a:r>
              <a:rPr lang="en-US" dirty="0"/>
              <a:t>Denominator consists of the aggregate number of students in elementary and secondary schools whom the SEA and LEA provides a free public education on October 1</a:t>
            </a:r>
          </a:p>
        </p:txBody>
      </p:sp>
      <p:sp>
        <p:nvSpPr>
          <p:cNvPr id="5" name="Slide Number Placeholder 4"/>
          <p:cNvSpPr>
            <a:spLocks noGrp="1"/>
          </p:cNvSpPr>
          <p:nvPr>
            <p:ph type="sldNum" sz="quarter" idx="12"/>
          </p:nvPr>
        </p:nvSpPr>
        <p:spPr/>
        <p:txBody>
          <a:bodyPr/>
          <a:lstStyle/>
          <a:p>
            <a:fld id="{4A822907-8A9D-4F6B-98F6-913902AD56B5}" type="slidenum">
              <a:rPr lang="en-US" smtClean="0"/>
              <a:pPr/>
              <a:t>30</a:t>
            </a:fld>
            <a:endParaRPr lang="en-US"/>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263362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581" y="329768"/>
            <a:ext cx="6265333" cy="1336322"/>
          </a:xfrm>
        </p:spPr>
        <p:txBody>
          <a:bodyPr>
            <a:normAutofit/>
          </a:bodyPr>
          <a:lstStyle/>
          <a:p>
            <a:r>
              <a:rPr lang="en-US" dirty="0"/>
              <a:t>SEA/LEA Report Card Regulations (cont.)</a:t>
            </a:r>
          </a:p>
        </p:txBody>
      </p:sp>
      <p:sp>
        <p:nvSpPr>
          <p:cNvPr id="3" name="Content Placeholder 2"/>
          <p:cNvSpPr>
            <a:spLocks noGrp="1"/>
          </p:cNvSpPr>
          <p:nvPr>
            <p:ph idx="1"/>
          </p:nvPr>
        </p:nvSpPr>
        <p:spPr>
          <a:xfrm>
            <a:off x="919779" y="1855694"/>
            <a:ext cx="7716221" cy="4572000"/>
          </a:xfrm>
        </p:spPr>
        <p:txBody>
          <a:bodyPr anchor="ctr">
            <a:normAutofit fontScale="92500" lnSpcReduction="20000"/>
          </a:bodyPr>
          <a:lstStyle/>
          <a:p>
            <a:r>
              <a:rPr lang="en-US" sz="2400" dirty="0"/>
              <a:t>State Report Card (200.30) and LEA Report Card (200.31)</a:t>
            </a:r>
          </a:p>
          <a:p>
            <a:pPr lvl="1"/>
            <a:r>
              <a:rPr lang="en-US" dirty="0"/>
              <a:t>Must consult with parents in designing report cards</a:t>
            </a:r>
          </a:p>
          <a:p>
            <a:pPr lvl="1"/>
            <a:r>
              <a:rPr lang="en-US" dirty="0">
                <a:solidFill>
                  <a:srgbClr val="C00000"/>
                </a:solidFill>
              </a:rPr>
              <a:t>(NEW) </a:t>
            </a:r>
            <a:r>
              <a:rPr lang="en-US" dirty="0"/>
              <a:t>Make report cards available no later than December 31</a:t>
            </a:r>
            <a:r>
              <a:rPr lang="en-US" baseline="30000" dirty="0"/>
              <a:t>st</a:t>
            </a:r>
            <a:r>
              <a:rPr lang="en-US" dirty="0"/>
              <a:t> but expenditure data may be as late as June 30</a:t>
            </a:r>
            <a:r>
              <a:rPr lang="en-US" baseline="30000" dirty="0"/>
              <a:t>th</a:t>
            </a:r>
            <a:r>
              <a:rPr lang="en-US" dirty="0"/>
              <a:t> of the following school year.</a:t>
            </a:r>
          </a:p>
          <a:p>
            <a:pPr lvl="2"/>
            <a:r>
              <a:rPr lang="en-US" sz="1900" dirty="0">
                <a:solidFill>
                  <a:srgbClr val="C00000"/>
                </a:solidFill>
              </a:rPr>
              <a:t>(NEW) </a:t>
            </a:r>
            <a:r>
              <a:rPr lang="en-US" sz="1900" dirty="0">
                <a:solidFill>
                  <a:schemeClr val="tx1"/>
                </a:solidFill>
              </a:rPr>
              <a:t>First Report Card Due – </a:t>
            </a:r>
            <a:r>
              <a:rPr lang="en-US" sz="1900" dirty="0">
                <a:solidFill>
                  <a:srgbClr val="C00000"/>
                </a:solidFill>
              </a:rPr>
              <a:t>December 31, 2018</a:t>
            </a:r>
          </a:p>
          <a:p>
            <a:pPr lvl="2"/>
            <a:r>
              <a:rPr lang="en-US" sz="1900" dirty="0">
                <a:solidFill>
                  <a:srgbClr val="C00000"/>
                </a:solidFill>
              </a:rPr>
              <a:t>(NEW) </a:t>
            </a:r>
            <a:r>
              <a:rPr lang="en-US" sz="1900" dirty="0">
                <a:solidFill>
                  <a:schemeClr val="tx1"/>
                </a:solidFill>
              </a:rPr>
              <a:t>Expenditure Data Due – </a:t>
            </a:r>
            <a:r>
              <a:rPr lang="en-US" sz="1900" dirty="0">
                <a:solidFill>
                  <a:srgbClr val="C00000"/>
                </a:solidFill>
              </a:rPr>
              <a:t>June 30, 2019</a:t>
            </a:r>
          </a:p>
          <a:p>
            <a:pPr lvl="2"/>
            <a:r>
              <a:rPr lang="en-US" sz="1900" dirty="0">
                <a:solidFill>
                  <a:srgbClr val="C00000"/>
                </a:solidFill>
              </a:rPr>
              <a:t>(NEW) </a:t>
            </a:r>
            <a:r>
              <a:rPr lang="en-US" sz="1900" dirty="0">
                <a:solidFill>
                  <a:schemeClr val="tx1"/>
                </a:solidFill>
              </a:rPr>
              <a:t>State or LEA may request a one-time, 1 year extension for specific data, if prove to ED that SEA/LEA can not make the deadline</a:t>
            </a:r>
          </a:p>
          <a:p>
            <a:r>
              <a:rPr lang="en-US" u="sng" dirty="0"/>
              <a:t>Charter Schools</a:t>
            </a:r>
            <a:r>
              <a:rPr lang="en-US" dirty="0"/>
              <a:t> (200.30(a))</a:t>
            </a:r>
            <a:endParaRPr lang="en-US" u="sng" dirty="0"/>
          </a:p>
          <a:p>
            <a:pPr lvl="1"/>
            <a:r>
              <a:rPr lang="en-US" dirty="0"/>
              <a:t>Must include performance of students in charter schools and under each chartering authority</a:t>
            </a:r>
          </a:p>
          <a:p>
            <a:r>
              <a:rPr lang="en-US" u="sng" dirty="0"/>
              <a:t>Postsecondary Enrollment</a:t>
            </a:r>
            <a:r>
              <a:rPr lang="en-US" dirty="0"/>
              <a:t> (200.36)</a:t>
            </a:r>
          </a:p>
          <a:p>
            <a:pPr lvl="1"/>
            <a:r>
              <a:rPr lang="en-US" dirty="0"/>
              <a:t>Report cards must include postsecondary enrollment data</a:t>
            </a:r>
          </a:p>
        </p:txBody>
      </p:sp>
      <p:sp>
        <p:nvSpPr>
          <p:cNvPr id="5" name="Slide Number Placeholder 4"/>
          <p:cNvSpPr>
            <a:spLocks noGrp="1"/>
          </p:cNvSpPr>
          <p:nvPr>
            <p:ph type="sldNum" sz="quarter" idx="12"/>
          </p:nvPr>
        </p:nvSpPr>
        <p:spPr/>
        <p:txBody>
          <a:bodyPr/>
          <a:lstStyle/>
          <a:p>
            <a:fld id="{4A822907-8A9D-4F6B-98F6-913902AD56B5}" type="slidenum">
              <a:rPr lang="en-US" smtClean="0"/>
              <a:pPr/>
              <a:t>31</a:t>
            </a:fld>
            <a:endParaRPr lang="en-US"/>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17430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Comprehensive support and improvement</a:t>
            </a:r>
            <a:br>
              <a:rPr lang="en-US" dirty="0"/>
            </a:br>
            <a:r>
              <a:rPr lang="en-US" dirty="0"/>
              <a:t>Sec. 1111</a:t>
            </a:r>
          </a:p>
        </p:txBody>
      </p:sp>
      <p:pic>
        <p:nvPicPr>
          <p:cNvPr id="7" name="Picture Placeholder 8" descr="Designed for Growth and Engagement: Fixing the Invisible Stranglehold ..."/>
          <p:cNvPicPr>
            <a:picLocks noChangeAspect="1"/>
          </p:cNvPicPr>
          <p:nvPr/>
        </p:nvPicPr>
        <p:blipFill>
          <a:blip r:embed="rId2">
            <a:extLst>
              <a:ext uri="{28A0092B-C50C-407E-A947-70E740481C1C}">
                <a14:useLocalDpi xmlns:a14="http://schemas.microsoft.com/office/drawing/2010/main" xmlns="" val="0"/>
              </a:ext>
            </a:extLst>
          </a:blip>
          <a:srcRect t="914" b="914"/>
          <a:stretch>
            <a:fillRect/>
          </a:stretch>
        </p:blipFill>
        <p:spPr>
          <a:xfrm>
            <a:off x="702488" y="3555969"/>
            <a:ext cx="2471492" cy="2405482"/>
          </a:xfrm>
          <a:prstGeom prst="rect">
            <a:avLst/>
          </a:prstGeom>
        </p:spPr>
      </p:pic>
      <p:sp>
        <p:nvSpPr>
          <p:cNvPr id="3" name="Slide Number Placeholder 2"/>
          <p:cNvSpPr>
            <a:spLocks noGrp="1"/>
          </p:cNvSpPr>
          <p:nvPr>
            <p:ph type="sldNum" sz="quarter" idx="12"/>
          </p:nvPr>
        </p:nvSpPr>
        <p:spPr/>
        <p:txBody>
          <a:bodyPr/>
          <a:lstStyle/>
          <a:p>
            <a:fld id="{5CC42AE1-40A2-4F81-9633-FBE296E6079B}" type="slidenum">
              <a:rPr lang="en-US" smtClean="0"/>
              <a:pPr/>
              <a:t>32</a:t>
            </a:fld>
            <a:endParaRPr lang="en-US" dirty="0"/>
          </a:p>
        </p:txBody>
      </p:sp>
    </p:spTree>
    <p:extLst>
      <p:ext uri="{BB962C8B-B14F-4D97-AF65-F5344CB8AC3E}">
        <p14:creationId xmlns:p14="http://schemas.microsoft.com/office/powerpoint/2010/main" xmlns="" val="272922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State Level Requirements	</a:t>
            </a:r>
            <a:br>
              <a:rPr lang="en-US" sz="3600" dirty="0"/>
            </a:br>
            <a:r>
              <a:rPr lang="en-US" sz="3600" dirty="0"/>
              <a:t>Sec. 1111(c)	</a:t>
            </a:r>
          </a:p>
        </p:txBody>
      </p:sp>
      <p:sp>
        <p:nvSpPr>
          <p:cNvPr id="5" name="Content Placeholder 4"/>
          <p:cNvSpPr>
            <a:spLocks noGrp="1"/>
          </p:cNvSpPr>
          <p:nvPr>
            <p:ph idx="1"/>
          </p:nvPr>
        </p:nvSpPr>
        <p:spPr>
          <a:xfrm>
            <a:off x="1028700" y="1996721"/>
            <a:ext cx="7480300" cy="4341990"/>
          </a:xfrm>
        </p:spPr>
        <p:txBody>
          <a:bodyPr>
            <a:normAutofit/>
          </a:bodyPr>
          <a:lstStyle/>
          <a:p>
            <a:r>
              <a:rPr lang="en-US" sz="2400" dirty="0"/>
              <a:t>States must develop and institute a single, statewide accountability system which:</a:t>
            </a:r>
          </a:p>
          <a:p>
            <a:pPr lvl="1"/>
            <a:r>
              <a:rPr lang="en-US" sz="2000" dirty="0"/>
              <a:t>Includes a minimum number of students for disaggregation by subgroup (“n-size”) that is:</a:t>
            </a:r>
          </a:p>
          <a:p>
            <a:pPr lvl="2"/>
            <a:r>
              <a:rPr lang="en-US" sz="2000" dirty="0"/>
              <a:t>Common across subgroups</a:t>
            </a:r>
          </a:p>
          <a:p>
            <a:pPr lvl="2"/>
            <a:r>
              <a:rPr lang="en-US" sz="2000" dirty="0"/>
              <a:t>Statistically sound</a:t>
            </a:r>
          </a:p>
          <a:p>
            <a:pPr lvl="2"/>
            <a:r>
              <a:rPr lang="en-US" sz="2000" dirty="0"/>
              <a:t>Adopted in collaboration with stakeholders</a:t>
            </a:r>
          </a:p>
          <a:p>
            <a:pPr lvl="2"/>
            <a:r>
              <a:rPr lang="en-US" sz="2000" dirty="0"/>
              <a:t>Sufficient to not reveal any personal identifiable information</a:t>
            </a:r>
          </a:p>
          <a:p>
            <a:pPr lvl="2"/>
            <a:r>
              <a:rPr lang="en-US" sz="2000" dirty="0">
                <a:solidFill>
                  <a:srgbClr val="C00000"/>
                </a:solidFill>
              </a:rPr>
              <a:t>(Final Regulations) </a:t>
            </a:r>
            <a:r>
              <a:rPr lang="en-US" sz="2000" u="sng" dirty="0"/>
              <a:t>N size may be greater than 30 but state plan must include specific data justifying the need.</a:t>
            </a:r>
          </a:p>
          <a:p>
            <a:pPr lvl="1"/>
            <a:r>
              <a:rPr lang="en-US" sz="2000" dirty="0"/>
              <a:t>Must be based on “challenging State academic standards”</a:t>
            </a:r>
          </a:p>
          <a:p>
            <a:pPr lvl="1"/>
            <a:endParaRPr lang="en-US" sz="2000" dirty="0"/>
          </a:p>
        </p:txBody>
      </p:sp>
      <p:sp>
        <p:nvSpPr>
          <p:cNvPr id="3" name="Slide Number Placeholder 2"/>
          <p:cNvSpPr>
            <a:spLocks noGrp="1"/>
          </p:cNvSpPr>
          <p:nvPr>
            <p:ph type="sldNum" sz="quarter" idx="12"/>
          </p:nvPr>
        </p:nvSpPr>
        <p:spPr/>
        <p:txBody>
          <a:bodyPr/>
          <a:lstStyle/>
          <a:p>
            <a:fld id="{5CC42AE1-40A2-4F81-9633-FBE296E6079B}" type="slidenum">
              <a:rPr lang="en-US" smtClean="0"/>
              <a:pPr/>
              <a:t>33</a:t>
            </a:fld>
            <a:endParaRPr lang="en-US" dirty="0"/>
          </a:p>
        </p:txBody>
      </p:sp>
    </p:spTree>
    <p:extLst>
      <p:ext uri="{BB962C8B-B14F-4D97-AF65-F5344CB8AC3E}">
        <p14:creationId xmlns:p14="http://schemas.microsoft.com/office/powerpoint/2010/main" xmlns="" val="377856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22" y="234244"/>
            <a:ext cx="7200900" cy="1485900"/>
          </a:xfrm>
        </p:spPr>
        <p:txBody>
          <a:bodyPr>
            <a:normAutofit/>
          </a:bodyPr>
          <a:lstStyle/>
          <a:p>
            <a:r>
              <a:rPr lang="en-US" dirty="0"/>
              <a:t>Accountability</a:t>
            </a:r>
            <a:br>
              <a:rPr lang="en-US" dirty="0"/>
            </a:br>
            <a:r>
              <a:rPr lang="en-US" dirty="0"/>
              <a:t>Sec. 1111(b)-(c)</a:t>
            </a:r>
          </a:p>
        </p:txBody>
      </p:sp>
      <p:sp>
        <p:nvSpPr>
          <p:cNvPr id="3" name="Content Placeholder 2"/>
          <p:cNvSpPr>
            <a:spLocks noGrp="1"/>
          </p:cNvSpPr>
          <p:nvPr>
            <p:ph idx="1"/>
          </p:nvPr>
        </p:nvSpPr>
        <p:spPr>
          <a:xfrm>
            <a:off x="1006122" y="1862667"/>
            <a:ext cx="7887506" cy="4865511"/>
          </a:xfrm>
        </p:spPr>
        <p:txBody>
          <a:bodyPr>
            <a:normAutofit fontScale="92500" lnSpcReduction="10000"/>
          </a:bodyPr>
          <a:lstStyle/>
          <a:p>
            <a:pPr>
              <a:buFont typeface="+mj-lt"/>
              <a:buAutoNum type="arabicPeriod"/>
            </a:pPr>
            <a:r>
              <a:rPr lang="en-US" b="1" dirty="0"/>
              <a:t>Academic Achievement</a:t>
            </a:r>
          </a:p>
          <a:p>
            <a:pPr lvl="1">
              <a:buFont typeface="Wingdings" panose="05000000000000000000" pitchFamily="2" charset="2"/>
              <a:buChar char="§"/>
            </a:pPr>
            <a:r>
              <a:rPr lang="en-US" sz="1900" dirty="0"/>
              <a:t>For all public schools - based on long term goals that measure proficiency on statewide assessments in reading, language arts, math.  May also include student growth (for high schools)</a:t>
            </a:r>
          </a:p>
          <a:p>
            <a:pPr>
              <a:buFont typeface="+mj-lt"/>
              <a:buAutoNum type="arabicPeriod"/>
            </a:pPr>
            <a:r>
              <a:rPr lang="en-US" b="1" dirty="0"/>
              <a:t>Academic Progress</a:t>
            </a:r>
          </a:p>
          <a:p>
            <a:pPr lvl="1">
              <a:buFont typeface="Wingdings" panose="05000000000000000000" pitchFamily="2" charset="2"/>
              <a:buChar char="§"/>
            </a:pPr>
            <a:r>
              <a:rPr lang="en-US" sz="1900" dirty="0"/>
              <a:t>For K-8, growth or other indicator</a:t>
            </a:r>
          </a:p>
          <a:p>
            <a:pPr>
              <a:buFont typeface="+mj-lt"/>
              <a:buAutoNum type="arabicPeriod"/>
            </a:pPr>
            <a:r>
              <a:rPr lang="en-US" b="1" dirty="0"/>
              <a:t>Graduation Rates</a:t>
            </a:r>
          </a:p>
          <a:p>
            <a:pPr lvl="1">
              <a:buFont typeface="Wingdings" panose="05000000000000000000" pitchFamily="2" charset="2"/>
              <a:buChar char="§"/>
            </a:pPr>
            <a:r>
              <a:rPr lang="en-US" sz="1900" dirty="0"/>
              <a:t>For high schools - May include extended-year adjusted cohort graduation rate</a:t>
            </a:r>
          </a:p>
          <a:p>
            <a:pPr>
              <a:buFont typeface="+mj-lt"/>
              <a:buAutoNum type="arabicPeriod"/>
            </a:pPr>
            <a:r>
              <a:rPr lang="en-US" b="1" dirty="0"/>
              <a:t>Progress in Achieving English Language Proficiency</a:t>
            </a:r>
          </a:p>
          <a:p>
            <a:pPr>
              <a:buFont typeface="+mj-lt"/>
              <a:buAutoNum type="arabicPeriod"/>
            </a:pPr>
            <a:r>
              <a:rPr lang="en-US" sz="2100" b="1" dirty="0"/>
              <a:t>School Quality</a:t>
            </a:r>
          </a:p>
          <a:p>
            <a:pPr lvl="1"/>
            <a:r>
              <a:rPr lang="en-US" sz="1900" dirty="0"/>
              <a:t>May include: Student access to and completion of advanced coursework; Postsecondary readiness; School climate and safety; Student engagement; and Educator engagement; etc.</a:t>
            </a:r>
          </a:p>
          <a:p>
            <a:pPr>
              <a:buFont typeface="+mj-lt"/>
              <a:buAutoNum type="arabicPeriod"/>
            </a:pPr>
            <a:r>
              <a:rPr lang="en-US" dirty="0"/>
              <a:t> </a:t>
            </a:r>
            <a:r>
              <a:rPr lang="en-US" b="1" dirty="0"/>
              <a:t>Other factors as determined by the State</a:t>
            </a:r>
            <a:endParaRPr lang="en-US"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34</a:t>
            </a:fld>
            <a:endParaRPr lang="en-US" dirty="0"/>
          </a:p>
        </p:txBody>
      </p:sp>
    </p:spTree>
    <p:extLst>
      <p:ext uri="{BB962C8B-B14F-4D97-AF65-F5344CB8AC3E}">
        <p14:creationId xmlns:p14="http://schemas.microsoft.com/office/powerpoint/2010/main" xmlns="" val="3259551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122" y="1241778"/>
            <a:ext cx="7189611" cy="936978"/>
          </a:xfrm>
        </p:spPr>
        <p:txBody>
          <a:bodyPr>
            <a:normAutofit/>
          </a:bodyPr>
          <a:lstStyle/>
          <a:p>
            <a:r>
              <a:rPr lang="en-US" dirty="0"/>
              <a:t>Accountability Regulations</a:t>
            </a:r>
          </a:p>
        </p:txBody>
      </p:sp>
      <p:sp>
        <p:nvSpPr>
          <p:cNvPr id="3" name="Content Placeholder 2"/>
          <p:cNvSpPr>
            <a:spLocks noGrp="1"/>
          </p:cNvSpPr>
          <p:nvPr>
            <p:ph idx="1"/>
          </p:nvPr>
        </p:nvSpPr>
        <p:spPr>
          <a:xfrm>
            <a:off x="891822" y="2178756"/>
            <a:ext cx="7617178" cy="3997309"/>
          </a:xfrm>
        </p:spPr>
        <p:txBody>
          <a:bodyPr>
            <a:normAutofit fontScale="92500" lnSpcReduction="10000"/>
          </a:bodyPr>
          <a:lstStyle/>
          <a:p>
            <a:r>
              <a:rPr lang="en-US" sz="2200" dirty="0"/>
              <a:t>Single Statewide Accountability Systems (200.12)</a:t>
            </a:r>
          </a:p>
          <a:p>
            <a:pPr lvl="1"/>
            <a:r>
              <a:rPr lang="en-US" dirty="0"/>
              <a:t>Charter schools must be included in accountability systems. </a:t>
            </a:r>
          </a:p>
          <a:p>
            <a:endParaRPr lang="en-US" sz="1700" dirty="0"/>
          </a:p>
          <a:p>
            <a:r>
              <a:rPr lang="en-US" sz="2200" dirty="0"/>
              <a:t>Accountability Indicators (200.14).</a:t>
            </a:r>
          </a:p>
          <a:p>
            <a:pPr lvl="1"/>
            <a:r>
              <a:rPr lang="en-US" dirty="0">
                <a:solidFill>
                  <a:srgbClr val="C00000"/>
                </a:solidFill>
              </a:rPr>
              <a:t>(NEW) </a:t>
            </a:r>
            <a:r>
              <a:rPr lang="en-US" strike="sngStrike" dirty="0"/>
              <a:t>School quality cannot be duplicative of other indicators.</a:t>
            </a:r>
          </a:p>
          <a:p>
            <a:pPr lvl="1"/>
            <a:r>
              <a:rPr lang="en-US" dirty="0"/>
              <a:t>School quality and student success indicators must be supported by research.</a:t>
            </a:r>
          </a:p>
          <a:p>
            <a:pPr marL="530352" lvl="1" indent="0">
              <a:buNone/>
            </a:pPr>
            <a:endParaRPr lang="en-US" sz="1700" dirty="0"/>
          </a:p>
          <a:p>
            <a:r>
              <a:rPr lang="en-US" sz="2200" dirty="0"/>
              <a:t>Annual Meaningful Differentiation of School Performance (200.18)</a:t>
            </a:r>
          </a:p>
          <a:p>
            <a:pPr lvl="1"/>
            <a:r>
              <a:rPr lang="en-US" sz="1800" dirty="0"/>
              <a:t>Indicators of school quality must include at least 3 levels of performance, yielding a single summative rating from among at least 3 categories.</a:t>
            </a:r>
          </a:p>
          <a:p>
            <a:pPr lvl="1"/>
            <a:r>
              <a:rPr lang="en-US" sz="1800" dirty="0"/>
              <a:t>Academic factors must be weighed most heavily</a:t>
            </a:r>
          </a:p>
          <a:p>
            <a:endParaRPr lang="en-US" sz="1800" dirty="0"/>
          </a:p>
          <a:p>
            <a:pPr lvl="1"/>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35</a:t>
            </a:fld>
            <a:endParaRPr lang="en-US"/>
          </a:p>
        </p:txBody>
      </p:sp>
      <p:sp>
        <p:nvSpPr>
          <p:cNvPr id="8" name="Rectangle 7"/>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29396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411" y="1083733"/>
            <a:ext cx="7189611" cy="936978"/>
          </a:xfrm>
        </p:spPr>
        <p:txBody>
          <a:bodyPr>
            <a:normAutofit/>
          </a:bodyPr>
          <a:lstStyle/>
          <a:p>
            <a:r>
              <a:rPr lang="en-US" dirty="0"/>
              <a:t>Accountability Regulations</a:t>
            </a:r>
          </a:p>
        </p:txBody>
      </p:sp>
      <p:sp>
        <p:nvSpPr>
          <p:cNvPr id="3" name="Content Placeholder 2"/>
          <p:cNvSpPr>
            <a:spLocks noGrp="1"/>
          </p:cNvSpPr>
          <p:nvPr>
            <p:ph idx="1"/>
          </p:nvPr>
        </p:nvSpPr>
        <p:spPr>
          <a:xfrm>
            <a:off x="891822" y="2348088"/>
            <a:ext cx="7617178" cy="4105297"/>
          </a:xfrm>
        </p:spPr>
        <p:txBody>
          <a:bodyPr>
            <a:normAutofit/>
          </a:bodyPr>
          <a:lstStyle/>
          <a:p>
            <a:r>
              <a:rPr lang="en-US" dirty="0"/>
              <a:t>Data Procedures for Annual Meaningful Differentiation in Identification of Schools (200.20)</a:t>
            </a:r>
            <a:endParaRPr lang="en-US" sz="2400" dirty="0"/>
          </a:p>
          <a:p>
            <a:pPr lvl="1"/>
            <a:r>
              <a:rPr lang="en-US" dirty="0"/>
              <a:t>States may average data across up to 3 years. </a:t>
            </a:r>
          </a:p>
          <a:p>
            <a:pPr lvl="1"/>
            <a:r>
              <a:rPr lang="en-US" dirty="0"/>
              <a:t>States may combine data across grades in a school.</a:t>
            </a:r>
          </a:p>
          <a:p>
            <a:r>
              <a:rPr lang="en-US" dirty="0"/>
              <a:t>High School Graduation Rate (200.34)</a:t>
            </a:r>
          </a:p>
          <a:p>
            <a:pPr lvl="1"/>
            <a:r>
              <a:rPr lang="en-US" dirty="0"/>
              <a:t>States must use four-year adjusted cohort graduation rate to identify schools with less than 67% graduation rates. </a:t>
            </a:r>
          </a:p>
          <a:p>
            <a:pPr lvl="1"/>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36</a:t>
            </a:fld>
            <a:endParaRPr lang="en-US"/>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211414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Identification of Schools</a:t>
            </a:r>
            <a:br>
              <a:rPr lang="en-US" sz="4000" dirty="0"/>
            </a:br>
            <a:r>
              <a:rPr lang="en-US" sz="4000" dirty="0"/>
              <a:t>Sec. 1111(c)(4)(D)</a:t>
            </a:r>
          </a:p>
        </p:txBody>
      </p:sp>
      <p:sp>
        <p:nvSpPr>
          <p:cNvPr id="3" name="Content Placeholder 2"/>
          <p:cNvSpPr>
            <a:spLocks noGrp="1"/>
          </p:cNvSpPr>
          <p:nvPr>
            <p:ph idx="1"/>
          </p:nvPr>
        </p:nvSpPr>
        <p:spPr/>
        <p:txBody>
          <a:bodyPr>
            <a:normAutofit/>
          </a:bodyPr>
          <a:lstStyle/>
          <a:p>
            <a:pPr marL="0" indent="0">
              <a:buNone/>
            </a:pPr>
            <a:r>
              <a:rPr lang="en-US" sz="2400" dirty="0">
                <a:solidFill>
                  <a:srgbClr val="C00000"/>
                </a:solidFill>
              </a:rPr>
              <a:t>(NEW) </a:t>
            </a:r>
            <a:r>
              <a:rPr lang="en-US" sz="2400" dirty="0"/>
              <a:t>Two levels of improvement</a:t>
            </a:r>
          </a:p>
          <a:p>
            <a:pPr marL="800191" lvl="1" indent="-457200">
              <a:buFont typeface="+mj-lt"/>
              <a:buAutoNum type="arabicPeriod"/>
            </a:pPr>
            <a:r>
              <a:rPr lang="en-US" sz="2400" dirty="0"/>
              <a:t>Targeted Support and Improvement</a:t>
            </a:r>
          </a:p>
          <a:p>
            <a:pPr marL="800191" lvl="1" indent="-457200">
              <a:buFont typeface="+mj-lt"/>
              <a:buAutoNum type="arabicPeriod"/>
            </a:pPr>
            <a:r>
              <a:rPr lang="en-US" sz="2400" dirty="0"/>
              <a:t>Comprehensive Support and Improvement</a:t>
            </a:r>
          </a:p>
        </p:txBody>
      </p:sp>
      <p:sp>
        <p:nvSpPr>
          <p:cNvPr id="5" name="Slide Number Placeholder 4"/>
          <p:cNvSpPr>
            <a:spLocks noGrp="1"/>
          </p:cNvSpPr>
          <p:nvPr>
            <p:ph type="sldNum" sz="quarter" idx="12"/>
          </p:nvPr>
        </p:nvSpPr>
        <p:spPr/>
        <p:txBody>
          <a:bodyPr/>
          <a:lstStyle/>
          <a:p>
            <a:fld id="{5CC42AE1-40A2-4F81-9633-FBE296E6079B}" type="slidenum">
              <a:rPr lang="en-US" smtClean="0"/>
              <a:pPr/>
              <a:t>37</a:t>
            </a:fld>
            <a:endParaRPr lang="en-US" dirty="0"/>
          </a:p>
        </p:txBody>
      </p:sp>
    </p:spTree>
    <p:extLst>
      <p:ext uri="{BB962C8B-B14F-4D97-AF65-F5344CB8AC3E}">
        <p14:creationId xmlns:p14="http://schemas.microsoft.com/office/powerpoint/2010/main" xmlns="" val="640294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088" y="270933"/>
            <a:ext cx="6389511" cy="1309511"/>
          </a:xfrm>
        </p:spPr>
        <p:txBody>
          <a:bodyPr>
            <a:normAutofit fontScale="90000"/>
          </a:bodyPr>
          <a:lstStyle/>
          <a:p>
            <a:r>
              <a:rPr lang="en-US" dirty="0"/>
              <a:t>Targeted Support and Improvement Regulations</a:t>
            </a:r>
            <a:br>
              <a:rPr lang="en-US" dirty="0"/>
            </a:br>
            <a:r>
              <a:rPr lang="en-US" sz="4000" dirty="0"/>
              <a:t>200.19</a:t>
            </a:r>
            <a:endParaRPr lang="en-US" dirty="0"/>
          </a:p>
        </p:txBody>
      </p:sp>
      <p:sp>
        <p:nvSpPr>
          <p:cNvPr id="3" name="Content Placeholder 2"/>
          <p:cNvSpPr>
            <a:spLocks noGrp="1"/>
          </p:cNvSpPr>
          <p:nvPr>
            <p:ph idx="1"/>
          </p:nvPr>
        </p:nvSpPr>
        <p:spPr>
          <a:xfrm>
            <a:off x="666044" y="2014324"/>
            <a:ext cx="8229600" cy="4691276"/>
          </a:xfrm>
        </p:spPr>
        <p:txBody>
          <a:bodyPr>
            <a:normAutofit fontScale="92500" lnSpcReduction="10000"/>
          </a:bodyPr>
          <a:lstStyle/>
          <a:p>
            <a:r>
              <a:rPr lang="en-US" sz="2400" dirty="0"/>
              <a:t>Two categories:</a:t>
            </a:r>
          </a:p>
          <a:p>
            <a:pPr marL="987552" lvl="1" indent="-457200">
              <a:buFont typeface="+mj-lt"/>
              <a:buAutoNum type="arabicPeriod"/>
            </a:pPr>
            <a:r>
              <a:rPr lang="en-US" dirty="0"/>
              <a:t>Schools with consistently underperforming subgroups </a:t>
            </a:r>
            <a:r>
              <a:rPr lang="en-US" dirty="0">
                <a:solidFill>
                  <a:srgbClr val="C00000"/>
                </a:solidFill>
              </a:rPr>
              <a:t>(2019-2020)</a:t>
            </a:r>
          </a:p>
          <a:p>
            <a:pPr lvl="2"/>
            <a:r>
              <a:rPr lang="en-US" sz="1900" dirty="0"/>
              <a:t>State definition may include a subgroup of students:</a:t>
            </a:r>
          </a:p>
          <a:p>
            <a:pPr lvl="3"/>
            <a:r>
              <a:rPr lang="en-US" sz="1900" dirty="0"/>
              <a:t>Not on track to meet State’s long-term goals or not meeting interim progress;</a:t>
            </a:r>
          </a:p>
          <a:p>
            <a:pPr lvl="3"/>
            <a:r>
              <a:rPr lang="en-US" sz="1900" dirty="0"/>
              <a:t>Performing at the lowest performance level on at least one indicator;</a:t>
            </a:r>
          </a:p>
          <a:p>
            <a:pPr lvl="3"/>
            <a:r>
              <a:rPr lang="en-US" sz="1900" dirty="0"/>
              <a:t>Performing at or below a State-determined threshold, etc. </a:t>
            </a:r>
          </a:p>
          <a:p>
            <a:pPr marL="987552" lvl="1" indent="-457200">
              <a:buFont typeface="+mj-lt"/>
              <a:buAutoNum type="arabicPeriod"/>
            </a:pPr>
            <a:r>
              <a:rPr lang="en-US" dirty="0"/>
              <a:t>Each school with at least one low-performing subgroup of students </a:t>
            </a:r>
            <a:r>
              <a:rPr lang="en-US" dirty="0">
                <a:solidFill>
                  <a:srgbClr val="C00000"/>
                </a:solidFill>
              </a:rPr>
              <a:t>(2018-2019)</a:t>
            </a:r>
          </a:p>
          <a:p>
            <a:pPr lvl="2"/>
            <a:r>
              <a:rPr lang="en-US" sz="1900" dirty="0"/>
              <a:t>Defined as a subgroup that is performing at or below the summative performance of all students in any of the lowest 5% of Title I schools in comprehensive support and improvement.</a:t>
            </a:r>
          </a:p>
          <a:p>
            <a:pPr lvl="2"/>
            <a:r>
              <a:rPr lang="en-US" sz="1900" dirty="0"/>
              <a:t>If Title 1 School and no improvement after State determined number of years – move to comprehensive support and improvement!</a:t>
            </a:r>
          </a:p>
          <a:p>
            <a:pPr marL="1901952" lvl="3" indent="-4572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38</a:t>
            </a:fld>
            <a:endParaRPr lang="en-US"/>
          </a:p>
        </p:txBody>
      </p:sp>
      <p:sp>
        <p:nvSpPr>
          <p:cNvPr id="7" name="Star: 5 Points 6"/>
          <p:cNvSpPr/>
          <p:nvPr/>
        </p:nvSpPr>
        <p:spPr>
          <a:xfrm>
            <a:off x="1185333" y="5768623"/>
            <a:ext cx="508000" cy="428978"/>
          </a:xfrm>
          <a:prstGeom prst="star5">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324025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422"/>
            <a:ext cx="7868356" cy="1686278"/>
          </a:xfrm>
        </p:spPr>
        <p:txBody>
          <a:bodyPr>
            <a:noAutofit/>
          </a:bodyPr>
          <a:lstStyle/>
          <a:p>
            <a:r>
              <a:rPr lang="en-US" sz="3600" dirty="0"/>
              <a:t>Targeted Support and Improvement Plan</a:t>
            </a:r>
            <a:br>
              <a:rPr lang="en-US" sz="3600" dirty="0"/>
            </a:br>
            <a:r>
              <a:rPr lang="en-US" sz="3600" dirty="0"/>
              <a:t>Sec. 111(d)(2)(B)</a:t>
            </a:r>
          </a:p>
        </p:txBody>
      </p:sp>
      <p:sp>
        <p:nvSpPr>
          <p:cNvPr id="3" name="Content Placeholder 2"/>
          <p:cNvSpPr>
            <a:spLocks noGrp="1"/>
          </p:cNvSpPr>
          <p:nvPr>
            <p:ph idx="1"/>
          </p:nvPr>
        </p:nvSpPr>
        <p:spPr>
          <a:xfrm>
            <a:off x="1028700" y="2171700"/>
            <a:ext cx="7480300" cy="4251677"/>
          </a:xfrm>
        </p:spPr>
        <p:txBody>
          <a:bodyPr>
            <a:normAutofit fontScale="92500"/>
          </a:bodyPr>
          <a:lstStyle/>
          <a:p>
            <a:r>
              <a:rPr lang="en-US" sz="2200" dirty="0">
                <a:solidFill>
                  <a:srgbClr val="C00000"/>
                </a:solidFill>
              </a:rPr>
              <a:t>(NEW) </a:t>
            </a:r>
            <a:r>
              <a:rPr lang="en-US" sz="2200" dirty="0"/>
              <a:t>Upon notice that a school has been identified, </a:t>
            </a:r>
            <a:r>
              <a:rPr lang="en-US" sz="2200" u="sng" dirty="0"/>
              <a:t>the school must</a:t>
            </a:r>
            <a:r>
              <a:rPr lang="en-US" sz="2200" dirty="0"/>
              <a:t> (in partnership with stakeholders) develop and implement a targeted support and improvement plan for each identified school. </a:t>
            </a:r>
          </a:p>
          <a:p>
            <a:r>
              <a:rPr lang="en-US" sz="2000" dirty="0"/>
              <a:t>The plan must:</a:t>
            </a:r>
          </a:p>
          <a:p>
            <a:pPr lvl="1"/>
            <a:r>
              <a:rPr lang="en-US" sz="1900" dirty="0"/>
              <a:t>Include information on student performance against all indicators;</a:t>
            </a:r>
          </a:p>
          <a:p>
            <a:pPr lvl="1"/>
            <a:r>
              <a:rPr lang="en-US" sz="1900" dirty="0"/>
              <a:t>Include evidence based interventions; </a:t>
            </a:r>
          </a:p>
          <a:p>
            <a:pPr lvl="1"/>
            <a:r>
              <a:rPr lang="en-US" sz="1900" dirty="0"/>
              <a:t>Be approved by the LEA prior to implementation; and</a:t>
            </a:r>
          </a:p>
          <a:p>
            <a:pPr lvl="1"/>
            <a:r>
              <a:rPr lang="en-US" sz="1900" dirty="0"/>
              <a:t>Identify resource inequities to be addressed through implementation if a subgroup, on its own, would lead to identification.</a:t>
            </a:r>
          </a:p>
          <a:p>
            <a:r>
              <a:rPr lang="en-US" sz="2000" dirty="0"/>
              <a:t>The LEA must monitor and implement additional action if there is unsuccessful implementation </a:t>
            </a:r>
            <a:endParaRPr lang="en-US" dirty="0"/>
          </a:p>
          <a:p>
            <a:pPr lvl="1"/>
            <a:endParaRPr lang="en-US"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39</a:t>
            </a:fld>
            <a:endParaRPr lang="en-US" dirty="0"/>
          </a:p>
        </p:txBody>
      </p:sp>
    </p:spTree>
    <p:extLst>
      <p:ext uri="{BB962C8B-B14F-4D97-AF65-F5344CB8AC3E}">
        <p14:creationId xmlns:p14="http://schemas.microsoft.com/office/powerpoint/2010/main" xmlns="" val="149865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Regulations</a:t>
            </a:r>
          </a:p>
        </p:txBody>
      </p:sp>
      <p:sp>
        <p:nvSpPr>
          <p:cNvPr id="3" name="Content Placeholder 2"/>
          <p:cNvSpPr>
            <a:spLocks noGrp="1"/>
          </p:cNvSpPr>
          <p:nvPr>
            <p:ph idx="1"/>
          </p:nvPr>
        </p:nvSpPr>
        <p:spPr>
          <a:xfrm>
            <a:off x="840468" y="1694264"/>
            <a:ext cx="7975091" cy="4820354"/>
          </a:xfrm>
        </p:spPr>
        <p:txBody>
          <a:bodyPr>
            <a:normAutofit fontScale="92500" lnSpcReduction="10000"/>
          </a:bodyPr>
          <a:lstStyle/>
          <a:p>
            <a:r>
              <a:rPr lang="en-US" b="1" u="sng" dirty="0">
                <a:solidFill>
                  <a:srgbClr val="C00000"/>
                </a:solidFill>
              </a:rPr>
              <a:t>Final</a:t>
            </a:r>
            <a:r>
              <a:rPr lang="en-US" b="1" dirty="0"/>
              <a:t> Academic Assessments</a:t>
            </a:r>
          </a:p>
          <a:p>
            <a:pPr lvl="1"/>
            <a:r>
              <a:rPr lang="en-US" dirty="0"/>
              <a:t>Effective January 9, 2017</a:t>
            </a:r>
          </a:p>
          <a:p>
            <a:r>
              <a:rPr lang="en-US" b="1" u="sng" dirty="0">
                <a:solidFill>
                  <a:srgbClr val="C00000"/>
                </a:solidFill>
              </a:rPr>
              <a:t>Final</a:t>
            </a:r>
            <a:r>
              <a:rPr lang="en-US" dirty="0"/>
              <a:t> </a:t>
            </a:r>
            <a:r>
              <a:rPr lang="en-US" b="1" dirty="0"/>
              <a:t>Innovative Assessment Demonstration Authority</a:t>
            </a:r>
          </a:p>
          <a:p>
            <a:pPr lvl="1"/>
            <a:r>
              <a:rPr lang="en-US" dirty="0"/>
              <a:t>Effective January 9, 2017</a:t>
            </a:r>
          </a:p>
          <a:p>
            <a:r>
              <a:rPr lang="en-US" b="1" u="sng" dirty="0">
                <a:solidFill>
                  <a:srgbClr val="C00000"/>
                </a:solidFill>
              </a:rPr>
              <a:t>Final</a:t>
            </a:r>
            <a:r>
              <a:rPr lang="en-US" b="1" dirty="0"/>
              <a:t> Accountability and State Plans </a:t>
            </a:r>
          </a:p>
          <a:p>
            <a:pPr lvl="1"/>
            <a:r>
              <a:rPr lang="en-US" dirty="0"/>
              <a:t>Effective </a:t>
            </a:r>
            <a:r>
              <a:rPr lang="en-US" strike="sngStrike" dirty="0"/>
              <a:t>January 30, 2017</a:t>
            </a:r>
            <a:r>
              <a:rPr lang="en-US" dirty="0"/>
              <a:t>   </a:t>
            </a:r>
            <a:r>
              <a:rPr lang="en-US" b="1" dirty="0">
                <a:solidFill>
                  <a:srgbClr val="C00000"/>
                </a:solidFill>
              </a:rPr>
              <a:t>March 21, 2017</a:t>
            </a:r>
          </a:p>
          <a:p>
            <a:r>
              <a:rPr lang="en-US" b="1" u="sng" dirty="0">
                <a:solidFill>
                  <a:srgbClr val="C00000"/>
                </a:solidFill>
              </a:rPr>
              <a:t>Final</a:t>
            </a:r>
            <a:r>
              <a:rPr lang="en-US" b="1" dirty="0"/>
              <a:t> Impact Aid</a:t>
            </a:r>
          </a:p>
          <a:p>
            <a:pPr lvl="1"/>
            <a:r>
              <a:rPr lang="en-US" dirty="0"/>
              <a:t>Effective </a:t>
            </a:r>
            <a:r>
              <a:rPr lang="en-US" strike="sngStrike" dirty="0"/>
              <a:t>January 31, 2017</a:t>
            </a:r>
            <a:r>
              <a:rPr lang="en-US" dirty="0"/>
              <a:t>  </a:t>
            </a:r>
            <a:r>
              <a:rPr lang="en-US" b="1" dirty="0">
                <a:solidFill>
                  <a:srgbClr val="C00000"/>
                </a:solidFill>
              </a:rPr>
              <a:t>April 1</a:t>
            </a:r>
            <a:r>
              <a:rPr lang="en-US" b="1">
                <a:solidFill>
                  <a:srgbClr val="C00000"/>
                </a:solidFill>
              </a:rPr>
              <a:t>, 2017??</a:t>
            </a:r>
            <a:endParaRPr lang="en-US" b="1" dirty="0">
              <a:solidFill>
                <a:srgbClr val="C00000"/>
              </a:solidFill>
            </a:endParaRPr>
          </a:p>
          <a:p>
            <a:pPr marL="0" indent="0">
              <a:buNone/>
            </a:pPr>
            <a:endParaRPr lang="en-US" sz="1000" b="1" dirty="0"/>
          </a:p>
          <a:p>
            <a:r>
              <a:rPr lang="en-US" b="1" dirty="0"/>
              <a:t>Draft </a:t>
            </a:r>
            <a:r>
              <a:rPr lang="en-US" b="1" dirty="0" err="1"/>
              <a:t>SNS</a:t>
            </a:r>
            <a:r>
              <a:rPr lang="en-US" b="1" dirty="0"/>
              <a:t> Regulations</a:t>
            </a:r>
          </a:p>
          <a:p>
            <a:pPr lvl="1"/>
            <a:r>
              <a:rPr lang="en-US" dirty="0"/>
              <a:t>Published in Federal Register on September 6, 2016 </a:t>
            </a:r>
          </a:p>
          <a:p>
            <a:pPr lvl="1"/>
            <a:r>
              <a:rPr lang="en-US" b="1" dirty="0">
                <a:solidFill>
                  <a:srgbClr val="C00000"/>
                </a:solidFill>
              </a:rPr>
              <a:t>Withdrawn by USDE on January 19, 2017</a:t>
            </a:r>
          </a:p>
          <a:p>
            <a:pPr marL="0" indent="0">
              <a:buNone/>
            </a:pPr>
            <a:endParaRPr lang="en-US" sz="300" dirty="0"/>
          </a:p>
          <a:p>
            <a:pPr marL="0" indent="0">
              <a:buNone/>
            </a:pPr>
            <a:r>
              <a:rPr lang="en-US" dirty="0"/>
              <a:t>Available at: </a:t>
            </a:r>
            <a:r>
              <a:rPr lang="en-US" dirty="0">
                <a:hlinkClick r:id="rId2"/>
              </a:rPr>
              <a:t>http://www.ed.gov/essa</a:t>
            </a:r>
            <a:endParaRPr lang="en-US"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4</a:t>
            </a:fld>
            <a:endParaRPr lang="en-US" dirty="0"/>
          </a:p>
        </p:txBody>
      </p:sp>
    </p:spTree>
    <p:extLst>
      <p:ext uri="{BB962C8B-B14F-4D97-AF65-F5344CB8AC3E}">
        <p14:creationId xmlns:p14="http://schemas.microsoft.com/office/powerpoint/2010/main" xmlns="" val="3019182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88" y="268110"/>
            <a:ext cx="7754055" cy="1662289"/>
          </a:xfrm>
        </p:spPr>
        <p:txBody>
          <a:bodyPr>
            <a:noAutofit/>
          </a:bodyPr>
          <a:lstStyle/>
          <a:p>
            <a:r>
              <a:rPr lang="en-US" sz="3600" dirty="0"/>
              <a:t>Comprehensive Support and Improvement</a:t>
            </a:r>
            <a:br>
              <a:rPr lang="en-US" sz="3600" dirty="0"/>
            </a:br>
            <a:r>
              <a:rPr lang="en-US" sz="3600" dirty="0"/>
              <a:t>1111(c)(4)(D)</a:t>
            </a:r>
          </a:p>
        </p:txBody>
      </p:sp>
      <p:sp>
        <p:nvSpPr>
          <p:cNvPr id="3" name="Content Placeholder 2"/>
          <p:cNvSpPr>
            <a:spLocks noGrp="1"/>
          </p:cNvSpPr>
          <p:nvPr>
            <p:ph idx="1"/>
          </p:nvPr>
        </p:nvSpPr>
        <p:spPr>
          <a:xfrm>
            <a:off x="812800" y="2641599"/>
            <a:ext cx="8067322" cy="3670301"/>
          </a:xfrm>
        </p:spPr>
        <p:txBody>
          <a:bodyPr>
            <a:normAutofit/>
          </a:bodyPr>
          <a:lstStyle/>
          <a:p>
            <a:r>
              <a:rPr lang="en-US" dirty="0">
                <a:solidFill>
                  <a:srgbClr val="C00000"/>
                </a:solidFill>
              </a:rPr>
              <a:t>(NEW) </a:t>
            </a:r>
            <a:r>
              <a:rPr lang="en-US" dirty="0"/>
              <a:t>States must establish a methodology for identifying schools for comprehensive support that must include </a:t>
            </a:r>
            <a:r>
              <a:rPr lang="en-US" dirty="0">
                <a:solidFill>
                  <a:srgbClr val="C00000"/>
                </a:solidFill>
              </a:rPr>
              <a:t>(2018-2019)</a:t>
            </a:r>
            <a:r>
              <a:rPr lang="en-US" dirty="0">
                <a:solidFill>
                  <a:schemeClr val="tx1"/>
                </a:solidFill>
              </a:rPr>
              <a:t>:</a:t>
            </a:r>
          </a:p>
          <a:p>
            <a:pPr marL="582994" lvl="1" indent="-342900">
              <a:buFont typeface="+mj-lt"/>
              <a:buAutoNum type="arabicPeriod"/>
            </a:pPr>
            <a:r>
              <a:rPr lang="en-US" sz="1900" dirty="0"/>
              <a:t>At least the </a:t>
            </a:r>
            <a:r>
              <a:rPr lang="en-US" sz="1900" u="sng" dirty="0"/>
              <a:t>lowest performing 5% </a:t>
            </a:r>
            <a:r>
              <a:rPr lang="en-US" sz="1900" b="1" u="sng" dirty="0"/>
              <a:t>Title I schools</a:t>
            </a:r>
            <a:r>
              <a:rPr lang="en-US" sz="1900" b="1" dirty="0"/>
              <a:t>;</a:t>
            </a:r>
          </a:p>
          <a:p>
            <a:pPr marL="582994" lvl="1" indent="-342900">
              <a:buFont typeface="+mj-lt"/>
              <a:buAutoNum type="arabicPeriod"/>
            </a:pPr>
            <a:r>
              <a:rPr lang="en-US" sz="1900" b="1" u="sng" dirty="0"/>
              <a:t>All public </a:t>
            </a:r>
            <a:r>
              <a:rPr lang="en-US" sz="1900" u="sng" dirty="0"/>
              <a:t>high schools</a:t>
            </a:r>
            <a:r>
              <a:rPr lang="en-US" sz="1900" dirty="0"/>
              <a:t> in the State failing to graduate 1/3 or more of their students; and</a:t>
            </a:r>
          </a:p>
          <a:p>
            <a:pPr lvl="2"/>
            <a:r>
              <a:rPr lang="en-US" sz="1700" dirty="0"/>
              <a:t>At SEA discretion this </a:t>
            </a:r>
            <a:r>
              <a:rPr lang="en-US" sz="1700" u="sng" dirty="0"/>
              <a:t>may</a:t>
            </a:r>
            <a:r>
              <a:rPr lang="en-US" sz="1700" dirty="0"/>
              <a:t> include an extended year adjusted graduation rate </a:t>
            </a:r>
          </a:p>
          <a:p>
            <a:pPr marL="582994" lvl="1" indent="-342900">
              <a:buFont typeface="+mj-lt"/>
              <a:buAutoNum type="arabicPeriod"/>
            </a:pPr>
            <a:r>
              <a:rPr lang="en-US" sz="1900" b="1" u="sng" dirty="0"/>
              <a:t>Title I schools</a:t>
            </a:r>
            <a:r>
              <a:rPr lang="en-US" sz="1900" b="1" dirty="0"/>
              <a:t> </a:t>
            </a:r>
            <a:r>
              <a:rPr lang="en-US" sz="1900" dirty="0"/>
              <a:t>in which any subgroup, on its own, would be identified as lowest-performing 5% and has not improved (as defined by the State).</a:t>
            </a:r>
            <a:endParaRPr lang="en-US" sz="1900" dirty="0">
              <a:solidFill>
                <a:srgbClr val="C00000"/>
              </a:solidFill>
            </a:endParaRPr>
          </a:p>
          <a:p>
            <a:pPr marL="530352" lvl="1" indent="0">
              <a:buNone/>
            </a:pPr>
            <a:endParaRPr lang="en-US" dirty="0"/>
          </a:p>
          <a:p>
            <a:pPr marL="530352" lvl="1" indent="0">
              <a:buNone/>
            </a:pPr>
            <a:r>
              <a:rPr lang="en-US" dirty="0"/>
              <a:t>State may add additional state-wide categories</a:t>
            </a:r>
          </a:p>
          <a:p>
            <a:pPr marL="530352" lvl="1"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40</a:t>
            </a:fld>
            <a:endParaRPr lang="en-US" dirty="0"/>
          </a:p>
        </p:txBody>
      </p:sp>
      <p:sp>
        <p:nvSpPr>
          <p:cNvPr id="6" name="Star: 5 Points 5"/>
          <p:cNvSpPr/>
          <p:nvPr/>
        </p:nvSpPr>
        <p:spPr>
          <a:xfrm>
            <a:off x="678745" y="4876800"/>
            <a:ext cx="508000" cy="428978"/>
          </a:xfrm>
          <a:prstGeom prst="star5">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31525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Comprehensive Support and Improvement Plan</a:t>
            </a:r>
            <a:br>
              <a:rPr lang="en-US" sz="3600" dirty="0"/>
            </a:br>
            <a:r>
              <a:rPr lang="en-US" sz="3600" dirty="0"/>
              <a:t>Sec. 1111(d)</a:t>
            </a:r>
          </a:p>
        </p:txBody>
      </p:sp>
      <p:sp>
        <p:nvSpPr>
          <p:cNvPr id="3" name="Content Placeholder 2"/>
          <p:cNvSpPr>
            <a:spLocks noGrp="1"/>
          </p:cNvSpPr>
          <p:nvPr>
            <p:ph idx="1"/>
          </p:nvPr>
        </p:nvSpPr>
        <p:spPr>
          <a:xfrm>
            <a:off x="1028700" y="2286000"/>
            <a:ext cx="7480300" cy="4025900"/>
          </a:xfrm>
        </p:spPr>
        <p:txBody>
          <a:bodyPr>
            <a:normAutofit/>
          </a:bodyPr>
          <a:lstStyle/>
          <a:p>
            <a:r>
              <a:rPr lang="en-US" sz="2000" dirty="0">
                <a:solidFill>
                  <a:srgbClr val="C00000"/>
                </a:solidFill>
              </a:rPr>
              <a:t>(NEW) </a:t>
            </a:r>
            <a:r>
              <a:rPr lang="en-US" sz="2000" dirty="0"/>
              <a:t>Upon notice that a school has been identified, </a:t>
            </a:r>
            <a:r>
              <a:rPr lang="en-US" sz="2000" u="sng" dirty="0"/>
              <a:t>the LEA must </a:t>
            </a:r>
            <a:r>
              <a:rPr lang="en-US" sz="2000" dirty="0"/>
              <a:t>(in partnership with stakeholders) develop and implement a comprehensive support and improvement plan for each identified school. </a:t>
            </a:r>
          </a:p>
          <a:p>
            <a:r>
              <a:rPr lang="en-US" sz="2000" dirty="0"/>
              <a:t>The plan must:</a:t>
            </a:r>
          </a:p>
          <a:p>
            <a:pPr lvl="1"/>
            <a:r>
              <a:rPr lang="en-US" sz="1800" dirty="0"/>
              <a:t>Include information on student performance against all indicators;</a:t>
            </a:r>
          </a:p>
          <a:p>
            <a:pPr lvl="1"/>
            <a:r>
              <a:rPr lang="en-US" sz="1800" dirty="0"/>
              <a:t>Include evidence based interventions; </a:t>
            </a:r>
          </a:p>
          <a:p>
            <a:pPr lvl="1"/>
            <a:r>
              <a:rPr lang="en-US" sz="1800" dirty="0"/>
              <a:t>Be based on school-level needs assessment;</a:t>
            </a:r>
          </a:p>
          <a:p>
            <a:pPr lvl="1"/>
            <a:r>
              <a:rPr lang="en-US" sz="1800" dirty="0"/>
              <a:t>Identify resource inequities to be addressed through implementation; and</a:t>
            </a:r>
          </a:p>
          <a:p>
            <a:pPr lvl="1"/>
            <a:r>
              <a:rPr lang="en-US" sz="1800" dirty="0"/>
              <a:t>Be approved by the school, LEA and SEA. </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41</a:t>
            </a:fld>
            <a:endParaRPr lang="en-US" dirty="0"/>
          </a:p>
        </p:txBody>
      </p:sp>
    </p:spTree>
    <p:extLst>
      <p:ext uri="{BB962C8B-B14F-4D97-AF65-F5344CB8AC3E}">
        <p14:creationId xmlns:p14="http://schemas.microsoft.com/office/powerpoint/2010/main" xmlns="" val="3282374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Exit Criteria</a:t>
            </a:r>
            <a:br>
              <a:rPr lang="en-US" sz="3600" dirty="0"/>
            </a:br>
            <a:r>
              <a:rPr lang="en-US" sz="3600" dirty="0"/>
              <a:t>Sec. 111(d)(3)</a:t>
            </a:r>
          </a:p>
        </p:txBody>
      </p:sp>
      <p:sp>
        <p:nvSpPr>
          <p:cNvPr id="3" name="Content Placeholder 2"/>
          <p:cNvSpPr>
            <a:spLocks noGrp="1"/>
          </p:cNvSpPr>
          <p:nvPr>
            <p:ph idx="1"/>
          </p:nvPr>
        </p:nvSpPr>
        <p:spPr>
          <a:xfrm>
            <a:off x="1028700" y="2171700"/>
            <a:ext cx="7200900" cy="3931543"/>
          </a:xfrm>
        </p:spPr>
        <p:txBody>
          <a:bodyPr>
            <a:normAutofit/>
          </a:bodyPr>
          <a:lstStyle/>
          <a:p>
            <a:pPr marL="0" indent="0">
              <a:buNone/>
            </a:pPr>
            <a:r>
              <a:rPr lang="en-US" sz="2400" dirty="0">
                <a:solidFill>
                  <a:srgbClr val="C00000"/>
                </a:solidFill>
              </a:rPr>
              <a:t>(NEW) </a:t>
            </a:r>
            <a:r>
              <a:rPr lang="en-US" sz="2400" dirty="0"/>
              <a:t>For </a:t>
            </a:r>
            <a:r>
              <a:rPr lang="en-US" sz="2400" u="sng" dirty="0"/>
              <a:t>schools identified for comprehensive support</a:t>
            </a:r>
            <a:r>
              <a:rPr lang="en-US" sz="2400" dirty="0"/>
              <a:t>:</a:t>
            </a:r>
          </a:p>
          <a:p>
            <a:r>
              <a:rPr lang="en-US" sz="2100" dirty="0"/>
              <a:t>If exit criteria is not satisfied after a number of years (</a:t>
            </a:r>
            <a:r>
              <a:rPr lang="en-US" sz="2100" u="sng" dirty="0"/>
              <a:t>not to exceed 4 years</a:t>
            </a:r>
            <a:r>
              <a:rPr lang="en-US" sz="2100" dirty="0"/>
              <a:t>) the State </a:t>
            </a:r>
            <a:r>
              <a:rPr lang="en-US" sz="2100" u="sng" dirty="0"/>
              <a:t>must</a:t>
            </a:r>
            <a:r>
              <a:rPr lang="en-US" sz="2100" dirty="0"/>
              <a:t> apply more rigorous interventions;</a:t>
            </a:r>
          </a:p>
          <a:p>
            <a:pPr lvl="2"/>
            <a:r>
              <a:rPr lang="en-US" sz="2000" i="1" dirty="0"/>
              <a:t>such as the implementation of interventions (which may include addressing school-level operations);</a:t>
            </a:r>
            <a:endParaRPr lang="en-US" sz="5600"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42</a:t>
            </a:fld>
            <a:endParaRPr lang="en-US" dirty="0"/>
          </a:p>
        </p:txBody>
      </p:sp>
    </p:spTree>
    <p:extLst>
      <p:ext uri="{BB962C8B-B14F-4D97-AF65-F5344CB8AC3E}">
        <p14:creationId xmlns:p14="http://schemas.microsoft.com/office/powerpoint/2010/main" xmlns="" val="1946967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35657"/>
            <a:ext cx="7200900" cy="1485900"/>
          </a:xfrm>
        </p:spPr>
        <p:txBody>
          <a:bodyPr>
            <a:noAutofit/>
          </a:bodyPr>
          <a:lstStyle/>
          <a:p>
            <a:r>
              <a:rPr lang="en-US" sz="3600" dirty="0"/>
              <a:t>Exit Criteria (cont.)</a:t>
            </a:r>
            <a:br>
              <a:rPr lang="en-US" sz="3600" dirty="0"/>
            </a:br>
            <a:r>
              <a:rPr lang="en-US" sz="3600" dirty="0"/>
              <a:t>Sec. 111(d)(3)</a:t>
            </a:r>
          </a:p>
        </p:txBody>
      </p:sp>
      <p:sp>
        <p:nvSpPr>
          <p:cNvPr id="3" name="Content Placeholder 2"/>
          <p:cNvSpPr>
            <a:spLocks noGrp="1"/>
          </p:cNvSpPr>
          <p:nvPr>
            <p:ph idx="1"/>
          </p:nvPr>
        </p:nvSpPr>
        <p:spPr>
          <a:xfrm>
            <a:off x="1028700" y="2171700"/>
            <a:ext cx="7480300" cy="3931543"/>
          </a:xfrm>
        </p:spPr>
        <p:txBody>
          <a:bodyPr>
            <a:normAutofit/>
          </a:bodyPr>
          <a:lstStyle/>
          <a:p>
            <a:r>
              <a:rPr lang="en-US" sz="2400" dirty="0">
                <a:solidFill>
                  <a:srgbClr val="C00000"/>
                </a:solidFill>
              </a:rPr>
              <a:t>(NEW) </a:t>
            </a:r>
            <a:r>
              <a:rPr lang="en-US" sz="2400" dirty="0"/>
              <a:t>For </a:t>
            </a:r>
            <a:r>
              <a:rPr lang="en-US" sz="2400" u="sng" dirty="0"/>
              <a:t>schools identified for targeted support</a:t>
            </a:r>
            <a:r>
              <a:rPr lang="en-US" sz="2400" dirty="0"/>
              <a:t>:</a:t>
            </a:r>
          </a:p>
          <a:p>
            <a:pPr lvl="1"/>
            <a:r>
              <a:rPr lang="en-US" sz="2100" u="sng" dirty="0"/>
              <a:t>Title I schools</a:t>
            </a:r>
            <a:r>
              <a:rPr lang="en-US" sz="2100" dirty="0"/>
              <a:t>: If the exit criteria is not satisfied after a number of years </a:t>
            </a:r>
            <a:r>
              <a:rPr lang="en-US" sz="2100" strike="sngStrike" dirty="0">
                <a:solidFill>
                  <a:srgbClr val="C00000"/>
                </a:solidFill>
              </a:rPr>
              <a:t>no more than 3 years</a:t>
            </a:r>
            <a:r>
              <a:rPr lang="en-US" sz="2100" i="0" dirty="0">
                <a:solidFill>
                  <a:srgbClr val="C00000"/>
                </a:solidFill>
              </a:rPr>
              <a:t> </a:t>
            </a:r>
            <a:r>
              <a:rPr lang="en-US" sz="2100" dirty="0"/>
              <a:t>(determined by the State) shall result in the identification of the school for comprehensive support.</a:t>
            </a:r>
          </a:p>
          <a:p>
            <a:pPr lvl="1"/>
            <a:r>
              <a:rPr lang="en-US" sz="2100" u="sng" dirty="0"/>
              <a:t>Non-Title I schools</a:t>
            </a:r>
            <a:r>
              <a:rPr lang="en-US" sz="2100" dirty="0"/>
              <a:t>: ??</a:t>
            </a:r>
          </a:p>
          <a:p>
            <a:pPr lvl="3"/>
            <a:r>
              <a:rPr lang="en-US" sz="2100" dirty="0"/>
              <a:t>State discretion</a:t>
            </a:r>
          </a:p>
          <a:p>
            <a:pPr lvl="1"/>
            <a:endParaRPr lang="en-US" sz="2400"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43</a:t>
            </a:fld>
            <a:endParaRPr lang="en-US" dirty="0"/>
          </a:p>
        </p:txBody>
      </p:sp>
    </p:spTree>
    <p:extLst>
      <p:ext uri="{BB962C8B-B14F-4D97-AF65-F5344CB8AC3E}">
        <p14:creationId xmlns:p14="http://schemas.microsoft.com/office/powerpoint/2010/main" xmlns="" val="292199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District Improvement?</a:t>
            </a:r>
            <a:br>
              <a:rPr lang="en-US" sz="3600" dirty="0"/>
            </a:br>
            <a:r>
              <a:rPr lang="en-US" sz="3600" dirty="0"/>
              <a:t>Sec. 1111(d)(3)(B)</a:t>
            </a:r>
          </a:p>
        </p:txBody>
      </p:sp>
      <p:sp>
        <p:nvSpPr>
          <p:cNvPr id="3" name="Content Placeholder 2"/>
          <p:cNvSpPr>
            <a:spLocks noGrp="1"/>
          </p:cNvSpPr>
          <p:nvPr>
            <p:ph idx="1"/>
          </p:nvPr>
        </p:nvSpPr>
        <p:spPr/>
        <p:txBody>
          <a:bodyPr>
            <a:normAutofit/>
          </a:bodyPr>
          <a:lstStyle/>
          <a:p>
            <a:pPr marL="0" indent="0">
              <a:buNone/>
            </a:pPr>
            <a:r>
              <a:rPr lang="en-US" sz="2400" dirty="0"/>
              <a:t>Maybe. </a:t>
            </a:r>
          </a:p>
          <a:p>
            <a:r>
              <a:rPr lang="en-US" sz="2200" dirty="0">
                <a:solidFill>
                  <a:srgbClr val="C00000"/>
                </a:solidFill>
              </a:rPr>
              <a:t>(NEW) </a:t>
            </a:r>
            <a:r>
              <a:rPr lang="en-US" sz="2200" dirty="0"/>
              <a:t>The State </a:t>
            </a:r>
            <a:r>
              <a:rPr lang="en-US" sz="2200" u="sng" dirty="0"/>
              <a:t>may</a:t>
            </a:r>
            <a:r>
              <a:rPr lang="en-US" sz="2200" dirty="0"/>
              <a:t> take action to initiate improvement in any LEA with a significant number of schools:</a:t>
            </a:r>
          </a:p>
          <a:p>
            <a:pPr lvl="1"/>
            <a:r>
              <a:rPr lang="en-US" sz="1800" dirty="0"/>
              <a:t>that are consistently identified for comprehensive support that do not meet the exit criteria; or </a:t>
            </a:r>
          </a:p>
          <a:p>
            <a:pPr lvl="1"/>
            <a:r>
              <a:rPr lang="en-US" sz="1800" dirty="0"/>
              <a:t>identified for targeted support and improvement.</a:t>
            </a:r>
          </a:p>
          <a:p>
            <a:endParaRPr lang="en-US" sz="2400" dirty="0"/>
          </a:p>
          <a:p>
            <a:r>
              <a:rPr lang="en-US" sz="2400" dirty="0"/>
              <a:t>What could this include?</a:t>
            </a:r>
          </a:p>
          <a:p>
            <a:pPr lvl="1"/>
            <a:r>
              <a:rPr lang="en-US" sz="1800" dirty="0"/>
              <a:t>Up to the SEA!</a:t>
            </a:r>
          </a:p>
        </p:txBody>
      </p:sp>
      <p:sp>
        <p:nvSpPr>
          <p:cNvPr id="5" name="Slide Number Placeholder 4"/>
          <p:cNvSpPr>
            <a:spLocks noGrp="1"/>
          </p:cNvSpPr>
          <p:nvPr>
            <p:ph type="sldNum" sz="quarter" idx="12"/>
          </p:nvPr>
        </p:nvSpPr>
        <p:spPr/>
        <p:txBody>
          <a:bodyPr/>
          <a:lstStyle/>
          <a:p>
            <a:fld id="{5CC42AE1-40A2-4F81-9633-FBE296E6079B}" type="slidenum">
              <a:rPr lang="en-US" smtClean="0"/>
              <a:pPr/>
              <a:t>44</a:t>
            </a:fld>
            <a:endParaRPr lang="en-US" dirty="0"/>
          </a:p>
        </p:txBody>
      </p:sp>
    </p:spTree>
    <p:extLst>
      <p:ext uri="{BB962C8B-B14F-4D97-AF65-F5344CB8AC3E}">
        <p14:creationId xmlns:p14="http://schemas.microsoft.com/office/powerpoint/2010/main" xmlns="" val="3660305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361090"/>
            <a:ext cx="7200900" cy="810610"/>
          </a:xfrm>
        </p:spPr>
        <p:txBody>
          <a:bodyPr/>
          <a:lstStyle/>
          <a:p>
            <a:r>
              <a:rPr lang="en-US" dirty="0"/>
              <a:t>Accountability Regulations</a:t>
            </a:r>
          </a:p>
        </p:txBody>
      </p:sp>
      <p:sp>
        <p:nvSpPr>
          <p:cNvPr id="3" name="Content Placeholder 2"/>
          <p:cNvSpPr>
            <a:spLocks noGrp="1"/>
          </p:cNvSpPr>
          <p:nvPr>
            <p:ph idx="1"/>
          </p:nvPr>
        </p:nvSpPr>
        <p:spPr>
          <a:xfrm>
            <a:off x="1028700" y="2286000"/>
            <a:ext cx="7708900" cy="4025900"/>
          </a:xfrm>
        </p:spPr>
        <p:txBody>
          <a:bodyPr>
            <a:normAutofit/>
          </a:bodyPr>
          <a:lstStyle/>
          <a:p>
            <a:r>
              <a:rPr lang="en-US" dirty="0"/>
              <a:t>School identification must be made no later than the beginning of the school year 200.19 (d)(2), 200.21(a), and 200.22(a) </a:t>
            </a:r>
          </a:p>
          <a:p>
            <a:r>
              <a:rPr lang="en-US" dirty="0"/>
              <a:t>Reporting</a:t>
            </a:r>
          </a:p>
          <a:p>
            <a:pPr lvl="1"/>
            <a:r>
              <a:rPr lang="en-US" dirty="0"/>
              <a:t>LEAs must notify parents of schools’ identification </a:t>
            </a:r>
          </a:p>
          <a:p>
            <a:pPr lvl="1"/>
            <a:r>
              <a:rPr lang="en-US" dirty="0"/>
              <a:t>LEAs must disseminate information in “overview” section of report card directly to parents</a:t>
            </a:r>
          </a:p>
          <a:p>
            <a:pPr lvl="1"/>
            <a:r>
              <a:rPr lang="en-US" dirty="0"/>
              <a:t>State may delay inclusion of certain elements by one year</a:t>
            </a:r>
          </a:p>
        </p:txBody>
      </p:sp>
      <p:sp>
        <p:nvSpPr>
          <p:cNvPr id="5" name="Slide Number Placeholder 4"/>
          <p:cNvSpPr>
            <a:spLocks noGrp="1"/>
          </p:cNvSpPr>
          <p:nvPr>
            <p:ph type="sldNum" sz="quarter" idx="12"/>
          </p:nvPr>
        </p:nvSpPr>
        <p:spPr/>
        <p:txBody>
          <a:bodyPr/>
          <a:lstStyle/>
          <a:p>
            <a:fld id="{4A822907-8A9D-4F6B-98F6-913902AD56B5}" type="slidenum">
              <a:rPr lang="en-US" smtClean="0"/>
              <a:pPr/>
              <a:t>45</a:t>
            </a:fld>
            <a:endParaRPr lang="en-US"/>
          </a:p>
        </p:txBody>
      </p:sp>
      <p:sp>
        <p:nvSpPr>
          <p:cNvPr id="7" name="Rectangle 6"/>
          <p:cNvSpPr/>
          <p:nvPr/>
        </p:nvSpPr>
        <p:spPr>
          <a:xfrm>
            <a:off x="138668" y="272112"/>
            <a:ext cx="1915910" cy="923330"/>
          </a:xfrm>
          <a:prstGeom prst="rect">
            <a:avLst/>
          </a:prstGeom>
          <a:solidFill>
            <a:schemeClr val="bg2"/>
          </a:solidFill>
        </p:spPr>
        <p:txBody>
          <a:bodyPr wrap="none" lIns="91440" tIns="45720" rIns="91440" bIns="45720">
            <a:spAutoFit/>
          </a:bodyPr>
          <a:lstStyle/>
          <a:p>
            <a:pPr algn="ctr"/>
            <a:r>
              <a:rPr lang="en-US" sz="5400" b="1" u="sng" cap="none" spc="0" dirty="0">
                <a:ln w="22225">
                  <a:solidFill>
                    <a:srgbClr val="C00000"/>
                  </a:solidFill>
                  <a:prstDash val="solid"/>
                </a:ln>
                <a:solidFill>
                  <a:srgbClr val="C00000"/>
                </a:solidFill>
                <a:effectLst/>
                <a:latin typeface="MingLiU_HKSCS-ExtB" panose="02020500000000000000" pitchFamily="18" charset="-120"/>
                <a:ea typeface="MingLiU_HKSCS-ExtB" panose="02020500000000000000" pitchFamily="18" charset="-120"/>
              </a:rPr>
              <a:t>FINAL</a:t>
            </a:r>
          </a:p>
        </p:txBody>
      </p:sp>
    </p:spTree>
    <p:extLst>
      <p:ext uri="{BB962C8B-B14F-4D97-AF65-F5344CB8AC3E}">
        <p14:creationId xmlns:p14="http://schemas.microsoft.com/office/powerpoint/2010/main" xmlns="" val="11035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3768" y="729343"/>
            <a:ext cx="7351031" cy="2970217"/>
          </a:xfrm>
        </p:spPr>
        <p:txBody>
          <a:bodyPr>
            <a:normAutofit fontScale="90000"/>
          </a:bodyPr>
          <a:lstStyle/>
          <a:p>
            <a:r>
              <a:rPr lang="en-US" dirty="0"/>
              <a:t>Participation of Children Enrolled in Private Schools</a:t>
            </a:r>
            <a:br>
              <a:rPr lang="en-US" dirty="0"/>
            </a:br>
            <a:r>
              <a:rPr lang="en-US" sz="4000" dirty="0"/>
              <a:t>Sec. 1117</a:t>
            </a:r>
          </a:p>
        </p:txBody>
      </p:sp>
      <p:pic>
        <p:nvPicPr>
          <p:cNvPr id="7" name="Picture 6" descr="School Uniform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2317" y="3914423"/>
            <a:ext cx="2969683" cy="2324100"/>
          </a:xfrm>
          <a:prstGeom prst="rect">
            <a:avLst/>
          </a:prstGeom>
        </p:spPr>
      </p:pic>
      <p:sp>
        <p:nvSpPr>
          <p:cNvPr id="3" name="Slide Number Placeholder 2"/>
          <p:cNvSpPr>
            <a:spLocks noGrp="1"/>
          </p:cNvSpPr>
          <p:nvPr>
            <p:ph type="sldNum" sz="quarter" idx="12"/>
          </p:nvPr>
        </p:nvSpPr>
        <p:spPr/>
        <p:txBody>
          <a:bodyPr/>
          <a:lstStyle/>
          <a:p>
            <a:fld id="{5CC42AE1-40A2-4F81-9633-FBE296E6079B}" type="slidenum">
              <a:rPr lang="en-US" smtClean="0"/>
              <a:pPr/>
              <a:t>46</a:t>
            </a:fld>
            <a:endParaRPr lang="en-US" dirty="0"/>
          </a:p>
        </p:txBody>
      </p:sp>
    </p:spTree>
    <p:extLst>
      <p:ext uri="{BB962C8B-B14F-4D97-AF65-F5344CB8AC3E}">
        <p14:creationId xmlns:p14="http://schemas.microsoft.com/office/powerpoint/2010/main" xmlns="" val="3608702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p:cNvSpPr>
            <a:spLocks noGrp="1"/>
          </p:cNvSpPr>
          <p:nvPr>
            <p:ph type="title"/>
          </p:nvPr>
        </p:nvSpPr>
        <p:spPr>
          <a:xfrm>
            <a:off x="854528" y="419100"/>
            <a:ext cx="7200900" cy="1485900"/>
          </a:xfrm>
        </p:spPr>
        <p:txBody>
          <a:bodyPr>
            <a:normAutofit/>
          </a:bodyPr>
          <a:lstStyle/>
          <a:p>
            <a:r>
              <a:rPr lang="en-US" dirty="0">
                <a:solidFill>
                  <a:srgbClr val="000000"/>
                </a:solidFill>
              </a:rPr>
              <a:t>Consultation (cont.)</a:t>
            </a:r>
            <a:br>
              <a:rPr lang="en-US" dirty="0">
                <a:solidFill>
                  <a:srgbClr val="000000"/>
                </a:solidFill>
              </a:rPr>
            </a:br>
            <a:r>
              <a:rPr lang="en-US" dirty="0">
                <a:solidFill>
                  <a:schemeClr val="tx1"/>
                </a:solidFill>
              </a:rPr>
              <a:t>Sec. </a:t>
            </a:r>
            <a:r>
              <a:rPr lang="en-US" dirty="0">
                <a:solidFill>
                  <a:srgbClr val="000000"/>
                </a:solidFill>
              </a:rPr>
              <a:t>1117(b)</a:t>
            </a:r>
          </a:p>
        </p:txBody>
      </p:sp>
      <p:sp>
        <p:nvSpPr>
          <p:cNvPr id="59398" name="Rectangle 3"/>
          <p:cNvSpPr>
            <a:spLocks noGrp="1"/>
          </p:cNvSpPr>
          <p:nvPr>
            <p:ph idx="1"/>
          </p:nvPr>
        </p:nvSpPr>
        <p:spPr>
          <a:xfrm>
            <a:off x="1028700" y="2171700"/>
            <a:ext cx="7200900" cy="4136571"/>
          </a:xfrm>
        </p:spPr>
        <p:txBody>
          <a:bodyPr>
            <a:normAutofit/>
          </a:bodyPr>
          <a:lstStyle/>
          <a:p>
            <a:pPr eaLnBrk="1" hangingPunct="1"/>
            <a:r>
              <a:rPr lang="en-US" sz="2400" dirty="0"/>
              <a:t>Timely and meaningful consultation must include:</a:t>
            </a:r>
          </a:p>
          <a:p>
            <a:pPr lvl="1" eaLnBrk="1" hangingPunct="1"/>
            <a:r>
              <a:rPr lang="en-US" sz="1800" dirty="0">
                <a:solidFill>
                  <a:schemeClr val="tx1"/>
                </a:solidFill>
              </a:rPr>
              <a:t>How school’s needs will be identified</a:t>
            </a:r>
          </a:p>
          <a:p>
            <a:pPr lvl="1" eaLnBrk="1" hangingPunct="1"/>
            <a:r>
              <a:rPr lang="en-US" sz="1800" dirty="0">
                <a:solidFill>
                  <a:schemeClr val="tx1"/>
                </a:solidFill>
              </a:rPr>
              <a:t>What services will be offered</a:t>
            </a:r>
          </a:p>
          <a:p>
            <a:pPr lvl="1" eaLnBrk="1" hangingPunct="1"/>
            <a:r>
              <a:rPr lang="en-US" sz="1800" dirty="0">
                <a:solidFill>
                  <a:schemeClr val="tx1"/>
                </a:solidFill>
              </a:rPr>
              <a:t>How, where, and by whom the services will be provided</a:t>
            </a:r>
          </a:p>
          <a:p>
            <a:pPr lvl="1" eaLnBrk="1" hangingPunct="1"/>
            <a:r>
              <a:rPr lang="en-US" sz="1800" dirty="0">
                <a:solidFill>
                  <a:schemeClr val="tx1"/>
                </a:solidFill>
              </a:rPr>
              <a:t>How the services will be assessed and how the results of the assessment will be used to improve services</a:t>
            </a:r>
          </a:p>
          <a:p>
            <a:pPr lvl="1" eaLnBrk="1" hangingPunct="1"/>
            <a:r>
              <a:rPr lang="en-US" sz="1800" dirty="0">
                <a:solidFill>
                  <a:schemeClr val="tx1"/>
                </a:solidFill>
              </a:rPr>
              <a:t>The size and scope of services</a:t>
            </a:r>
          </a:p>
          <a:p>
            <a:pPr lvl="1" eaLnBrk="1" hangingPunct="1"/>
            <a:r>
              <a:rPr lang="en-US" sz="1800" dirty="0">
                <a:solidFill>
                  <a:schemeClr val="tx1"/>
                </a:solidFill>
              </a:rPr>
              <a:t>How and when the LEA will make decisions about the delivery of services</a:t>
            </a:r>
          </a:p>
          <a:p>
            <a:pPr lvl="1"/>
            <a:r>
              <a:rPr lang="en-US" sz="1800" dirty="0">
                <a:solidFill>
                  <a:srgbClr val="C00000"/>
                </a:solidFill>
              </a:rPr>
              <a:t>(NEW) </a:t>
            </a:r>
            <a:r>
              <a:rPr lang="en-US" sz="1800" dirty="0">
                <a:solidFill>
                  <a:schemeClr val="tx1"/>
                </a:solidFill>
              </a:rPr>
              <a:t>Pooling or consortium of funds</a:t>
            </a:r>
          </a:p>
          <a:p>
            <a:pPr lvl="1" eaLnBrk="1" hangingPunct="1"/>
            <a:r>
              <a:rPr lang="en-US" sz="1800" dirty="0">
                <a:solidFill>
                  <a:srgbClr val="C00000"/>
                </a:solidFill>
              </a:rPr>
              <a:t>(NEW) </a:t>
            </a:r>
            <a:r>
              <a:rPr lang="en-US" sz="1800" dirty="0">
                <a:solidFill>
                  <a:schemeClr val="tx1"/>
                </a:solidFill>
              </a:rPr>
              <a:t>Coordination with other equitable services programs</a:t>
            </a:r>
            <a:r>
              <a:rPr lang="en-US" sz="1800" dirty="0">
                <a:solidFill>
                  <a:srgbClr val="FF0000"/>
                </a:solidFill>
              </a:rPr>
              <a:t>  </a:t>
            </a:r>
          </a:p>
          <a:p>
            <a:pPr marL="530352" lvl="1" indent="0" eaLnBrk="1" hangingPunct="1">
              <a:buNone/>
            </a:pPr>
            <a:endParaRPr lang="en-US" sz="1800" dirty="0">
              <a:solidFill>
                <a:srgbClr val="FF0000"/>
              </a:solidFill>
            </a:endParaRPr>
          </a:p>
        </p:txBody>
      </p:sp>
      <p:sp>
        <p:nvSpPr>
          <p:cNvPr id="3" name="Slide Number Placeholder 2"/>
          <p:cNvSpPr>
            <a:spLocks noGrp="1"/>
          </p:cNvSpPr>
          <p:nvPr>
            <p:ph type="sldNum" sz="quarter" idx="12"/>
          </p:nvPr>
        </p:nvSpPr>
        <p:spPr/>
        <p:txBody>
          <a:bodyPr/>
          <a:lstStyle/>
          <a:p>
            <a:fld id="{5CC42AE1-40A2-4F81-9633-FBE296E6079B}" type="slidenum">
              <a:rPr lang="en-US" smtClean="0"/>
              <a:pPr/>
              <a:t>47</a:t>
            </a:fld>
            <a:endParaRPr lang="en-US" dirty="0"/>
          </a:p>
        </p:txBody>
      </p:sp>
    </p:spTree>
    <p:extLst>
      <p:ext uri="{BB962C8B-B14F-4D97-AF65-F5344CB8AC3E}">
        <p14:creationId xmlns:p14="http://schemas.microsoft.com/office/powerpoint/2010/main" xmlns="" val="484471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Consultation (cont.)</a:t>
            </a:r>
            <a:br>
              <a:rPr lang="en-US" dirty="0">
                <a:solidFill>
                  <a:srgbClr val="000000"/>
                </a:solidFill>
              </a:rPr>
            </a:br>
            <a:r>
              <a:rPr lang="en-US" dirty="0">
                <a:solidFill>
                  <a:schemeClr val="tx1"/>
                </a:solidFill>
              </a:rPr>
              <a:t>Sec. </a:t>
            </a:r>
            <a:r>
              <a:rPr lang="en-US" dirty="0">
                <a:solidFill>
                  <a:srgbClr val="000000"/>
                </a:solidFill>
              </a:rPr>
              <a:t>1117(b)</a:t>
            </a:r>
            <a:endParaRPr lang="en-US" dirty="0"/>
          </a:p>
        </p:txBody>
      </p:sp>
      <p:sp>
        <p:nvSpPr>
          <p:cNvPr id="3" name="Content Placeholder 2"/>
          <p:cNvSpPr>
            <a:spLocks noGrp="1"/>
          </p:cNvSpPr>
          <p:nvPr>
            <p:ph idx="1"/>
          </p:nvPr>
        </p:nvSpPr>
        <p:spPr>
          <a:xfrm>
            <a:off x="1028700" y="2286000"/>
            <a:ext cx="7200900" cy="4025900"/>
          </a:xfrm>
        </p:spPr>
        <p:txBody>
          <a:bodyPr>
            <a:normAutofit/>
          </a:bodyPr>
          <a:lstStyle/>
          <a:p>
            <a:r>
              <a:rPr lang="en-US" dirty="0"/>
              <a:t>Written affirmation that timely and meaningful consultation occurred</a:t>
            </a:r>
          </a:p>
          <a:p>
            <a:pPr lvl="1"/>
            <a:r>
              <a:rPr lang="en-US" dirty="0"/>
              <a:t>Must include option that it did not !</a:t>
            </a:r>
          </a:p>
          <a:p>
            <a:r>
              <a:rPr lang="en-US" dirty="0"/>
              <a:t>Disagreement </a:t>
            </a:r>
          </a:p>
          <a:p>
            <a:pPr lvl="1"/>
            <a:r>
              <a:rPr lang="en-US" dirty="0"/>
              <a:t>On any subject (was private contractor only)</a:t>
            </a:r>
          </a:p>
          <a:p>
            <a:pPr lvl="1"/>
            <a:r>
              <a:rPr lang="en-US" dirty="0"/>
              <a:t>LEA provides in writing basis of disagreement</a:t>
            </a:r>
          </a:p>
          <a:p>
            <a:pPr lvl="1"/>
            <a:r>
              <a:rPr lang="en-US" dirty="0"/>
              <a:t>Right to complain </a:t>
            </a:r>
          </a:p>
          <a:p>
            <a:pPr lvl="1"/>
            <a:r>
              <a:rPr lang="en-US" dirty="0"/>
              <a:t>State bypass if </a:t>
            </a:r>
          </a:p>
          <a:p>
            <a:pPr lvl="2"/>
            <a:r>
              <a:rPr lang="en-US" dirty="0"/>
              <a:t>Requested by private representatives and</a:t>
            </a:r>
          </a:p>
          <a:p>
            <a:pPr lvl="2"/>
            <a:r>
              <a:rPr lang="en-US" dirty="0"/>
              <a:t>Demonstration that LEA has not met requirements of this section  </a:t>
            </a:r>
          </a:p>
        </p:txBody>
      </p:sp>
      <p:sp>
        <p:nvSpPr>
          <p:cNvPr id="4" name="Slide Number Placeholder 3"/>
          <p:cNvSpPr>
            <a:spLocks noGrp="1"/>
          </p:cNvSpPr>
          <p:nvPr>
            <p:ph type="sldNum" sz="quarter" idx="12"/>
          </p:nvPr>
        </p:nvSpPr>
        <p:spPr/>
        <p:txBody>
          <a:bodyPr/>
          <a:lstStyle/>
          <a:p>
            <a:fld id="{5CC42AE1-40A2-4F81-9633-FBE296E6079B}" type="slidenum">
              <a:rPr lang="en-US" smtClean="0"/>
              <a:pPr/>
              <a:t>48</a:t>
            </a:fld>
            <a:endParaRPr lang="en-US" dirty="0"/>
          </a:p>
        </p:txBody>
      </p:sp>
    </p:spTree>
    <p:extLst>
      <p:ext uri="{BB962C8B-B14F-4D97-AF65-F5344CB8AC3E}">
        <p14:creationId xmlns:p14="http://schemas.microsoft.com/office/powerpoint/2010/main" xmlns="" val="316432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Ombudsman</a:t>
            </a:r>
            <a:br>
              <a:rPr lang="en-US" dirty="0"/>
            </a:br>
            <a:r>
              <a:rPr lang="en-US" dirty="0">
                <a:solidFill>
                  <a:schemeClr val="tx1"/>
                </a:solidFill>
              </a:rPr>
              <a:t>Sec. </a:t>
            </a:r>
            <a:r>
              <a:rPr lang="en-US" dirty="0"/>
              <a:t>1117(a)(3)(B)</a:t>
            </a:r>
          </a:p>
        </p:txBody>
      </p:sp>
      <p:sp>
        <p:nvSpPr>
          <p:cNvPr id="3" name="Content Placeholder 2"/>
          <p:cNvSpPr>
            <a:spLocks noGrp="1"/>
          </p:cNvSpPr>
          <p:nvPr>
            <p:ph idx="1"/>
          </p:nvPr>
        </p:nvSpPr>
        <p:spPr>
          <a:xfrm>
            <a:off x="3897086" y="2767012"/>
            <a:ext cx="4332514" cy="3100387"/>
          </a:xfrm>
        </p:spPr>
        <p:txBody>
          <a:bodyPr>
            <a:normAutofit/>
          </a:bodyPr>
          <a:lstStyle/>
          <a:p>
            <a:r>
              <a:rPr lang="en-US" sz="2400" dirty="0">
                <a:solidFill>
                  <a:srgbClr val="C00000"/>
                </a:solidFill>
              </a:rPr>
              <a:t>(NEW) </a:t>
            </a:r>
            <a:r>
              <a:rPr lang="en-US" sz="2400" dirty="0"/>
              <a:t>To help ensure equity, the SEA shall designate an ombudsman (an official) to monitor and enforce these requirements.</a:t>
            </a:r>
          </a:p>
          <a:p>
            <a:r>
              <a:rPr lang="en-US" sz="2400" dirty="0"/>
              <a:t>After consultation –agreement to be forwarded to ombudsman.</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27976" y="2767013"/>
            <a:ext cx="2098970" cy="3100387"/>
          </a:xfrm>
          <a:prstGeom prst="rect">
            <a:avLst/>
          </a:prstGeom>
        </p:spPr>
      </p:pic>
      <p:sp>
        <p:nvSpPr>
          <p:cNvPr id="6" name="Slide Number Placeholder 5"/>
          <p:cNvSpPr>
            <a:spLocks noGrp="1"/>
          </p:cNvSpPr>
          <p:nvPr>
            <p:ph type="sldNum" sz="quarter" idx="12"/>
          </p:nvPr>
        </p:nvSpPr>
        <p:spPr/>
        <p:txBody>
          <a:bodyPr/>
          <a:lstStyle/>
          <a:p>
            <a:fld id="{5CC42AE1-40A2-4F81-9633-FBE296E6079B}" type="slidenum">
              <a:rPr lang="en-US" smtClean="0"/>
              <a:pPr/>
              <a:t>49</a:t>
            </a:fld>
            <a:endParaRPr lang="en-US" dirty="0"/>
          </a:p>
        </p:txBody>
      </p:sp>
    </p:spTree>
    <p:extLst>
      <p:ext uri="{BB962C8B-B14F-4D97-AF65-F5344CB8AC3E}">
        <p14:creationId xmlns:p14="http://schemas.microsoft.com/office/powerpoint/2010/main" xmlns="" val="409788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43" y="609600"/>
            <a:ext cx="6859440" cy="1066800"/>
          </a:xfrm>
        </p:spPr>
        <p:txBody>
          <a:bodyPr>
            <a:normAutofit/>
          </a:bodyPr>
          <a:lstStyle/>
          <a:p>
            <a:r>
              <a:rPr lang="en-US" sz="3600" dirty="0"/>
              <a:t>ED Transition Guidance</a:t>
            </a:r>
          </a:p>
        </p:txBody>
      </p:sp>
      <p:sp>
        <p:nvSpPr>
          <p:cNvPr id="3" name="Content Placeholder 2"/>
          <p:cNvSpPr>
            <a:spLocks noGrp="1"/>
          </p:cNvSpPr>
          <p:nvPr>
            <p:ph idx="1"/>
          </p:nvPr>
        </p:nvSpPr>
        <p:spPr>
          <a:xfrm>
            <a:off x="1049866" y="1919110"/>
            <a:ext cx="7522633" cy="4253089"/>
          </a:xfrm>
        </p:spPr>
        <p:txBody>
          <a:bodyPr>
            <a:normAutofit/>
          </a:bodyPr>
          <a:lstStyle/>
          <a:p>
            <a:r>
              <a:rPr lang="en-US" sz="2400" dirty="0"/>
              <a:t>12/18/15 Dear Colleague Letter on Transition</a:t>
            </a:r>
          </a:p>
          <a:p>
            <a:r>
              <a:rPr lang="en-US" sz="2400" dirty="0"/>
              <a:t>12/22/15 Letter on Assessment Participation</a:t>
            </a:r>
          </a:p>
          <a:p>
            <a:r>
              <a:rPr lang="en-US" sz="2400" dirty="0"/>
              <a:t>1/28/16 Dear Colleague on Transition</a:t>
            </a:r>
          </a:p>
          <a:p>
            <a:r>
              <a:rPr lang="en-US" sz="2400" dirty="0"/>
              <a:t>6/29/16 FAQs Document </a:t>
            </a:r>
            <a:r>
              <a:rPr lang="en-US" sz="2400" i="1" dirty="0">
                <a:solidFill>
                  <a:srgbClr val="C00000"/>
                </a:solidFill>
              </a:rPr>
              <a:t>(Updated!)</a:t>
            </a:r>
          </a:p>
          <a:p>
            <a:pPr marL="0" indent="0">
              <a:buNone/>
            </a:pPr>
            <a:r>
              <a:rPr lang="en-US" sz="2400" dirty="0"/>
              <a:t>Available at: </a:t>
            </a:r>
            <a:r>
              <a:rPr lang="en-US" sz="2400" dirty="0">
                <a:hlinkClick r:id="rId2"/>
              </a:rPr>
              <a:t>http://www.ed.gov/essa</a:t>
            </a:r>
            <a:endParaRPr lang="en-US" sz="2400" dirty="0"/>
          </a:p>
          <a:p>
            <a:endParaRPr lang="en-US" sz="2800" dirty="0"/>
          </a:p>
          <a:p>
            <a:pPr marL="0" indent="0">
              <a:buNone/>
            </a:pPr>
            <a:r>
              <a:rPr lang="en-US" sz="2400" dirty="0"/>
              <a:t>ED email address: </a:t>
            </a:r>
            <a:r>
              <a:rPr lang="en-US" sz="2400" dirty="0">
                <a:hlinkClick r:id="rId3"/>
              </a:rPr>
              <a:t>essa.questions@ed.gov</a:t>
            </a:r>
            <a:endParaRPr lang="en-US" sz="2400" dirty="0"/>
          </a:p>
          <a:p>
            <a:pPr marL="0" indent="0">
              <a:buNone/>
            </a:pPr>
            <a:endParaRPr lang="en-US" sz="2400" dirty="0"/>
          </a:p>
        </p:txBody>
      </p:sp>
      <p:pic>
        <p:nvPicPr>
          <p:cNvPr id="7174" name="Picture 6" descr="https://upload.wikimedia.org/wikipedia/commons/thumb/0/0e/US-DeptOfEducation-Seal.svg/1024px-US-DeptOfEducation-Seal.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79865" y="304799"/>
            <a:ext cx="1902177" cy="190217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5CC42AE1-40A2-4F81-9633-FBE296E6079B}" type="slidenum">
              <a:rPr lang="en-US" smtClean="0"/>
              <a:pPr/>
              <a:t>5</a:t>
            </a:fld>
            <a:endParaRPr lang="en-US" dirty="0"/>
          </a:p>
        </p:txBody>
      </p:sp>
    </p:spTree>
    <p:extLst>
      <p:ext uri="{BB962C8B-B14F-4D97-AF65-F5344CB8AC3E}">
        <p14:creationId xmlns:p14="http://schemas.microsoft.com/office/powerpoint/2010/main" xmlns="" val="252156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Ombudsman (cont.)</a:t>
            </a:r>
            <a:br>
              <a:rPr lang="en-US" dirty="0"/>
            </a:br>
            <a:r>
              <a:rPr lang="en-US" dirty="0">
                <a:solidFill>
                  <a:schemeClr val="tx1"/>
                </a:solidFill>
              </a:rPr>
              <a:t>Sec. </a:t>
            </a:r>
            <a:r>
              <a:rPr lang="en-US" dirty="0"/>
              <a:t>1117(a)(3)(B)</a:t>
            </a:r>
          </a:p>
        </p:txBody>
      </p:sp>
      <p:sp>
        <p:nvSpPr>
          <p:cNvPr id="3" name="Content Placeholder 2"/>
          <p:cNvSpPr>
            <a:spLocks noGrp="1"/>
          </p:cNvSpPr>
          <p:nvPr>
            <p:ph idx="1"/>
          </p:nvPr>
        </p:nvSpPr>
        <p:spPr/>
        <p:txBody>
          <a:bodyPr/>
          <a:lstStyle/>
          <a:p>
            <a:r>
              <a:rPr lang="en-US" dirty="0"/>
              <a:t>The primary responsibilities:</a:t>
            </a:r>
          </a:p>
          <a:p>
            <a:pPr lvl="1"/>
            <a:r>
              <a:rPr lang="en-US" dirty="0"/>
              <a:t>To monitor and enforce equitable services requirements in Title I and Title VIII. </a:t>
            </a:r>
          </a:p>
          <a:p>
            <a:pPr lvl="1"/>
            <a:r>
              <a:rPr lang="en-US" dirty="0"/>
              <a:t>Includes developing monitoring protocols under titles that require equitable services.</a:t>
            </a:r>
          </a:p>
          <a:p>
            <a:pPr lvl="1"/>
            <a:endParaRPr lang="en-US" dirty="0"/>
          </a:p>
          <a:p>
            <a:r>
              <a:rPr lang="en-US" dirty="0"/>
              <a:t>The Ombudsman should also serve as the primary point of contact for responding to and resolving any complaints regarding equitable services that the SEA receives. </a:t>
            </a:r>
          </a:p>
        </p:txBody>
      </p:sp>
      <p:sp>
        <p:nvSpPr>
          <p:cNvPr id="4" name="Slide Number Placeholder 3"/>
          <p:cNvSpPr>
            <a:spLocks noGrp="1"/>
          </p:cNvSpPr>
          <p:nvPr>
            <p:ph type="sldNum" sz="quarter" idx="12"/>
          </p:nvPr>
        </p:nvSpPr>
        <p:spPr/>
        <p:txBody>
          <a:bodyPr/>
          <a:lstStyle/>
          <a:p>
            <a:fld id="{5CC42AE1-40A2-4F81-9633-FBE296E6079B}" type="slidenum">
              <a:rPr lang="en-US" smtClean="0"/>
              <a:pPr/>
              <a:t>50</a:t>
            </a:fld>
            <a:endParaRPr lang="en-US" dirty="0"/>
          </a:p>
        </p:txBody>
      </p:sp>
    </p:spTree>
    <p:extLst>
      <p:ext uri="{BB962C8B-B14F-4D97-AF65-F5344CB8AC3E}">
        <p14:creationId xmlns:p14="http://schemas.microsoft.com/office/powerpoint/2010/main" xmlns="" val="2176877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a:xfrm>
            <a:off x="925034" y="279400"/>
            <a:ext cx="7200900" cy="1485900"/>
          </a:xfrm>
        </p:spPr>
        <p:txBody>
          <a:bodyPr anchor="b">
            <a:normAutofit/>
          </a:bodyPr>
          <a:lstStyle/>
          <a:p>
            <a:r>
              <a:rPr lang="en-US" sz="3600" dirty="0">
                <a:solidFill>
                  <a:srgbClr val="000000"/>
                </a:solidFill>
              </a:rPr>
              <a:t>Expenditures/Proportionate Share</a:t>
            </a:r>
            <a:br>
              <a:rPr lang="en-US" sz="3600" dirty="0">
                <a:solidFill>
                  <a:srgbClr val="000000"/>
                </a:solidFill>
              </a:rPr>
            </a:br>
            <a:r>
              <a:rPr lang="en-US" sz="3600" dirty="0">
                <a:solidFill>
                  <a:schemeClr val="tx1"/>
                </a:solidFill>
              </a:rPr>
              <a:t>Sec. </a:t>
            </a:r>
            <a:r>
              <a:rPr lang="en-US" sz="3600" dirty="0">
                <a:solidFill>
                  <a:srgbClr val="000000"/>
                </a:solidFill>
              </a:rPr>
              <a:t>1117(a)(4)</a:t>
            </a:r>
          </a:p>
        </p:txBody>
      </p:sp>
      <p:sp>
        <p:nvSpPr>
          <p:cNvPr id="61446" name="Rectangle 3"/>
          <p:cNvSpPr>
            <a:spLocks noGrp="1" noChangeArrowheads="1"/>
          </p:cNvSpPr>
          <p:nvPr>
            <p:ph idx="1"/>
          </p:nvPr>
        </p:nvSpPr>
        <p:spPr>
          <a:xfrm>
            <a:off x="1028699" y="1975556"/>
            <a:ext cx="7560129" cy="4131330"/>
          </a:xfrm>
        </p:spPr>
        <p:txBody>
          <a:bodyPr>
            <a:normAutofit/>
          </a:bodyPr>
          <a:lstStyle/>
          <a:p>
            <a:pPr marL="609600" indent="-609600">
              <a:buNone/>
            </a:pPr>
            <a:r>
              <a:rPr lang="en-US" dirty="0">
                <a:solidFill>
                  <a:srgbClr val="C00000"/>
                </a:solidFill>
              </a:rPr>
              <a:t>(NEW) </a:t>
            </a:r>
            <a:r>
              <a:rPr lang="en-US" dirty="0"/>
              <a:t>Proportionate Share Formula:</a:t>
            </a:r>
          </a:p>
          <a:p>
            <a:pPr marL="609600" indent="-609600">
              <a:buAutoNum type="arabicPeriod"/>
            </a:pPr>
            <a:r>
              <a:rPr lang="en-US" dirty="0"/>
              <a:t>LEA determines the participating public attendance school areas.</a:t>
            </a:r>
          </a:p>
          <a:p>
            <a:pPr marL="609600" indent="-609600">
              <a:buAutoNum type="arabicPeriod"/>
            </a:pPr>
            <a:r>
              <a:rPr lang="en-US" dirty="0"/>
              <a:t>LEA determines number of children from low-income families residing in each participating area who attend public and private schools.</a:t>
            </a:r>
          </a:p>
          <a:p>
            <a:pPr marL="609600" indent="-609600">
              <a:buAutoNum type="arabicPeriod"/>
            </a:pPr>
            <a:r>
              <a:rPr lang="en-US" dirty="0"/>
              <a:t>LEA determines proportion of children in private schools. </a:t>
            </a:r>
          </a:p>
          <a:p>
            <a:pPr marL="609600" indent="-609600">
              <a:buAutoNum type="arabicPeriod"/>
            </a:pPr>
            <a:r>
              <a:rPr lang="en-US" dirty="0"/>
              <a:t>LEA applies the private school proportion to the LEA’s total Title I allocation to determine the equitable services proportionate shared.</a:t>
            </a:r>
          </a:p>
        </p:txBody>
      </p:sp>
      <p:sp>
        <p:nvSpPr>
          <p:cNvPr id="3" name="Slide Number Placeholder 2"/>
          <p:cNvSpPr>
            <a:spLocks noGrp="1"/>
          </p:cNvSpPr>
          <p:nvPr>
            <p:ph type="sldNum" sz="quarter" idx="12"/>
          </p:nvPr>
        </p:nvSpPr>
        <p:spPr/>
        <p:txBody>
          <a:bodyPr/>
          <a:lstStyle/>
          <a:p>
            <a:fld id="{5CC42AE1-40A2-4F81-9633-FBE296E6079B}" type="slidenum">
              <a:rPr lang="en-US" smtClean="0"/>
              <a:pPr/>
              <a:t>51</a:t>
            </a:fld>
            <a:endParaRPr lang="en-US" dirty="0"/>
          </a:p>
        </p:txBody>
      </p:sp>
    </p:spTree>
    <p:extLst>
      <p:ext uri="{BB962C8B-B14F-4D97-AF65-F5344CB8AC3E}">
        <p14:creationId xmlns:p14="http://schemas.microsoft.com/office/powerpoint/2010/main" xmlns="" val="1307144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a:xfrm>
            <a:off x="925034" y="279400"/>
            <a:ext cx="7200900" cy="1485900"/>
          </a:xfrm>
        </p:spPr>
        <p:txBody>
          <a:bodyPr anchor="b">
            <a:normAutofit/>
          </a:bodyPr>
          <a:lstStyle/>
          <a:p>
            <a:r>
              <a:rPr lang="en-US" sz="3600" dirty="0">
                <a:solidFill>
                  <a:srgbClr val="000000"/>
                </a:solidFill>
              </a:rPr>
              <a:t>Expenditures/Proportionate Share</a:t>
            </a:r>
            <a:br>
              <a:rPr lang="en-US" sz="3600" dirty="0">
                <a:solidFill>
                  <a:srgbClr val="000000"/>
                </a:solidFill>
              </a:rPr>
            </a:br>
            <a:r>
              <a:rPr lang="en-US" sz="3600" dirty="0">
                <a:solidFill>
                  <a:srgbClr val="000000"/>
                </a:solidFill>
              </a:rPr>
              <a:t>Example</a:t>
            </a:r>
          </a:p>
        </p:txBody>
      </p:sp>
      <p:sp>
        <p:nvSpPr>
          <p:cNvPr id="61446" name="Rectangle 3"/>
          <p:cNvSpPr>
            <a:spLocks noGrp="1" noChangeArrowheads="1"/>
          </p:cNvSpPr>
          <p:nvPr>
            <p:ph idx="1"/>
          </p:nvPr>
        </p:nvSpPr>
        <p:spPr>
          <a:xfrm>
            <a:off x="1004711" y="1975556"/>
            <a:ext cx="7584117" cy="722488"/>
          </a:xfrm>
        </p:spPr>
        <p:txBody>
          <a:bodyPr>
            <a:normAutofit/>
          </a:bodyPr>
          <a:lstStyle/>
          <a:p>
            <a:pPr marL="609600" indent="-609600">
              <a:buNone/>
            </a:pPr>
            <a:r>
              <a:rPr lang="en-US" dirty="0">
                <a:solidFill>
                  <a:srgbClr val="C00000"/>
                </a:solidFill>
              </a:rPr>
              <a:t>(NEW) </a:t>
            </a:r>
            <a:r>
              <a:rPr lang="en-US" dirty="0">
                <a:solidFill>
                  <a:schemeClr val="tx1"/>
                </a:solidFill>
              </a:rPr>
              <a:t>Proportionate Share Formula (assuming LEA received $</a:t>
            </a:r>
            <a:r>
              <a:rPr lang="en-US" dirty="0" err="1">
                <a:solidFill>
                  <a:schemeClr val="tx1"/>
                </a:solidFill>
              </a:rPr>
              <a:t>1M</a:t>
            </a:r>
            <a:r>
              <a:rPr lang="en-US" dirty="0">
                <a:solidFill>
                  <a:schemeClr val="tx1"/>
                </a:solidFill>
              </a:rPr>
              <a:t> Title I Funds:</a:t>
            </a:r>
          </a:p>
        </p:txBody>
      </p:sp>
      <p:sp>
        <p:nvSpPr>
          <p:cNvPr id="3" name="Slide Number Placeholder 2"/>
          <p:cNvSpPr>
            <a:spLocks noGrp="1"/>
          </p:cNvSpPr>
          <p:nvPr>
            <p:ph type="sldNum" sz="quarter" idx="12"/>
          </p:nvPr>
        </p:nvSpPr>
        <p:spPr/>
        <p:txBody>
          <a:bodyPr/>
          <a:lstStyle/>
          <a:p>
            <a:fld id="{5CC42AE1-40A2-4F81-9633-FBE296E6079B}" type="slidenum">
              <a:rPr lang="en-US" smtClean="0"/>
              <a:pPr/>
              <a:t>52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616100997"/>
              </p:ext>
            </p:extLst>
          </p:nvPr>
        </p:nvGraphicFramePr>
        <p:xfrm>
          <a:off x="925034" y="2837765"/>
          <a:ext cx="7767409" cy="3460602"/>
        </p:xfrm>
        <a:graphic>
          <a:graphicData uri="http://schemas.openxmlformats.org/drawingml/2006/table">
            <a:tbl>
              <a:tblPr firstRow="1" bandRow="1">
                <a:tableStyleId>{5C22544A-7EE6-4342-B048-85BDC9FD1C3A}</a:tableStyleId>
              </a:tblPr>
              <a:tblGrid>
                <a:gridCol w="1818166">
                  <a:extLst>
                    <a:ext uri="{9D8B030D-6E8A-4147-A177-3AD203B41FA5}">
                      <a16:colId xmlns:a16="http://schemas.microsoft.com/office/drawing/2014/main" xmlns="" val="528731111"/>
                    </a:ext>
                  </a:extLst>
                </a:gridCol>
                <a:gridCol w="1975556">
                  <a:extLst>
                    <a:ext uri="{9D8B030D-6E8A-4147-A177-3AD203B41FA5}">
                      <a16:colId xmlns:a16="http://schemas.microsoft.com/office/drawing/2014/main" xmlns="" val="2011286233"/>
                    </a:ext>
                  </a:extLst>
                </a:gridCol>
                <a:gridCol w="2050060">
                  <a:extLst>
                    <a:ext uri="{9D8B030D-6E8A-4147-A177-3AD203B41FA5}">
                      <a16:colId xmlns:a16="http://schemas.microsoft.com/office/drawing/2014/main" xmlns="" val="746854709"/>
                    </a:ext>
                  </a:extLst>
                </a:gridCol>
                <a:gridCol w="1923627">
                  <a:extLst>
                    <a:ext uri="{9D8B030D-6E8A-4147-A177-3AD203B41FA5}">
                      <a16:colId xmlns:a16="http://schemas.microsoft.com/office/drawing/2014/main" xmlns="" val="4177142626"/>
                    </a:ext>
                  </a:extLst>
                </a:gridCol>
              </a:tblGrid>
              <a:tr h="650502">
                <a:tc>
                  <a:txBody>
                    <a:bodyPr/>
                    <a:lstStyle/>
                    <a:p>
                      <a:r>
                        <a:rPr lang="en-US" sz="1800" dirty="0"/>
                        <a:t>Public School Attendance</a:t>
                      </a:r>
                      <a:r>
                        <a:rPr lang="en-US" sz="1800" baseline="0" dirty="0"/>
                        <a:t> Area</a:t>
                      </a:r>
                      <a:endParaRPr lang="en-US" sz="1800" dirty="0"/>
                    </a:p>
                  </a:txBody>
                  <a:tcPr/>
                </a:tc>
                <a:tc>
                  <a:txBody>
                    <a:bodyPr/>
                    <a:lstStyle/>
                    <a:p>
                      <a:r>
                        <a:rPr lang="en-US" sz="1800" dirty="0"/>
                        <a:t>Public</a:t>
                      </a:r>
                      <a:r>
                        <a:rPr lang="en-US" sz="1800" baseline="0" dirty="0"/>
                        <a:t> School Low-Income Children</a:t>
                      </a:r>
                      <a:endParaRPr lang="en-US" sz="1800" dirty="0"/>
                    </a:p>
                  </a:txBody>
                  <a:tcPr/>
                </a:tc>
                <a:tc>
                  <a:txBody>
                    <a:bodyPr/>
                    <a:lstStyle/>
                    <a:p>
                      <a:r>
                        <a:rPr lang="en-US" sz="1800" dirty="0"/>
                        <a:t>Private School Low Income Children</a:t>
                      </a:r>
                    </a:p>
                  </a:txBody>
                  <a:tcPr/>
                </a:tc>
                <a:tc>
                  <a:txBody>
                    <a:bodyPr/>
                    <a:lstStyle/>
                    <a:p>
                      <a:r>
                        <a:rPr lang="en-US" sz="1800" dirty="0"/>
                        <a:t>Total Low Income Children</a:t>
                      </a:r>
                    </a:p>
                  </a:txBody>
                  <a:tcPr/>
                </a:tc>
                <a:extLst>
                  <a:ext uri="{0D108BD9-81ED-4DB2-BD59-A6C34878D82A}">
                    <a16:rowId xmlns:a16="http://schemas.microsoft.com/office/drawing/2014/main" xmlns="" val="927067807"/>
                  </a:ext>
                </a:extLst>
              </a:tr>
              <a:tr h="446196">
                <a:tc>
                  <a:txBody>
                    <a:bodyPr/>
                    <a:lstStyle/>
                    <a:p>
                      <a:r>
                        <a:rPr lang="en-US" sz="1600" b="1" dirty="0">
                          <a:solidFill>
                            <a:schemeClr val="tx1"/>
                          </a:solidFill>
                        </a:rPr>
                        <a:t>A</a:t>
                      </a:r>
                    </a:p>
                  </a:txBody>
                  <a:tcPr/>
                </a:tc>
                <a:tc>
                  <a:txBody>
                    <a:bodyPr/>
                    <a:lstStyle/>
                    <a:p>
                      <a:r>
                        <a:rPr lang="en-US" sz="1600" b="1" dirty="0">
                          <a:solidFill>
                            <a:schemeClr val="tx1"/>
                          </a:solidFill>
                        </a:rPr>
                        <a:t>500</a:t>
                      </a:r>
                    </a:p>
                  </a:txBody>
                  <a:tcPr/>
                </a:tc>
                <a:tc>
                  <a:txBody>
                    <a:bodyPr/>
                    <a:lstStyle/>
                    <a:p>
                      <a:r>
                        <a:rPr lang="en-US" sz="1600" b="1" dirty="0">
                          <a:solidFill>
                            <a:schemeClr val="tx1"/>
                          </a:solidFill>
                        </a:rPr>
                        <a:t>120</a:t>
                      </a:r>
                    </a:p>
                  </a:txBody>
                  <a:tcPr/>
                </a:tc>
                <a:tc>
                  <a:txBody>
                    <a:bodyPr/>
                    <a:lstStyle/>
                    <a:p>
                      <a:r>
                        <a:rPr lang="en-US" sz="1600" b="1" dirty="0">
                          <a:solidFill>
                            <a:schemeClr val="tx1"/>
                          </a:solidFill>
                        </a:rPr>
                        <a:t>620</a:t>
                      </a:r>
                    </a:p>
                  </a:txBody>
                  <a:tcPr/>
                </a:tc>
                <a:extLst>
                  <a:ext uri="{0D108BD9-81ED-4DB2-BD59-A6C34878D82A}">
                    <a16:rowId xmlns:a16="http://schemas.microsoft.com/office/drawing/2014/main" xmlns="" val="2426437947"/>
                  </a:ext>
                </a:extLst>
              </a:tr>
              <a:tr h="446196">
                <a:tc>
                  <a:txBody>
                    <a:bodyPr/>
                    <a:lstStyle/>
                    <a:p>
                      <a:r>
                        <a:rPr lang="en-US" sz="1600" b="1" dirty="0">
                          <a:solidFill>
                            <a:schemeClr val="tx1"/>
                          </a:solidFill>
                        </a:rPr>
                        <a:t>B</a:t>
                      </a:r>
                    </a:p>
                  </a:txBody>
                  <a:tcPr/>
                </a:tc>
                <a:tc>
                  <a:txBody>
                    <a:bodyPr/>
                    <a:lstStyle/>
                    <a:p>
                      <a:r>
                        <a:rPr lang="en-US" sz="1600" b="1" dirty="0">
                          <a:solidFill>
                            <a:schemeClr val="tx1"/>
                          </a:solidFill>
                        </a:rPr>
                        <a:t>300</a:t>
                      </a:r>
                    </a:p>
                  </a:txBody>
                  <a:tcPr/>
                </a:tc>
                <a:tc>
                  <a:txBody>
                    <a:bodyPr/>
                    <a:lstStyle/>
                    <a:p>
                      <a:r>
                        <a:rPr lang="en-US" sz="1600" b="1" dirty="0">
                          <a:solidFill>
                            <a:schemeClr val="tx1"/>
                          </a:solidFill>
                        </a:rPr>
                        <a:t>9</a:t>
                      </a:r>
                    </a:p>
                  </a:txBody>
                  <a:tcPr/>
                </a:tc>
                <a:tc>
                  <a:txBody>
                    <a:bodyPr/>
                    <a:lstStyle/>
                    <a:p>
                      <a:r>
                        <a:rPr lang="en-US" sz="1600" b="1" dirty="0">
                          <a:solidFill>
                            <a:schemeClr val="tx1"/>
                          </a:solidFill>
                        </a:rPr>
                        <a:t>309</a:t>
                      </a:r>
                    </a:p>
                  </a:txBody>
                  <a:tcPr/>
                </a:tc>
                <a:extLst>
                  <a:ext uri="{0D108BD9-81ED-4DB2-BD59-A6C34878D82A}">
                    <a16:rowId xmlns:a16="http://schemas.microsoft.com/office/drawing/2014/main" xmlns="" val="1137896742"/>
                  </a:ext>
                </a:extLst>
              </a:tr>
              <a:tr h="446196">
                <a:tc>
                  <a:txBody>
                    <a:bodyPr/>
                    <a:lstStyle/>
                    <a:p>
                      <a:r>
                        <a:rPr lang="en-US" sz="1600" b="1" dirty="0">
                          <a:solidFill>
                            <a:schemeClr val="tx1"/>
                          </a:solidFill>
                        </a:rPr>
                        <a:t>C</a:t>
                      </a:r>
                    </a:p>
                  </a:txBody>
                  <a:tcPr/>
                </a:tc>
                <a:tc>
                  <a:txBody>
                    <a:bodyPr/>
                    <a:lstStyle/>
                    <a:p>
                      <a:r>
                        <a:rPr lang="en-US" sz="1600" b="1" dirty="0">
                          <a:solidFill>
                            <a:schemeClr val="tx1"/>
                          </a:solidFill>
                        </a:rPr>
                        <a:t>200</a:t>
                      </a:r>
                    </a:p>
                  </a:txBody>
                  <a:tcPr/>
                </a:tc>
                <a:tc>
                  <a:txBody>
                    <a:bodyPr/>
                    <a:lstStyle/>
                    <a:p>
                      <a:r>
                        <a:rPr lang="en-US" sz="1600" b="1" dirty="0">
                          <a:solidFill>
                            <a:schemeClr val="tx1"/>
                          </a:solidFill>
                        </a:rPr>
                        <a:t>6</a:t>
                      </a:r>
                    </a:p>
                  </a:txBody>
                  <a:tcPr/>
                </a:tc>
                <a:tc>
                  <a:txBody>
                    <a:bodyPr/>
                    <a:lstStyle/>
                    <a:p>
                      <a:r>
                        <a:rPr lang="en-US" sz="1600" b="1" dirty="0">
                          <a:solidFill>
                            <a:schemeClr val="tx1"/>
                          </a:solidFill>
                        </a:rPr>
                        <a:t>206</a:t>
                      </a:r>
                    </a:p>
                  </a:txBody>
                  <a:tcPr/>
                </a:tc>
                <a:extLst>
                  <a:ext uri="{0D108BD9-81ED-4DB2-BD59-A6C34878D82A}">
                    <a16:rowId xmlns:a16="http://schemas.microsoft.com/office/drawing/2014/main" xmlns="" val="20647559"/>
                  </a:ext>
                </a:extLst>
              </a:tr>
              <a:tr h="446196">
                <a:tc>
                  <a:txBody>
                    <a:bodyPr/>
                    <a:lstStyle/>
                    <a:p>
                      <a:r>
                        <a:rPr lang="en-US" sz="1600" b="1" dirty="0">
                          <a:solidFill>
                            <a:schemeClr val="tx1"/>
                          </a:solidFill>
                        </a:rPr>
                        <a:t>D</a:t>
                      </a:r>
                    </a:p>
                  </a:txBody>
                  <a:tcPr/>
                </a:tc>
                <a:tc>
                  <a:txBody>
                    <a:bodyPr/>
                    <a:lstStyle/>
                    <a:p>
                      <a:r>
                        <a:rPr lang="en-US" sz="1600" b="1" dirty="0">
                          <a:solidFill>
                            <a:schemeClr val="tx1"/>
                          </a:solidFill>
                        </a:rPr>
                        <a:t>350</a:t>
                      </a:r>
                    </a:p>
                  </a:txBody>
                  <a:tcPr/>
                </a:tc>
                <a:tc>
                  <a:txBody>
                    <a:bodyPr/>
                    <a:lstStyle/>
                    <a:p>
                      <a:r>
                        <a:rPr lang="en-US" sz="1600" b="1" dirty="0">
                          <a:solidFill>
                            <a:schemeClr val="tx1"/>
                          </a:solidFill>
                        </a:rPr>
                        <a:t>15</a:t>
                      </a:r>
                    </a:p>
                  </a:txBody>
                  <a:tcPr/>
                </a:tc>
                <a:tc>
                  <a:txBody>
                    <a:bodyPr/>
                    <a:lstStyle/>
                    <a:p>
                      <a:r>
                        <a:rPr lang="en-US" sz="1600" b="1" dirty="0">
                          <a:solidFill>
                            <a:schemeClr val="tx1"/>
                          </a:solidFill>
                        </a:rPr>
                        <a:t>365</a:t>
                      </a:r>
                    </a:p>
                  </a:txBody>
                  <a:tcPr/>
                </a:tc>
                <a:extLst>
                  <a:ext uri="{0D108BD9-81ED-4DB2-BD59-A6C34878D82A}">
                    <a16:rowId xmlns:a16="http://schemas.microsoft.com/office/drawing/2014/main" xmlns="" val="14782593"/>
                  </a:ext>
                </a:extLst>
              </a:tr>
              <a:tr h="446196">
                <a:tc>
                  <a:txBody>
                    <a:bodyPr/>
                    <a:lstStyle/>
                    <a:p>
                      <a:r>
                        <a:rPr lang="en-US" sz="1600" b="1" dirty="0">
                          <a:solidFill>
                            <a:schemeClr val="tx1"/>
                          </a:solidFill>
                        </a:rPr>
                        <a:t>Total</a:t>
                      </a:r>
                    </a:p>
                  </a:txBody>
                  <a:tcPr/>
                </a:tc>
                <a:tc>
                  <a:txBody>
                    <a:bodyPr/>
                    <a:lstStyle/>
                    <a:p>
                      <a:r>
                        <a:rPr lang="en-US" sz="1600" b="1" dirty="0">
                          <a:solidFill>
                            <a:schemeClr val="tx1"/>
                          </a:solidFill>
                        </a:rPr>
                        <a:t>1,350</a:t>
                      </a:r>
                    </a:p>
                  </a:txBody>
                  <a:tcPr/>
                </a:tc>
                <a:tc>
                  <a:txBody>
                    <a:bodyPr/>
                    <a:lstStyle/>
                    <a:p>
                      <a:r>
                        <a:rPr lang="en-US" sz="1600" b="1" dirty="0">
                          <a:solidFill>
                            <a:schemeClr val="tx1"/>
                          </a:solidFill>
                        </a:rPr>
                        <a:t>150</a:t>
                      </a:r>
                    </a:p>
                  </a:txBody>
                  <a:tcPr/>
                </a:tc>
                <a:tc>
                  <a:txBody>
                    <a:bodyPr/>
                    <a:lstStyle/>
                    <a:p>
                      <a:r>
                        <a:rPr lang="en-US" sz="1600" b="1" dirty="0">
                          <a:solidFill>
                            <a:schemeClr val="tx1"/>
                          </a:solidFill>
                        </a:rPr>
                        <a:t>1,500</a:t>
                      </a:r>
                    </a:p>
                  </a:txBody>
                  <a:tcPr/>
                </a:tc>
                <a:extLst>
                  <a:ext uri="{0D108BD9-81ED-4DB2-BD59-A6C34878D82A}">
                    <a16:rowId xmlns:a16="http://schemas.microsoft.com/office/drawing/2014/main" xmlns="" val="2011092082"/>
                  </a:ext>
                </a:extLst>
              </a:tr>
              <a:tr h="579120">
                <a:tc>
                  <a:txBody>
                    <a:bodyPr/>
                    <a:lstStyle/>
                    <a:p>
                      <a:r>
                        <a:rPr lang="en-US" sz="1600" b="1" dirty="0">
                          <a:solidFill>
                            <a:schemeClr val="tx1"/>
                          </a:solidFill>
                        </a:rPr>
                        <a:t>Proportionate Share</a:t>
                      </a:r>
                    </a:p>
                  </a:txBody>
                  <a:tcPr/>
                </a:tc>
                <a:tc>
                  <a:txBody>
                    <a:bodyPr/>
                    <a:lstStyle/>
                    <a:p>
                      <a:r>
                        <a:rPr lang="en-US" sz="1600" b="1" dirty="0">
                          <a:solidFill>
                            <a:schemeClr val="tx1"/>
                          </a:solidFill>
                        </a:rPr>
                        <a:t>90% = $900,000</a:t>
                      </a:r>
                    </a:p>
                  </a:txBody>
                  <a:tcPr/>
                </a:tc>
                <a:tc>
                  <a:txBody>
                    <a:bodyPr/>
                    <a:lstStyle/>
                    <a:p>
                      <a:r>
                        <a:rPr lang="en-US" sz="1600" b="1" dirty="0">
                          <a:solidFill>
                            <a:schemeClr val="tx1"/>
                          </a:solidFill>
                        </a:rPr>
                        <a:t>10% = $100,000</a:t>
                      </a:r>
                    </a:p>
                  </a:txBody>
                  <a:tcPr/>
                </a:tc>
                <a:tc>
                  <a:txBody>
                    <a:bodyPr/>
                    <a:lstStyle/>
                    <a:p>
                      <a:endParaRPr lang="en-US" sz="1600" b="1" dirty="0">
                        <a:solidFill>
                          <a:schemeClr val="tx1"/>
                        </a:solidFill>
                      </a:endParaRPr>
                    </a:p>
                  </a:txBody>
                  <a:tcPr/>
                </a:tc>
                <a:extLst>
                  <a:ext uri="{0D108BD9-81ED-4DB2-BD59-A6C34878D82A}">
                    <a16:rowId xmlns:a16="http://schemas.microsoft.com/office/drawing/2014/main" xmlns="" val="3221394355"/>
                  </a:ext>
                </a:extLst>
              </a:tr>
            </a:tbl>
          </a:graphicData>
        </a:graphic>
      </p:graphicFrame>
    </p:spTree>
    <p:extLst>
      <p:ext uri="{BB962C8B-B14F-4D97-AF65-F5344CB8AC3E}">
        <p14:creationId xmlns:p14="http://schemas.microsoft.com/office/powerpoint/2010/main" xmlns="" val="3127063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a:xfrm>
            <a:off x="1028700" y="200377"/>
            <a:ext cx="7200900" cy="1640747"/>
          </a:xfrm>
        </p:spPr>
        <p:txBody>
          <a:bodyPr anchor="b">
            <a:normAutofit/>
          </a:bodyPr>
          <a:lstStyle/>
          <a:p>
            <a:r>
              <a:rPr lang="en-US" sz="3600" dirty="0">
                <a:solidFill>
                  <a:srgbClr val="000000"/>
                </a:solidFill>
              </a:rPr>
              <a:t>Expenditures/Proportionate Share (cont.)</a:t>
            </a:r>
            <a:br>
              <a:rPr lang="en-US" sz="3600" dirty="0">
                <a:solidFill>
                  <a:srgbClr val="000000"/>
                </a:solidFill>
              </a:rPr>
            </a:br>
            <a:r>
              <a:rPr lang="en-US" sz="3600" dirty="0">
                <a:solidFill>
                  <a:schemeClr val="tx1"/>
                </a:solidFill>
              </a:rPr>
              <a:t>Sec. </a:t>
            </a:r>
            <a:r>
              <a:rPr lang="en-US" sz="3600" dirty="0">
                <a:solidFill>
                  <a:srgbClr val="000000"/>
                </a:solidFill>
              </a:rPr>
              <a:t>1117(a)(4)</a:t>
            </a:r>
          </a:p>
        </p:txBody>
      </p:sp>
      <p:sp>
        <p:nvSpPr>
          <p:cNvPr id="63494" name="Rectangle 3"/>
          <p:cNvSpPr>
            <a:spLocks noGrp="1" noChangeArrowheads="1"/>
          </p:cNvSpPr>
          <p:nvPr>
            <p:ph idx="1"/>
          </p:nvPr>
        </p:nvSpPr>
        <p:spPr>
          <a:xfrm>
            <a:off x="1028700" y="2427110"/>
            <a:ext cx="7480300" cy="4018845"/>
          </a:xfrm>
        </p:spPr>
        <p:txBody>
          <a:bodyPr>
            <a:normAutofit/>
          </a:bodyPr>
          <a:lstStyle/>
          <a:p>
            <a:r>
              <a:rPr lang="en-US" dirty="0">
                <a:solidFill>
                  <a:srgbClr val="C00000"/>
                </a:solidFill>
              </a:rPr>
              <a:t>(NEW) </a:t>
            </a:r>
            <a:r>
              <a:rPr lang="en-US" dirty="0">
                <a:solidFill>
                  <a:schemeClr val="tx1"/>
                </a:solidFill>
              </a:rPr>
              <a:t>Proportionate Share must be calculated </a:t>
            </a:r>
            <a:r>
              <a:rPr lang="en-US" u="sng" dirty="0">
                <a:solidFill>
                  <a:schemeClr val="tx1"/>
                </a:solidFill>
              </a:rPr>
              <a:t>BEFORE</a:t>
            </a:r>
            <a:r>
              <a:rPr lang="en-US" dirty="0">
                <a:solidFill>
                  <a:schemeClr val="tx1"/>
                </a:solidFill>
              </a:rPr>
              <a:t> any allowable expenditures or transfer by the LEA!</a:t>
            </a:r>
          </a:p>
          <a:p>
            <a:r>
              <a:rPr lang="en-US" dirty="0">
                <a:solidFill>
                  <a:srgbClr val="C00000"/>
                </a:solidFill>
              </a:rPr>
              <a:t>(NEW) </a:t>
            </a:r>
            <a:r>
              <a:rPr lang="en-US" dirty="0">
                <a:solidFill>
                  <a:schemeClr val="tx1"/>
                </a:solidFill>
              </a:rPr>
              <a:t>That set-aside includes:</a:t>
            </a:r>
          </a:p>
          <a:p>
            <a:pPr lvl="1">
              <a:buFontTx/>
              <a:buChar char="-"/>
            </a:pPr>
            <a:r>
              <a:rPr lang="en-US" dirty="0">
                <a:solidFill>
                  <a:schemeClr val="tx1"/>
                </a:solidFill>
              </a:rPr>
              <a:t>Administrative costs for equitable services (reasonable and necessary out of this set-aside)</a:t>
            </a:r>
          </a:p>
          <a:p>
            <a:pPr lvl="1">
              <a:buFontTx/>
              <a:buChar char="-"/>
            </a:pPr>
            <a:r>
              <a:rPr lang="en-US" dirty="0">
                <a:solidFill>
                  <a:schemeClr val="tx1"/>
                </a:solidFill>
              </a:rPr>
              <a:t>Parental Involvement (Proportionate amount of 1% Total Title I allocation)</a:t>
            </a:r>
          </a:p>
          <a:p>
            <a:pPr lvl="1">
              <a:buFontTx/>
              <a:buChar char="-"/>
            </a:pPr>
            <a:r>
              <a:rPr lang="en-US" dirty="0">
                <a:solidFill>
                  <a:schemeClr val="tx1"/>
                </a:solidFill>
              </a:rPr>
              <a:t>Professional Development</a:t>
            </a:r>
          </a:p>
          <a:p>
            <a:pPr lvl="1">
              <a:buFontTx/>
              <a:buChar char="-"/>
            </a:pPr>
            <a:r>
              <a:rPr lang="en-US" dirty="0">
                <a:solidFill>
                  <a:schemeClr val="tx1"/>
                </a:solidFill>
              </a:rPr>
              <a:t>All other activities for eligible private school students.</a:t>
            </a:r>
          </a:p>
          <a:p>
            <a:pPr marL="0" indent="0">
              <a:buNone/>
            </a:pPr>
            <a:r>
              <a:rPr lang="en-US" dirty="0">
                <a:solidFill>
                  <a:schemeClr val="tx1"/>
                </a:solidFill>
              </a:rPr>
              <a:t>Clarified in November Fiscal Guidance.</a:t>
            </a:r>
          </a:p>
        </p:txBody>
      </p:sp>
      <p:sp>
        <p:nvSpPr>
          <p:cNvPr id="3" name="Slide Number Placeholder 2"/>
          <p:cNvSpPr>
            <a:spLocks noGrp="1"/>
          </p:cNvSpPr>
          <p:nvPr>
            <p:ph type="sldNum" sz="quarter" idx="12"/>
          </p:nvPr>
        </p:nvSpPr>
        <p:spPr/>
        <p:txBody>
          <a:bodyPr/>
          <a:lstStyle/>
          <a:p>
            <a:fld id="{5CC42AE1-40A2-4F81-9633-FBE296E6079B}" type="slidenum">
              <a:rPr lang="en-US" smtClean="0"/>
              <a:pPr/>
              <a:t>53</a:t>
            </a:fld>
            <a:endParaRPr lang="en-US" dirty="0"/>
          </a:p>
        </p:txBody>
      </p:sp>
    </p:spTree>
    <p:extLst>
      <p:ext uri="{BB962C8B-B14F-4D97-AF65-F5344CB8AC3E}">
        <p14:creationId xmlns:p14="http://schemas.microsoft.com/office/powerpoint/2010/main" xmlns="" val="3618771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2"/>
          <p:cNvSpPr>
            <a:spLocks noGrp="1" noChangeArrowheads="1"/>
          </p:cNvSpPr>
          <p:nvPr>
            <p:ph type="title"/>
          </p:nvPr>
        </p:nvSpPr>
        <p:spPr>
          <a:xfrm>
            <a:off x="1028700" y="446314"/>
            <a:ext cx="7200900" cy="1485900"/>
          </a:xfrm>
        </p:spPr>
        <p:txBody>
          <a:bodyPr anchor="b">
            <a:normAutofit/>
          </a:bodyPr>
          <a:lstStyle/>
          <a:p>
            <a:r>
              <a:rPr lang="en-US" dirty="0">
                <a:solidFill>
                  <a:srgbClr val="000000"/>
                </a:solidFill>
              </a:rPr>
              <a:t>Distributing the Funds</a:t>
            </a:r>
            <a:br>
              <a:rPr lang="en-US" dirty="0">
                <a:solidFill>
                  <a:srgbClr val="000000"/>
                </a:solidFill>
              </a:rPr>
            </a:br>
            <a:r>
              <a:rPr lang="en-US" dirty="0">
                <a:solidFill>
                  <a:schemeClr val="tx1"/>
                </a:solidFill>
              </a:rPr>
              <a:t>Sec. </a:t>
            </a:r>
            <a:r>
              <a:rPr lang="en-US" dirty="0">
                <a:solidFill>
                  <a:srgbClr val="000000"/>
                </a:solidFill>
              </a:rPr>
              <a:t>1117(a)(4)(J)</a:t>
            </a:r>
          </a:p>
        </p:txBody>
      </p:sp>
      <p:sp>
        <p:nvSpPr>
          <p:cNvPr id="67590" name="Rectangle 3"/>
          <p:cNvSpPr>
            <a:spLocks noGrp="1" noChangeArrowheads="1"/>
          </p:cNvSpPr>
          <p:nvPr>
            <p:ph idx="1"/>
          </p:nvPr>
        </p:nvSpPr>
        <p:spPr/>
        <p:txBody>
          <a:bodyPr/>
          <a:lstStyle/>
          <a:p>
            <a:pPr eaLnBrk="1" hangingPunct="1">
              <a:buFont typeface="Georgia" pitchFamily="18" charset="0"/>
              <a:buNone/>
            </a:pPr>
            <a:r>
              <a:rPr lang="en-US" dirty="0"/>
              <a:t>Two options:</a:t>
            </a:r>
          </a:p>
          <a:p>
            <a:pPr eaLnBrk="1" hangingPunct="1">
              <a:buFont typeface="Georgia" pitchFamily="18" charset="0"/>
              <a:buNone/>
            </a:pPr>
            <a:r>
              <a:rPr lang="en-US" dirty="0"/>
              <a:t>1) </a:t>
            </a:r>
            <a:r>
              <a:rPr lang="en-US" u="sng" dirty="0"/>
              <a:t>Pooling</a:t>
            </a:r>
            <a:r>
              <a:rPr lang="en-US" dirty="0"/>
              <a:t>: pool the funds to use for students with greatest educational need anywhere in LEA; or</a:t>
            </a:r>
          </a:p>
          <a:p>
            <a:pPr eaLnBrk="1" hangingPunct="1">
              <a:buFont typeface="Georgia" pitchFamily="18" charset="0"/>
              <a:buNone/>
            </a:pPr>
            <a:r>
              <a:rPr lang="en-US" dirty="0"/>
              <a:t>2) </a:t>
            </a:r>
            <a:r>
              <a:rPr lang="en-US" u="sng" dirty="0"/>
              <a:t>School-by-School</a:t>
            </a:r>
            <a:r>
              <a:rPr lang="en-US" dirty="0"/>
              <a:t>:  funds follow child to private school for educationally needy child in that school</a:t>
            </a:r>
          </a:p>
          <a:p>
            <a:pPr eaLnBrk="1" hangingPunct="1">
              <a:buFont typeface="Georgia" pitchFamily="18" charset="0"/>
              <a:buNone/>
            </a:pPr>
            <a:endParaRPr lang="en-US" dirty="0"/>
          </a:p>
          <a:p>
            <a:pPr eaLnBrk="1" hangingPunct="1">
              <a:buFont typeface="Georgia" pitchFamily="18" charset="0"/>
              <a:buNone/>
            </a:pPr>
            <a:r>
              <a:rPr lang="en-US" dirty="0"/>
              <a:t>(This codified the previous guidance on this topic.)</a:t>
            </a:r>
          </a:p>
          <a:p>
            <a:pPr eaLnBrk="1" hangingPunct="1"/>
            <a:endParaRPr lang="en-US" dirty="0"/>
          </a:p>
        </p:txBody>
      </p:sp>
      <p:sp>
        <p:nvSpPr>
          <p:cNvPr id="3" name="Slide Number Placeholder 2"/>
          <p:cNvSpPr>
            <a:spLocks noGrp="1"/>
          </p:cNvSpPr>
          <p:nvPr>
            <p:ph type="sldNum" sz="quarter" idx="12"/>
          </p:nvPr>
        </p:nvSpPr>
        <p:spPr/>
        <p:txBody>
          <a:bodyPr/>
          <a:lstStyle/>
          <a:p>
            <a:fld id="{5CC42AE1-40A2-4F81-9633-FBE296E6079B}" type="slidenum">
              <a:rPr lang="en-US" smtClean="0"/>
              <a:pPr/>
              <a:t>54</a:t>
            </a:fld>
            <a:endParaRPr lang="en-US" dirty="0"/>
          </a:p>
        </p:txBody>
      </p:sp>
    </p:spTree>
    <p:extLst>
      <p:ext uri="{BB962C8B-B14F-4D97-AF65-F5344CB8AC3E}">
        <p14:creationId xmlns:p14="http://schemas.microsoft.com/office/powerpoint/2010/main" xmlns="" val="4167321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itle 1"/>
          <p:cNvSpPr>
            <a:spLocks noGrp="1"/>
          </p:cNvSpPr>
          <p:nvPr>
            <p:ph type="title"/>
          </p:nvPr>
        </p:nvSpPr>
        <p:spPr>
          <a:xfrm>
            <a:off x="1028700" y="685800"/>
            <a:ext cx="7200900" cy="1328057"/>
          </a:xfrm>
        </p:spPr>
        <p:txBody>
          <a:bodyPr anchor="b">
            <a:normAutofit/>
          </a:bodyPr>
          <a:lstStyle/>
          <a:p>
            <a:r>
              <a:rPr lang="en-US" dirty="0">
                <a:solidFill>
                  <a:srgbClr val="000000"/>
                </a:solidFill>
              </a:rPr>
              <a:t>Carryover</a:t>
            </a:r>
            <a:br>
              <a:rPr lang="en-US" dirty="0">
                <a:solidFill>
                  <a:srgbClr val="000000"/>
                </a:solidFill>
              </a:rPr>
            </a:br>
            <a:r>
              <a:rPr lang="en-US" dirty="0">
                <a:solidFill>
                  <a:schemeClr val="tx1"/>
                </a:solidFill>
              </a:rPr>
              <a:t>Sec. </a:t>
            </a:r>
            <a:r>
              <a:rPr lang="en-US" dirty="0">
                <a:solidFill>
                  <a:srgbClr val="000000"/>
                </a:solidFill>
              </a:rPr>
              <a:t>1117(a)(4)(B)</a:t>
            </a:r>
          </a:p>
        </p:txBody>
      </p:sp>
      <p:sp>
        <p:nvSpPr>
          <p:cNvPr id="69638" name="Content Placeholder 2"/>
          <p:cNvSpPr>
            <a:spLocks noGrp="1"/>
          </p:cNvSpPr>
          <p:nvPr>
            <p:ph idx="1"/>
          </p:nvPr>
        </p:nvSpPr>
        <p:spPr>
          <a:xfrm>
            <a:off x="1028700" y="2285999"/>
            <a:ext cx="7480300" cy="3922889"/>
          </a:xfrm>
        </p:spPr>
        <p:txBody>
          <a:bodyPr>
            <a:normAutofit fontScale="92500"/>
          </a:bodyPr>
          <a:lstStyle/>
          <a:p>
            <a:pPr eaLnBrk="1" hangingPunct="1"/>
            <a:r>
              <a:rPr lang="en-US" sz="2600" dirty="0"/>
              <a:t>Funds allocated to a local educational agency for educational services and other benefits to eligible private school children </a:t>
            </a:r>
            <a:r>
              <a:rPr lang="en-US" sz="2600" u="sng" dirty="0"/>
              <a:t>shall be obligated in the fiscal year for which the funds are received by the agency</a:t>
            </a:r>
            <a:r>
              <a:rPr lang="en-US" sz="2600" dirty="0"/>
              <a:t>.</a:t>
            </a:r>
          </a:p>
          <a:p>
            <a:pPr eaLnBrk="1" hangingPunct="1"/>
            <a:r>
              <a:rPr lang="en-US" sz="2600" dirty="0">
                <a:solidFill>
                  <a:srgbClr val="C00000"/>
                </a:solidFill>
              </a:rPr>
              <a:t>(NEW) </a:t>
            </a:r>
            <a:r>
              <a:rPr lang="en-US" sz="2600" dirty="0"/>
              <a:t>There may be extenuating circumstances in which an LEA is unable to obligate all funds within the timeframe.  </a:t>
            </a:r>
          </a:p>
          <a:p>
            <a:pPr eaLnBrk="1" hangingPunct="1"/>
            <a:r>
              <a:rPr lang="en-US" sz="2600" dirty="0"/>
              <a:t>Under these circumstances, funds </a:t>
            </a:r>
            <a:r>
              <a:rPr lang="en-US" sz="2600" u="sng" dirty="0"/>
              <a:t>may remain available for the provision of equitable services under the respective program during the subsequent school year</a:t>
            </a:r>
            <a:r>
              <a:rPr lang="en-US" sz="2600" dirty="0"/>
              <a:t>. </a:t>
            </a:r>
          </a:p>
          <a:p>
            <a:pPr eaLnBrk="1" hangingPunct="1">
              <a:buFont typeface="Georgia" pitchFamily="18" charset="0"/>
              <a:buNone/>
            </a:pPr>
            <a:endParaRPr lang="en-US" dirty="0"/>
          </a:p>
        </p:txBody>
      </p:sp>
      <p:sp>
        <p:nvSpPr>
          <p:cNvPr id="3" name="Slide Number Placeholder 2"/>
          <p:cNvSpPr>
            <a:spLocks noGrp="1"/>
          </p:cNvSpPr>
          <p:nvPr>
            <p:ph type="sldNum" sz="quarter" idx="12"/>
          </p:nvPr>
        </p:nvSpPr>
        <p:spPr/>
        <p:txBody>
          <a:bodyPr/>
          <a:lstStyle/>
          <a:p>
            <a:fld id="{5CC42AE1-40A2-4F81-9633-FBE296E6079B}" type="slidenum">
              <a:rPr lang="en-US" smtClean="0"/>
              <a:pPr/>
              <a:t>55</a:t>
            </a:fld>
            <a:endParaRPr lang="en-US" dirty="0"/>
          </a:p>
        </p:txBody>
      </p:sp>
    </p:spTree>
    <p:extLst>
      <p:ext uri="{BB962C8B-B14F-4D97-AF65-F5344CB8AC3E}">
        <p14:creationId xmlns:p14="http://schemas.microsoft.com/office/powerpoint/2010/main" xmlns="" val="4251600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451" y="550791"/>
            <a:ext cx="7497787" cy="2852737"/>
          </a:xfrm>
        </p:spPr>
        <p:txBody>
          <a:bodyPr>
            <a:normAutofit/>
          </a:bodyPr>
          <a:lstStyle/>
          <a:p>
            <a:r>
              <a:rPr lang="en-US" dirty="0"/>
              <a:t>Fiscal Rules </a:t>
            </a:r>
            <a:br>
              <a:rPr lang="en-US" dirty="0"/>
            </a:br>
            <a:r>
              <a:rPr lang="en-US" sz="4400" dirty="0"/>
              <a:t>Sec. 1118</a:t>
            </a:r>
            <a:endParaRPr lang="en-US" sz="4900" dirty="0"/>
          </a:p>
        </p:txBody>
      </p:sp>
      <p:pic>
        <p:nvPicPr>
          <p:cNvPr id="6" name="Picture 5" descr="money_bag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7584" y="3115762"/>
            <a:ext cx="3455675" cy="2906832"/>
          </a:xfrm>
          <a:prstGeom prst="rect">
            <a:avLst/>
          </a:prstGeom>
        </p:spPr>
      </p:pic>
      <p:sp>
        <p:nvSpPr>
          <p:cNvPr id="3" name="Slide Number Placeholder 2"/>
          <p:cNvSpPr>
            <a:spLocks noGrp="1"/>
          </p:cNvSpPr>
          <p:nvPr>
            <p:ph type="sldNum" sz="quarter" idx="12"/>
          </p:nvPr>
        </p:nvSpPr>
        <p:spPr/>
        <p:txBody>
          <a:bodyPr/>
          <a:lstStyle/>
          <a:p>
            <a:fld id="{5CC42AE1-40A2-4F81-9633-FBE296E6079B}" type="slidenum">
              <a:rPr lang="en-US" smtClean="0"/>
              <a:pPr/>
              <a:t>56</a:t>
            </a:fld>
            <a:endParaRPr lang="en-US" dirty="0"/>
          </a:p>
        </p:txBody>
      </p:sp>
    </p:spTree>
    <p:extLst>
      <p:ext uri="{BB962C8B-B14F-4D97-AF65-F5344CB8AC3E}">
        <p14:creationId xmlns:p14="http://schemas.microsoft.com/office/powerpoint/2010/main" xmlns="" val="3902256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2"/>
          <p:cNvSpPr>
            <a:spLocks noGrp="1" noChangeArrowheads="1"/>
          </p:cNvSpPr>
          <p:nvPr>
            <p:ph type="title"/>
          </p:nvPr>
        </p:nvSpPr>
        <p:spPr>
          <a:xfrm>
            <a:off x="1028700" y="478971"/>
            <a:ext cx="7200900" cy="1692729"/>
          </a:xfrm>
        </p:spPr>
        <p:txBody>
          <a:bodyPr anchor="t">
            <a:normAutofit fontScale="90000"/>
          </a:bodyPr>
          <a:lstStyle/>
          <a:p>
            <a:r>
              <a:rPr lang="en-US" dirty="0">
                <a:solidFill>
                  <a:srgbClr val="000000"/>
                </a:solidFill>
              </a:rPr>
              <a:t>Title I, A Supplement Not Supplant (SNS)</a:t>
            </a:r>
            <a:br>
              <a:rPr lang="en-US" dirty="0">
                <a:solidFill>
                  <a:srgbClr val="000000"/>
                </a:solidFill>
              </a:rPr>
            </a:br>
            <a:r>
              <a:rPr lang="en-US" dirty="0">
                <a:solidFill>
                  <a:srgbClr val="000000"/>
                </a:solidFill>
              </a:rPr>
              <a:t>Sec. 1118(b)(1)</a:t>
            </a:r>
          </a:p>
        </p:txBody>
      </p:sp>
      <p:sp>
        <p:nvSpPr>
          <p:cNvPr id="143366" name="Rectangle 3"/>
          <p:cNvSpPr>
            <a:spLocks noGrp="1" noChangeArrowheads="1"/>
          </p:cNvSpPr>
          <p:nvPr>
            <p:ph idx="1"/>
          </p:nvPr>
        </p:nvSpPr>
        <p:spPr>
          <a:xfrm>
            <a:off x="1028700" y="2551288"/>
            <a:ext cx="7200900" cy="3316111"/>
          </a:xfrm>
        </p:spPr>
        <p:txBody>
          <a:bodyPr>
            <a:normAutofit/>
          </a:bodyPr>
          <a:lstStyle/>
          <a:p>
            <a:pPr marL="68263" indent="0">
              <a:buNone/>
            </a:pPr>
            <a:r>
              <a:rPr lang="en-US" sz="2400" dirty="0"/>
              <a:t>Federal funds must be used to supplement and in no case supplant state, and local resources</a:t>
            </a:r>
          </a:p>
          <a:p>
            <a:pPr marL="411163" indent="-342900">
              <a:buNone/>
            </a:pPr>
            <a:endParaRPr lang="en-US" sz="2400" dirty="0"/>
          </a:p>
        </p:txBody>
      </p:sp>
      <p:sp>
        <p:nvSpPr>
          <p:cNvPr id="3" name="Slide Number Placeholder 2"/>
          <p:cNvSpPr>
            <a:spLocks noGrp="1"/>
          </p:cNvSpPr>
          <p:nvPr>
            <p:ph type="sldNum" sz="quarter" idx="12"/>
          </p:nvPr>
        </p:nvSpPr>
        <p:spPr/>
        <p:txBody>
          <a:bodyPr/>
          <a:lstStyle/>
          <a:p>
            <a:fld id="{5CC42AE1-40A2-4F81-9633-FBE296E6079B}" type="slidenum">
              <a:rPr lang="en-US" smtClean="0"/>
              <a:pPr/>
              <a:t>57</a:t>
            </a:fld>
            <a:endParaRPr lang="en-US" dirty="0"/>
          </a:p>
        </p:txBody>
      </p:sp>
      <p:grpSp>
        <p:nvGrpSpPr>
          <p:cNvPr id="2" name="Group 4"/>
          <p:cNvGrpSpPr>
            <a:grpSpLocks noChangeAspect="1"/>
          </p:cNvGrpSpPr>
          <p:nvPr/>
        </p:nvGrpSpPr>
        <p:grpSpPr bwMode="auto">
          <a:xfrm>
            <a:off x="3462338" y="3754438"/>
            <a:ext cx="2774950" cy="2478087"/>
            <a:chOff x="2181" y="2365"/>
            <a:chExt cx="1748" cy="1561"/>
          </a:xfrm>
        </p:grpSpPr>
        <p:sp>
          <p:nvSpPr>
            <p:cNvPr id="4" name="AutoShape 3"/>
            <p:cNvSpPr>
              <a:spLocks noChangeAspect="1" noChangeArrowheads="1" noTextEdit="1"/>
            </p:cNvSpPr>
            <p:nvPr/>
          </p:nvSpPr>
          <p:spPr bwMode="auto">
            <a:xfrm>
              <a:off x="2181" y="2365"/>
              <a:ext cx="1748" cy="1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2574" y="2364"/>
              <a:ext cx="363" cy="343"/>
            </a:xfrm>
            <a:custGeom>
              <a:avLst/>
              <a:gdLst>
                <a:gd name="T0" fmla="*/ 346 w 728"/>
                <a:gd name="T1" fmla="*/ 686 h 686"/>
                <a:gd name="T2" fmla="*/ 146 w 728"/>
                <a:gd name="T3" fmla="*/ 473 h 686"/>
                <a:gd name="T4" fmla="*/ 0 w 728"/>
                <a:gd name="T5" fmla="*/ 303 h 686"/>
                <a:gd name="T6" fmla="*/ 23 w 728"/>
                <a:gd name="T7" fmla="*/ 192 h 686"/>
                <a:gd name="T8" fmla="*/ 102 w 728"/>
                <a:gd name="T9" fmla="*/ 67 h 686"/>
                <a:gd name="T10" fmla="*/ 224 w 728"/>
                <a:gd name="T11" fmla="*/ 0 h 686"/>
                <a:gd name="T12" fmla="*/ 314 w 728"/>
                <a:gd name="T13" fmla="*/ 0 h 686"/>
                <a:gd name="T14" fmla="*/ 471 w 728"/>
                <a:gd name="T15" fmla="*/ 113 h 686"/>
                <a:gd name="T16" fmla="*/ 671 w 728"/>
                <a:gd name="T17" fmla="*/ 247 h 686"/>
                <a:gd name="T18" fmla="*/ 728 w 728"/>
                <a:gd name="T19" fmla="*/ 292 h 686"/>
                <a:gd name="T20" fmla="*/ 458 w 728"/>
                <a:gd name="T21" fmla="*/ 665 h 686"/>
                <a:gd name="T22" fmla="*/ 346 w 728"/>
                <a:gd name="T23" fmla="*/ 68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8" h="686">
                  <a:moveTo>
                    <a:pt x="346" y="686"/>
                  </a:moveTo>
                  <a:lnTo>
                    <a:pt x="146" y="473"/>
                  </a:lnTo>
                  <a:lnTo>
                    <a:pt x="0" y="303"/>
                  </a:lnTo>
                  <a:lnTo>
                    <a:pt x="23" y="192"/>
                  </a:lnTo>
                  <a:lnTo>
                    <a:pt x="102" y="67"/>
                  </a:lnTo>
                  <a:lnTo>
                    <a:pt x="224" y="0"/>
                  </a:lnTo>
                  <a:lnTo>
                    <a:pt x="314" y="0"/>
                  </a:lnTo>
                  <a:lnTo>
                    <a:pt x="471" y="113"/>
                  </a:lnTo>
                  <a:lnTo>
                    <a:pt x="671" y="247"/>
                  </a:lnTo>
                  <a:lnTo>
                    <a:pt x="728" y="292"/>
                  </a:lnTo>
                  <a:lnTo>
                    <a:pt x="458" y="665"/>
                  </a:lnTo>
                  <a:lnTo>
                    <a:pt x="346" y="686"/>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2749" y="2494"/>
              <a:ext cx="190" cy="225"/>
            </a:xfrm>
            <a:custGeom>
              <a:avLst/>
              <a:gdLst>
                <a:gd name="T0" fmla="*/ 284 w 382"/>
                <a:gd name="T1" fmla="*/ 298 h 449"/>
                <a:gd name="T2" fmla="*/ 309 w 382"/>
                <a:gd name="T3" fmla="*/ 263 h 449"/>
                <a:gd name="T4" fmla="*/ 330 w 382"/>
                <a:gd name="T5" fmla="*/ 229 h 449"/>
                <a:gd name="T6" fmla="*/ 350 w 382"/>
                <a:gd name="T7" fmla="*/ 192 h 449"/>
                <a:gd name="T8" fmla="*/ 363 w 382"/>
                <a:gd name="T9" fmla="*/ 160 h 449"/>
                <a:gd name="T10" fmla="*/ 374 w 382"/>
                <a:gd name="T11" fmla="*/ 126 h 449"/>
                <a:gd name="T12" fmla="*/ 379 w 382"/>
                <a:gd name="T13" fmla="*/ 96 h 449"/>
                <a:gd name="T14" fmla="*/ 382 w 382"/>
                <a:gd name="T15" fmla="*/ 68 h 449"/>
                <a:gd name="T16" fmla="*/ 377 w 382"/>
                <a:gd name="T17" fmla="*/ 46 h 449"/>
                <a:gd name="T18" fmla="*/ 369 w 382"/>
                <a:gd name="T19" fmla="*/ 27 h 449"/>
                <a:gd name="T20" fmla="*/ 356 w 382"/>
                <a:gd name="T21" fmla="*/ 13 h 449"/>
                <a:gd name="T22" fmla="*/ 340 w 382"/>
                <a:gd name="T23" fmla="*/ 4 h 449"/>
                <a:gd name="T24" fmla="*/ 320 w 382"/>
                <a:gd name="T25" fmla="*/ 0 h 449"/>
                <a:gd name="T26" fmla="*/ 296 w 382"/>
                <a:gd name="T27" fmla="*/ 2 h 449"/>
                <a:gd name="T28" fmla="*/ 271 w 382"/>
                <a:gd name="T29" fmla="*/ 10 h 449"/>
                <a:gd name="T30" fmla="*/ 244 w 382"/>
                <a:gd name="T31" fmla="*/ 24 h 449"/>
                <a:gd name="T32" fmla="*/ 213 w 382"/>
                <a:gd name="T33" fmla="*/ 42 h 449"/>
                <a:gd name="T34" fmla="*/ 183 w 382"/>
                <a:gd name="T35" fmla="*/ 63 h 449"/>
                <a:gd name="T36" fmla="*/ 155 w 382"/>
                <a:gd name="T37" fmla="*/ 91 h 449"/>
                <a:gd name="T38" fmla="*/ 126 w 382"/>
                <a:gd name="T39" fmla="*/ 120 h 449"/>
                <a:gd name="T40" fmla="*/ 98 w 382"/>
                <a:gd name="T41" fmla="*/ 152 h 449"/>
                <a:gd name="T42" fmla="*/ 73 w 382"/>
                <a:gd name="T43" fmla="*/ 187 h 449"/>
                <a:gd name="T44" fmla="*/ 52 w 382"/>
                <a:gd name="T45" fmla="*/ 221 h 449"/>
                <a:gd name="T46" fmla="*/ 32 w 382"/>
                <a:gd name="T47" fmla="*/ 258 h 449"/>
                <a:gd name="T48" fmla="*/ 19 w 382"/>
                <a:gd name="T49" fmla="*/ 290 h 449"/>
                <a:gd name="T50" fmla="*/ 8 w 382"/>
                <a:gd name="T51" fmla="*/ 324 h 449"/>
                <a:gd name="T52" fmla="*/ 3 w 382"/>
                <a:gd name="T53" fmla="*/ 354 h 449"/>
                <a:gd name="T54" fmla="*/ 0 w 382"/>
                <a:gd name="T55" fmla="*/ 382 h 449"/>
                <a:gd name="T56" fmla="*/ 5 w 382"/>
                <a:gd name="T57" fmla="*/ 404 h 449"/>
                <a:gd name="T58" fmla="*/ 13 w 382"/>
                <a:gd name="T59" fmla="*/ 423 h 449"/>
                <a:gd name="T60" fmla="*/ 25 w 382"/>
                <a:gd name="T61" fmla="*/ 437 h 449"/>
                <a:gd name="T62" fmla="*/ 42 w 382"/>
                <a:gd name="T63" fmla="*/ 446 h 449"/>
                <a:gd name="T64" fmla="*/ 62 w 382"/>
                <a:gd name="T65" fmla="*/ 449 h 449"/>
                <a:gd name="T66" fmla="*/ 86 w 382"/>
                <a:gd name="T67" fmla="*/ 448 h 449"/>
                <a:gd name="T68" fmla="*/ 111 w 382"/>
                <a:gd name="T69" fmla="*/ 439 h 449"/>
                <a:gd name="T70" fmla="*/ 138 w 382"/>
                <a:gd name="T71" fmla="*/ 426 h 449"/>
                <a:gd name="T72" fmla="*/ 168 w 382"/>
                <a:gd name="T73" fmla="*/ 408 h 449"/>
                <a:gd name="T74" fmla="*/ 198 w 382"/>
                <a:gd name="T75" fmla="*/ 387 h 449"/>
                <a:gd name="T76" fmla="*/ 227 w 382"/>
                <a:gd name="T77" fmla="*/ 359 h 449"/>
                <a:gd name="T78" fmla="*/ 256 w 382"/>
                <a:gd name="T79" fmla="*/ 330 h 449"/>
                <a:gd name="T80" fmla="*/ 284 w 382"/>
                <a:gd name="T81" fmla="*/ 29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2" h="449">
                  <a:moveTo>
                    <a:pt x="284" y="298"/>
                  </a:moveTo>
                  <a:lnTo>
                    <a:pt x="309" y="263"/>
                  </a:lnTo>
                  <a:lnTo>
                    <a:pt x="330" y="229"/>
                  </a:lnTo>
                  <a:lnTo>
                    <a:pt x="350" y="192"/>
                  </a:lnTo>
                  <a:lnTo>
                    <a:pt x="363" y="160"/>
                  </a:lnTo>
                  <a:lnTo>
                    <a:pt x="374" y="126"/>
                  </a:lnTo>
                  <a:lnTo>
                    <a:pt x="379" y="96"/>
                  </a:lnTo>
                  <a:lnTo>
                    <a:pt x="382" y="68"/>
                  </a:lnTo>
                  <a:lnTo>
                    <a:pt x="377" y="46"/>
                  </a:lnTo>
                  <a:lnTo>
                    <a:pt x="369" y="27"/>
                  </a:lnTo>
                  <a:lnTo>
                    <a:pt x="356" y="13"/>
                  </a:lnTo>
                  <a:lnTo>
                    <a:pt x="340" y="4"/>
                  </a:lnTo>
                  <a:lnTo>
                    <a:pt x="320" y="0"/>
                  </a:lnTo>
                  <a:lnTo>
                    <a:pt x="296" y="2"/>
                  </a:lnTo>
                  <a:lnTo>
                    <a:pt x="271" y="10"/>
                  </a:lnTo>
                  <a:lnTo>
                    <a:pt x="244" y="24"/>
                  </a:lnTo>
                  <a:lnTo>
                    <a:pt x="213" y="42"/>
                  </a:lnTo>
                  <a:lnTo>
                    <a:pt x="183" y="63"/>
                  </a:lnTo>
                  <a:lnTo>
                    <a:pt x="155" y="91"/>
                  </a:lnTo>
                  <a:lnTo>
                    <a:pt x="126" y="120"/>
                  </a:lnTo>
                  <a:lnTo>
                    <a:pt x="98" y="152"/>
                  </a:lnTo>
                  <a:lnTo>
                    <a:pt x="73" y="187"/>
                  </a:lnTo>
                  <a:lnTo>
                    <a:pt x="52" y="221"/>
                  </a:lnTo>
                  <a:lnTo>
                    <a:pt x="32" y="258"/>
                  </a:lnTo>
                  <a:lnTo>
                    <a:pt x="19" y="290"/>
                  </a:lnTo>
                  <a:lnTo>
                    <a:pt x="8" y="324"/>
                  </a:lnTo>
                  <a:lnTo>
                    <a:pt x="3" y="354"/>
                  </a:lnTo>
                  <a:lnTo>
                    <a:pt x="0" y="382"/>
                  </a:lnTo>
                  <a:lnTo>
                    <a:pt x="5" y="404"/>
                  </a:lnTo>
                  <a:lnTo>
                    <a:pt x="13" y="423"/>
                  </a:lnTo>
                  <a:lnTo>
                    <a:pt x="25" y="437"/>
                  </a:lnTo>
                  <a:lnTo>
                    <a:pt x="42" y="446"/>
                  </a:lnTo>
                  <a:lnTo>
                    <a:pt x="62" y="449"/>
                  </a:lnTo>
                  <a:lnTo>
                    <a:pt x="86" y="448"/>
                  </a:lnTo>
                  <a:lnTo>
                    <a:pt x="111" y="439"/>
                  </a:lnTo>
                  <a:lnTo>
                    <a:pt x="138" y="426"/>
                  </a:lnTo>
                  <a:lnTo>
                    <a:pt x="168" y="408"/>
                  </a:lnTo>
                  <a:lnTo>
                    <a:pt x="198" y="387"/>
                  </a:lnTo>
                  <a:lnTo>
                    <a:pt x="227" y="359"/>
                  </a:lnTo>
                  <a:lnTo>
                    <a:pt x="256" y="330"/>
                  </a:lnTo>
                  <a:lnTo>
                    <a:pt x="284" y="2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13"/>
            <p:cNvGrpSpPr>
              <a:grpSpLocks/>
            </p:cNvGrpSpPr>
            <p:nvPr/>
          </p:nvGrpSpPr>
          <p:grpSpPr bwMode="auto">
            <a:xfrm>
              <a:off x="2733" y="2564"/>
              <a:ext cx="1167" cy="1333"/>
              <a:chOff x="2733" y="2564"/>
              <a:chExt cx="1167" cy="1333"/>
            </a:xfrm>
          </p:grpSpPr>
          <p:sp>
            <p:nvSpPr>
              <p:cNvPr id="18" name="Freeform 7"/>
              <p:cNvSpPr>
                <a:spLocks/>
              </p:cNvSpPr>
              <p:nvPr/>
            </p:nvSpPr>
            <p:spPr bwMode="auto">
              <a:xfrm>
                <a:off x="3432" y="3429"/>
                <a:ext cx="468" cy="468"/>
              </a:xfrm>
              <a:custGeom>
                <a:avLst/>
                <a:gdLst>
                  <a:gd name="T0" fmla="*/ 37 w 934"/>
                  <a:gd name="T1" fmla="*/ 716 h 934"/>
                  <a:gd name="T2" fmla="*/ 22 w 934"/>
                  <a:gd name="T3" fmla="*/ 733 h 934"/>
                  <a:gd name="T4" fmla="*/ 11 w 934"/>
                  <a:gd name="T5" fmla="*/ 752 h 934"/>
                  <a:gd name="T6" fmla="*/ 3 w 934"/>
                  <a:gd name="T7" fmla="*/ 772 h 934"/>
                  <a:gd name="T8" fmla="*/ 0 w 934"/>
                  <a:gd name="T9" fmla="*/ 794 h 934"/>
                  <a:gd name="T10" fmla="*/ 0 w 934"/>
                  <a:gd name="T11" fmla="*/ 815 h 934"/>
                  <a:gd name="T12" fmla="*/ 3 w 934"/>
                  <a:gd name="T13" fmla="*/ 837 h 934"/>
                  <a:gd name="T14" fmla="*/ 11 w 934"/>
                  <a:gd name="T15" fmla="*/ 859 h 934"/>
                  <a:gd name="T16" fmla="*/ 22 w 934"/>
                  <a:gd name="T17" fmla="*/ 876 h 934"/>
                  <a:gd name="T18" fmla="*/ 37 w 934"/>
                  <a:gd name="T19" fmla="*/ 894 h 934"/>
                  <a:gd name="T20" fmla="*/ 40 w 934"/>
                  <a:gd name="T21" fmla="*/ 896 h 934"/>
                  <a:gd name="T22" fmla="*/ 57 w 934"/>
                  <a:gd name="T23" fmla="*/ 910 h 934"/>
                  <a:gd name="T24" fmla="*/ 75 w 934"/>
                  <a:gd name="T25" fmla="*/ 923 h 934"/>
                  <a:gd name="T26" fmla="*/ 96 w 934"/>
                  <a:gd name="T27" fmla="*/ 929 h 934"/>
                  <a:gd name="T28" fmla="*/ 117 w 934"/>
                  <a:gd name="T29" fmla="*/ 934 h 934"/>
                  <a:gd name="T30" fmla="*/ 139 w 934"/>
                  <a:gd name="T31" fmla="*/ 934 h 934"/>
                  <a:gd name="T32" fmla="*/ 161 w 934"/>
                  <a:gd name="T33" fmla="*/ 929 h 934"/>
                  <a:gd name="T34" fmla="*/ 181 w 934"/>
                  <a:gd name="T35" fmla="*/ 923 h 934"/>
                  <a:gd name="T36" fmla="*/ 200 w 934"/>
                  <a:gd name="T37" fmla="*/ 910 h 934"/>
                  <a:gd name="T38" fmla="*/ 218 w 934"/>
                  <a:gd name="T39" fmla="*/ 896 h 934"/>
                  <a:gd name="T40" fmla="*/ 896 w 934"/>
                  <a:gd name="T41" fmla="*/ 218 h 934"/>
                  <a:gd name="T42" fmla="*/ 910 w 934"/>
                  <a:gd name="T43" fmla="*/ 200 h 934"/>
                  <a:gd name="T44" fmla="*/ 923 w 934"/>
                  <a:gd name="T45" fmla="*/ 181 h 934"/>
                  <a:gd name="T46" fmla="*/ 929 w 934"/>
                  <a:gd name="T47" fmla="*/ 161 h 934"/>
                  <a:gd name="T48" fmla="*/ 934 w 934"/>
                  <a:gd name="T49" fmla="*/ 139 h 934"/>
                  <a:gd name="T50" fmla="*/ 934 w 934"/>
                  <a:gd name="T51" fmla="*/ 117 h 934"/>
                  <a:gd name="T52" fmla="*/ 929 w 934"/>
                  <a:gd name="T53" fmla="*/ 96 h 934"/>
                  <a:gd name="T54" fmla="*/ 923 w 934"/>
                  <a:gd name="T55" fmla="*/ 75 h 934"/>
                  <a:gd name="T56" fmla="*/ 910 w 934"/>
                  <a:gd name="T57" fmla="*/ 57 h 934"/>
                  <a:gd name="T58" fmla="*/ 896 w 934"/>
                  <a:gd name="T59" fmla="*/ 40 h 934"/>
                  <a:gd name="T60" fmla="*/ 894 w 934"/>
                  <a:gd name="T61" fmla="*/ 37 h 934"/>
                  <a:gd name="T62" fmla="*/ 876 w 934"/>
                  <a:gd name="T63" fmla="*/ 22 h 934"/>
                  <a:gd name="T64" fmla="*/ 859 w 934"/>
                  <a:gd name="T65" fmla="*/ 11 h 934"/>
                  <a:gd name="T66" fmla="*/ 837 w 934"/>
                  <a:gd name="T67" fmla="*/ 3 h 934"/>
                  <a:gd name="T68" fmla="*/ 815 w 934"/>
                  <a:gd name="T69" fmla="*/ 0 h 934"/>
                  <a:gd name="T70" fmla="*/ 794 w 934"/>
                  <a:gd name="T71" fmla="*/ 0 h 934"/>
                  <a:gd name="T72" fmla="*/ 772 w 934"/>
                  <a:gd name="T73" fmla="*/ 3 h 934"/>
                  <a:gd name="T74" fmla="*/ 752 w 934"/>
                  <a:gd name="T75" fmla="*/ 11 h 934"/>
                  <a:gd name="T76" fmla="*/ 733 w 934"/>
                  <a:gd name="T77" fmla="*/ 22 h 934"/>
                  <a:gd name="T78" fmla="*/ 716 w 934"/>
                  <a:gd name="T79" fmla="*/ 37 h 934"/>
                  <a:gd name="T80" fmla="*/ 37 w 934"/>
                  <a:gd name="T81" fmla="*/ 716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4" h="934">
                    <a:moveTo>
                      <a:pt x="37" y="716"/>
                    </a:moveTo>
                    <a:lnTo>
                      <a:pt x="22" y="733"/>
                    </a:lnTo>
                    <a:lnTo>
                      <a:pt x="11" y="752"/>
                    </a:lnTo>
                    <a:lnTo>
                      <a:pt x="3" y="772"/>
                    </a:lnTo>
                    <a:lnTo>
                      <a:pt x="0" y="794"/>
                    </a:lnTo>
                    <a:lnTo>
                      <a:pt x="0" y="815"/>
                    </a:lnTo>
                    <a:lnTo>
                      <a:pt x="3" y="837"/>
                    </a:lnTo>
                    <a:lnTo>
                      <a:pt x="11" y="859"/>
                    </a:lnTo>
                    <a:lnTo>
                      <a:pt x="22" y="876"/>
                    </a:lnTo>
                    <a:lnTo>
                      <a:pt x="37" y="894"/>
                    </a:lnTo>
                    <a:lnTo>
                      <a:pt x="40" y="896"/>
                    </a:lnTo>
                    <a:lnTo>
                      <a:pt x="57" y="910"/>
                    </a:lnTo>
                    <a:lnTo>
                      <a:pt x="75" y="923"/>
                    </a:lnTo>
                    <a:lnTo>
                      <a:pt x="96" y="929"/>
                    </a:lnTo>
                    <a:lnTo>
                      <a:pt x="117" y="934"/>
                    </a:lnTo>
                    <a:lnTo>
                      <a:pt x="139" y="934"/>
                    </a:lnTo>
                    <a:lnTo>
                      <a:pt x="161" y="929"/>
                    </a:lnTo>
                    <a:lnTo>
                      <a:pt x="181" y="923"/>
                    </a:lnTo>
                    <a:lnTo>
                      <a:pt x="200" y="910"/>
                    </a:lnTo>
                    <a:lnTo>
                      <a:pt x="218" y="896"/>
                    </a:lnTo>
                    <a:lnTo>
                      <a:pt x="896" y="218"/>
                    </a:lnTo>
                    <a:lnTo>
                      <a:pt x="910" y="200"/>
                    </a:lnTo>
                    <a:lnTo>
                      <a:pt x="923" y="181"/>
                    </a:lnTo>
                    <a:lnTo>
                      <a:pt x="929" y="161"/>
                    </a:lnTo>
                    <a:lnTo>
                      <a:pt x="934" y="139"/>
                    </a:lnTo>
                    <a:lnTo>
                      <a:pt x="934" y="117"/>
                    </a:lnTo>
                    <a:lnTo>
                      <a:pt x="929" y="96"/>
                    </a:lnTo>
                    <a:lnTo>
                      <a:pt x="923" y="75"/>
                    </a:lnTo>
                    <a:lnTo>
                      <a:pt x="910" y="57"/>
                    </a:lnTo>
                    <a:lnTo>
                      <a:pt x="896" y="40"/>
                    </a:lnTo>
                    <a:lnTo>
                      <a:pt x="894" y="37"/>
                    </a:lnTo>
                    <a:lnTo>
                      <a:pt x="876" y="22"/>
                    </a:lnTo>
                    <a:lnTo>
                      <a:pt x="859" y="11"/>
                    </a:lnTo>
                    <a:lnTo>
                      <a:pt x="837" y="3"/>
                    </a:lnTo>
                    <a:lnTo>
                      <a:pt x="815" y="0"/>
                    </a:lnTo>
                    <a:lnTo>
                      <a:pt x="794" y="0"/>
                    </a:lnTo>
                    <a:lnTo>
                      <a:pt x="772" y="3"/>
                    </a:lnTo>
                    <a:lnTo>
                      <a:pt x="752" y="11"/>
                    </a:lnTo>
                    <a:lnTo>
                      <a:pt x="733" y="22"/>
                    </a:lnTo>
                    <a:lnTo>
                      <a:pt x="716" y="37"/>
                    </a:lnTo>
                    <a:lnTo>
                      <a:pt x="37" y="716"/>
                    </a:lnTo>
                    <a:close/>
                  </a:path>
                </a:pathLst>
              </a:custGeom>
              <a:solidFill>
                <a:srgbClr val="996633"/>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2745" y="2778"/>
                <a:ext cx="997" cy="934"/>
              </a:xfrm>
              <a:custGeom>
                <a:avLst/>
                <a:gdLst>
                  <a:gd name="T0" fmla="*/ 848 w 1994"/>
                  <a:gd name="T1" fmla="*/ 979 h 1866"/>
                  <a:gd name="T2" fmla="*/ 779 w 1994"/>
                  <a:gd name="T3" fmla="*/ 932 h 1866"/>
                  <a:gd name="T4" fmla="*/ 712 w 1994"/>
                  <a:gd name="T5" fmla="*/ 914 h 1866"/>
                  <a:gd name="T6" fmla="*/ 580 w 1994"/>
                  <a:gd name="T7" fmla="*/ 906 h 1866"/>
                  <a:gd name="T8" fmla="*/ 479 w 1994"/>
                  <a:gd name="T9" fmla="*/ 884 h 1866"/>
                  <a:gd name="T10" fmla="*/ 340 w 1994"/>
                  <a:gd name="T11" fmla="*/ 858 h 1866"/>
                  <a:gd name="T12" fmla="*/ 223 w 1994"/>
                  <a:gd name="T13" fmla="*/ 812 h 1866"/>
                  <a:gd name="T14" fmla="*/ 126 w 1994"/>
                  <a:gd name="T15" fmla="*/ 772 h 1866"/>
                  <a:gd name="T16" fmla="*/ 71 w 1994"/>
                  <a:gd name="T17" fmla="*/ 708 h 1866"/>
                  <a:gd name="T18" fmla="*/ 22 w 1994"/>
                  <a:gd name="T19" fmla="*/ 628 h 1866"/>
                  <a:gd name="T20" fmla="*/ 0 w 1994"/>
                  <a:gd name="T21" fmla="*/ 550 h 1866"/>
                  <a:gd name="T22" fmla="*/ 0 w 1994"/>
                  <a:gd name="T23" fmla="*/ 471 h 1866"/>
                  <a:gd name="T24" fmla="*/ 37 w 1994"/>
                  <a:gd name="T25" fmla="*/ 385 h 1866"/>
                  <a:gd name="T26" fmla="*/ 286 w 1994"/>
                  <a:gd name="T27" fmla="*/ 148 h 1866"/>
                  <a:gd name="T28" fmla="*/ 443 w 1994"/>
                  <a:gd name="T29" fmla="*/ 0 h 1866"/>
                  <a:gd name="T30" fmla="*/ 520 w 1994"/>
                  <a:gd name="T31" fmla="*/ 11 h 1866"/>
                  <a:gd name="T32" fmla="*/ 601 w 1994"/>
                  <a:gd name="T33" fmla="*/ 27 h 1866"/>
                  <a:gd name="T34" fmla="*/ 707 w 1994"/>
                  <a:gd name="T35" fmla="*/ 65 h 1866"/>
                  <a:gd name="T36" fmla="*/ 767 w 1994"/>
                  <a:gd name="T37" fmla="*/ 118 h 1866"/>
                  <a:gd name="T38" fmla="*/ 850 w 1994"/>
                  <a:gd name="T39" fmla="*/ 223 h 1866"/>
                  <a:gd name="T40" fmla="*/ 890 w 1994"/>
                  <a:gd name="T41" fmla="*/ 326 h 1866"/>
                  <a:gd name="T42" fmla="*/ 914 w 1994"/>
                  <a:gd name="T43" fmla="*/ 455 h 1866"/>
                  <a:gd name="T44" fmla="*/ 933 w 1994"/>
                  <a:gd name="T45" fmla="*/ 563 h 1866"/>
                  <a:gd name="T46" fmla="*/ 943 w 1994"/>
                  <a:gd name="T47" fmla="*/ 686 h 1866"/>
                  <a:gd name="T48" fmla="*/ 952 w 1994"/>
                  <a:gd name="T49" fmla="*/ 752 h 1866"/>
                  <a:gd name="T50" fmla="*/ 988 w 1994"/>
                  <a:gd name="T51" fmla="*/ 820 h 1866"/>
                  <a:gd name="T52" fmla="*/ 1038 w 1994"/>
                  <a:gd name="T53" fmla="*/ 869 h 1866"/>
                  <a:gd name="T54" fmla="*/ 1106 w 1994"/>
                  <a:gd name="T55" fmla="*/ 919 h 1866"/>
                  <a:gd name="T56" fmla="*/ 1220 w 1994"/>
                  <a:gd name="T57" fmla="*/ 952 h 1866"/>
                  <a:gd name="T58" fmla="*/ 1362 w 1994"/>
                  <a:gd name="T59" fmla="*/ 970 h 1866"/>
                  <a:gd name="T60" fmla="*/ 1502 w 1994"/>
                  <a:gd name="T61" fmla="*/ 996 h 1866"/>
                  <a:gd name="T62" fmla="*/ 1590 w 1994"/>
                  <a:gd name="T63" fmla="*/ 1012 h 1866"/>
                  <a:gd name="T64" fmla="*/ 1689 w 1994"/>
                  <a:gd name="T65" fmla="*/ 1034 h 1866"/>
                  <a:gd name="T66" fmla="*/ 1787 w 1994"/>
                  <a:gd name="T67" fmla="*/ 1053 h 1866"/>
                  <a:gd name="T68" fmla="*/ 1901 w 1994"/>
                  <a:gd name="T69" fmla="*/ 1127 h 1866"/>
                  <a:gd name="T70" fmla="*/ 1950 w 1994"/>
                  <a:gd name="T71" fmla="*/ 1194 h 1866"/>
                  <a:gd name="T72" fmla="*/ 1983 w 1994"/>
                  <a:gd name="T73" fmla="*/ 1251 h 1866"/>
                  <a:gd name="T74" fmla="*/ 1994 w 1994"/>
                  <a:gd name="T75" fmla="*/ 1338 h 1866"/>
                  <a:gd name="T76" fmla="*/ 1992 w 1994"/>
                  <a:gd name="T77" fmla="*/ 1417 h 1866"/>
                  <a:gd name="T78" fmla="*/ 1987 w 1994"/>
                  <a:gd name="T79" fmla="*/ 1470 h 1866"/>
                  <a:gd name="T80" fmla="*/ 1933 w 1994"/>
                  <a:gd name="T81" fmla="*/ 1540 h 1866"/>
                  <a:gd name="T82" fmla="*/ 1906 w 1994"/>
                  <a:gd name="T83" fmla="*/ 1586 h 1866"/>
                  <a:gd name="T84" fmla="*/ 1662 w 1994"/>
                  <a:gd name="T85" fmla="*/ 1812 h 1866"/>
                  <a:gd name="T86" fmla="*/ 1583 w 1994"/>
                  <a:gd name="T87" fmla="*/ 1832 h 1866"/>
                  <a:gd name="T88" fmla="*/ 1430 w 1994"/>
                  <a:gd name="T89" fmla="*/ 1866 h 1866"/>
                  <a:gd name="T90" fmla="*/ 1346 w 1994"/>
                  <a:gd name="T91" fmla="*/ 1861 h 1866"/>
                  <a:gd name="T92" fmla="*/ 1293 w 1994"/>
                  <a:gd name="T93" fmla="*/ 1848 h 1866"/>
                  <a:gd name="T94" fmla="*/ 1235 w 1994"/>
                  <a:gd name="T95" fmla="*/ 1811 h 1866"/>
                  <a:gd name="T96" fmla="*/ 1125 w 1994"/>
                  <a:gd name="T97" fmla="*/ 1712 h 1866"/>
                  <a:gd name="T98" fmla="*/ 1048 w 1994"/>
                  <a:gd name="T99" fmla="*/ 1638 h 1866"/>
                  <a:gd name="T100" fmla="*/ 1018 w 1994"/>
                  <a:gd name="T101" fmla="*/ 1574 h 1866"/>
                  <a:gd name="T102" fmla="*/ 991 w 1994"/>
                  <a:gd name="T103" fmla="*/ 1504 h 1866"/>
                  <a:gd name="T104" fmla="*/ 981 w 1994"/>
                  <a:gd name="T105" fmla="*/ 1398 h 1866"/>
                  <a:gd name="T106" fmla="*/ 982 w 1994"/>
                  <a:gd name="T107" fmla="*/ 1333 h 1866"/>
                  <a:gd name="T108" fmla="*/ 1001 w 1994"/>
                  <a:gd name="T109" fmla="*/ 1239 h 1866"/>
                  <a:gd name="T110" fmla="*/ 992 w 1994"/>
                  <a:gd name="T111" fmla="*/ 1172 h 1866"/>
                  <a:gd name="T112" fmla="*/ 952 w 1994"/>
                  <a:gd name="T113" fmla="*/ 1110 h 1866"/>
                  <a:gd name="T114" fmla="*/ 897 w 1994"/>
                  <a:gd name="T115" fmla="*/ 1034 h 1866"/>
                  <a:gd name="T116" fmla="*/ 834 w 1994"/>
                  <a:gd name="T117" fmla="*/ 967 h 1866"/>
                  <a:gd name="T118" fmla="*/ 848 w 1994"/>
                  <a:gd name="T119" fmla="*/ 979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4" h="1866">
                    <a:moveTo>
                      <a:pt x="848" y="979"/>
                    </a:moveTo>
                    <a:lnTo>
                      <a:pt x="779" y="932"/>
                    </a:lnTo>
                    <a:lnTo>
                      <a:pt x="712" y="914"/>
                    </a:lnTo>
                    <a:lnTo>
                      <a:pt x="580" y="906"/>
                    </a:lnTo>
                    <a:lnTo>
                      <a:pt x="479" y="884"/>
                    </a:lnTo>
                    <a:lnTo>
                      <a:pt x="340" y="858"/>
                    </a:lnTo>
                    <a:lnTo>
                      <a:pt x="223" y="812"/>
                    </a:lnTo>
                    <a:lnTo>
                      <a:pt x="126" y="772"/>
                    </a:lnTo>
                    <a:lnTo>
                      <a:pt x="71" y="708"/>
                    </a:lnTo>
                    <a:lnTo>
                      <a:pt x="22" y="628"/>
                    </a:lnTo>
                    <a:lnTo>
                      <a:pt x="0" y="550"/>
                    </a:lnTo>
                    <a:lnTo>
                      <a:pt x="0" y="471"/>
                    </a:lnTo>
                    <a:lnTo>
                      <a:pt x="37" y="385"/>
                    </a:lnTo>
                    <a:lnTo>
                      <a:pt x="286" y="148"/>
                    </a:lnTo>
                    <a:lnTo>
                      <a:pt x="443" y="0"/>
                    </a:lnTo>
                    <a:lnTo>
                      <a:pt x="520" y="11"/>
                    </a:lnTo>
                    <a:lnTo>
                      <a:pt x="601" y="27"/>
                    </a:lnTo>
                    <a:lnTo>
                      <a:pt x="707" y="65"/>
                    </a:lnTo>
                    <a:lnTo>
                      <a:pt x="767" y="118"/>
                    </a:lnTo>
                    <a:lnTo>
                      <a:pt x="850" y="223"/>
                    </a:lnTo>
                    <a:lnTo>
                      <a:pt x="890" y="326"/>
                    </a:lnTo>
                    <a:lnTo>
                      <a:pt x="914" y="455"/>
                    </a:lnTo>
                    <a:lnTo>
                      <a:pt x="933" y="563"/>
                    </a:lnTo>
                    <a:lnTo>
                      <a:pt x="943" y="686"/>
                    </a:lnTo>
                    <a:lnTo>
                      <a:pt x="952" y="752"/>
                    </a:lnTo>
                    <a:lnTo>
                      <a:pt x="988" y="820"/>
                    </a:lnTo>
                    <a:lnTo>
                      <a:pt x="1038" y="869"/>
                    </a:lnTo>
                    <a:lnTo>
                      <a:pt x="1106" y="919"/>
                    </a:lnTo>
                    <a:lnTo>
                      <a:pt x="1220" y="952"/>
                    </a:lnTo>
                    <a:lnTo>
                      <a:pt x="1362" y="970"/>
                    </a:lnTo>
                    <a:lnTo>
                      <a:pt x="1502" y="996"/>
                    </a:lnTo>
                    <a:lnTo>
                      <a:pt x="1590" y="1012"/>
                    </a:lnTo>
                    <a:lnTo>
                      <a:pt x="1689" y="1034"/>
                    </a:lnTo>
                    <a:lnTo>
                      <a:pt x="1787" y="1053"/>
                    </a:lnTo>
                    <a:lnTo>
                      <a:pt x="1901" y="1127"/>
                    </a:lnTo>
                    <a:lnTo>
                      <a:pt x="1950" y="1194"/>
                    </a:lnTo>
                    <a:lnTo>
                      <a:pt x="1983" y="1251"/>
                    </a:lnTo>
                    <a:lnTo>
                      <a:pt x="1994" y="1338"/>
                    </a:lnTo>
                    <a:lnTo>
                      <a:pt x="1992" y="1417"/>
                    </a:lnTo>
                    <a:lnTo>
                      <a:pt x="1987" y="1470"/>
                    </a:lnTo>
                    <a:lnTo>
                      <a:pt x="1933" y="1540"/>
                    </a:lnTo>
                    <a:lnTo>
                      <a:pt x="1906" y="1586"/>
                    </a:lnTo>
                    <a:lnTo>
                      <a:pt x="1662" y="1812"/>
                    </a:lnTo>
                    <a:lnTo>
                      <a:pt x="1583" y="1832"/>
                    </a:lnTo>
                    <a:lnTo>
                      <a:pt x="1430" y="1866"/>
                    </a:lnTo>
                    <a:lnTo>
                      <a:pt x="1346" y="1861"/>
                    </a:lnTo>
                    <a:lnTo>
                      <a:pt x="1293" y="1848"/>
                    </a:lnTo>
                    <a:lnTo>
                      <a:pt x="1235" y="1811"/>
                    </a:lnTo>
                    <a:lnTo>
                      <a:pt x="1125" y="1712"/>
                    </a:lnTo>
                    <a:lnTo>
                      <a:pt x="1048" y="1638"/>
                    </a:lnTo>
                    <a:lnTo>
                      <a:pt x="1018" y="1574"/>
                    </a:lnTo>
                    <a:lnTo>
                      <a:pt x="991" y="1504"/>
                    </a:lnTo>
                    <a:lnTo>
                      <a:pt x="981" y="1398"/>
                    </a:lnTo>
                    <a:lnTo>
                      <a:pt x="982" y="1333"/>
                    </a:lnTo>
                    <a:lnTo>
                      <a:pt x="1001" y="1239"/>
                    </a:lnTo>
                    <a:lnTo>
                      <a:pt x="992" y="1172"/>
                    </a:lnTo>
                    <a:lnTo>
                      <a:pt x="952" y="1110"/>
                    </a:lnTo>
                    <a:lnTo>
                      <a:pt x="897" y="1034"/>
                    </a:lnTo>
                    <a:lnTo>
                      <a:pt x="834" y="967"/>
                    </a:lnTo>
                    <a:lnTo>
                      <a:pt x="848" y="9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2885" y="3113"/>
                <a:ext cx="365" cy="314"/>
              </a:xfrm>
              <a:custGeom>
                <a:avLst/>
                <a:gdLst>
                  <a:gd name="T0" fmla="*/ 646 w 728"/>
                  <a:gd name="T1" fmla="*/ 0 h 630"/>
                  <a:gd name="T2" fmla="*/ 459 w 728"/>
                  <a:gd name="T3" fmla="*/ 57 h 630"/>
                  <a:gd name="T4" fmla="*/ 294 w 728"/>
                  <a:gd name="T5" fmla="*/ 57 h 630"/>
                  <a:gd name="T6" fmla="*/ 247 w 728"/>
                  <a:gd name="T7" fmla="*/ 90 h 630"/>
                  <a:gd name="T8" fmla="*/ 35 w 728"/>
                  <a:gd name="T9" fmla="*/ 90 h 630"/>
                  <a:gd name="T10" fmla="*/ 0 w 728"/>
                  <a:gd name="T11" fmla="*/ 136 h 630"/>
                  <a:gd name="T12" fmla="*/ 82 w 728"/>
                  <a:gd name="T13" fmla="*/ 181 h 630"/>
                  <a:gd name="T14" fmla="*/ 177 w 728"/>
                  <a:gd name="T15" fmla="*/ 213 h 630"/>
                  <a:gd name="T16" fmla="*/ 306 w 728"/>
                  <a:gd name="T17" fmla="*/ 226 h 630"/>
                  <a:gd name="T18" fmla="*/ 505 w 728"/>
                  <a:gd name="T19" fmla="*/ 260 h 630"/>
                  <a:gd name="T20" fmla="*/ 599 w 728"/>
                  <a:gd name="T21" fmla="*/ 315 h 630"/>
                  <a:gd name="T22" fmla="*/ 658 w 728"/>
                  <a:gd name="T23" fmla="*/ 394 h 630"/>
                  <a:gd name="T24" fmla="*/ 705 w 728"/>
                  <a:gd name="T25" fmla="*/ 473 h 630"/>
                  <a:gd name="T26" fmla="*/ 728 w 728"/>
                  <a:gd name="T27" fmla="*/ 541 h 630"/>
                  <a:gd name="T28" fmla="*/ 728 w 728"/>
                  <a:gd name="T29" fmla="*/ 630 h 630"/>
                  <a:gd name="T30" fmla="*/ 682 w 728"/>
                  <a:gd name="T31" fmla="*/ 292 h 630"/>
                  <a:gd name="T32" fmla="*/ 634 w 728"/>
                  <a:gd name="T33" fmla="*/ 158 h 630"/>
                  <a:gd name="T34" fmla="*/ 646 w 728"/>
                  <a:gd name="T35"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8" h="630">
                    <a:moveTo>
                      <a:pt x="646" y="0"/>
                    </a:moveTo>
                    <a:lnTo>
                      <a:pt x="459" y="57"/>
                    </a:lnTo>
                    <a:lnTo>
                      <a:pt x="294" y="57"/>
                    </a:lnTo>
                    <a:lnTo>
                      <a:pt x="247" y="90"/>
                    </a:lnTo>
                    <a:lnTo>
                      <a:pt x="35" y="90"/>
                    </a:lnTo>
                    <a:lnTo>
                      <a:pt x="0" y="136"/>
                    </a:lnTo>
                    <a:lnTo>
                      <a:pt x="82" y="181"/>
                    </a:lnTo>
                    <a:lnTo>
                      <a:pt x="177" y="213"/>
                    </a:lnTo>
                    <a:lnTo>
                      <a:pt x="306" y="226"/>
                    </a:lnTo>
                    <a:lnTo>
                      <a:pt x="505" y="260"/>
                    </a:lnTo>
                    <a:lnTo>
                      <a:pt x="599" y="315"/>
                    </a:lnTo>
                    <a:lnTo>
                      <a:pt x="658" y="394"/>
                    </a:lnTo>
                    <a:lnTo>
                      <a:pt x="705" y="473"/>
                    </a:lnTo>
                    <a:lnTo>
                      <a:pt x="728" y="541"/>
                    </a:lnTo>
                    <a:lnTo>
                      <a:pt x="728" y="630"/>
                    </a:lnTo>
                    <a:lnTo>
                      <a:pt x="682" y="292"/>
                    </a:lnTo>
                    <a:lnTo>
                      <a:pt x="634" y="158"/>
                    </a:lnTo>
                    <a:lnTo>
                      <a:pt x="646"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3267" y="3540"/>
                <a:ext cx="434" cy="175"/>
              </a:xfrm>
              <a:custGeom>
                <a:avLst/>
                <a:gdLst>
                  <a:gd name="T0" fmla="*/ 0 w 870"/>
                  <a:gd name="T1" fmla="*/ 45 h 348"/>
                  <a:gd name="T2" fmla="*/ 211 w 870"/>
                  <a:gd name="T3" fmla="*/ 0 h 348"/>
                  <a:gd name="T4" fmla="*/ 318 w 870"/>
                  <a:gd name="T5" fmla="*/ 45 h 348"/>
                  <a:gd name="T6" fmla="*/ 364 w 870"/>
                  <a:gd name="T7" fmla="*/ 32 h 348"/>
                  <a:gd name="T8" fmla="*/ 564 w 870"/>
                  <a:gd name="T9" fmla="*/ 55 h 348"/>
                  <a:gd name="T10" fmla="*/ 634 w 870"/>
                  <a:gd name="T11" fmla="*/ 11 h 348"/>
                  <a:gd name="T12" fmla="*/ 728 w 870"/>
                  <a:gd name="T13" fmla="*/ 22 h 348"/>
                  <a:gd name="T14" fmla="*/ 870 w 870"/>
                  <a:gd name="T15" fmla="*/ 22 h 348"/>
                  <a:gd name="T16" fmla="*/ 787 w 870"/>
                  <a:gd name="T17" fmla="*/ 123 h 348"/>
                  <a:gd name="T18" fmla="*/ 704 w 870"/>
                  <a:gd name="T19" fmla="*/ 224 h 348"/>
                  <a:gd name="T20" fmla="*/ 611 w 870"/>
                  <a:gd name="T21" fmla="*/ 281 h 348"/>
                  <a:gd name="T22" fmla="*/ 506 w 870"/>
                  <a:gd name="T23" fmla="*/ 314 h 348"/>
                  <a:gd name="T24" fmla="*/ 377 w 870"/>
                  <a:gd name="T25" fmla="*/ 337 h 348"/>
                  <a:gd name="T26" fmla="*/ 270 w 870"/>
                  <a:gd name="T27" fmla="*/ 348 h 348"/>
                  <a:gd name="T28" fmla="*/ 165 w 870"/>
                  <a:gd name="T29" fmla="*/ 281 h 348"/>
                  <a:gd name="T30" fmla="*/ 83 w 870"/>
                  <a:gd name="T31" fmla="*/ 214 h 348"/>
                  <a:gd name="T32" fmla="*/ 24 w 870"/>
                  <a:gd name="T33" fmla="*/ 134 h 348"/>
                  <a:gd name="T34" fmla="*/ 0 w 870"/>
                  <a:gd name="T35" fmla="*/ 4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0" h="348">
                    <a:moveTo>
                      <a:pt x="0" y="45"/>
                    </a:moveTo>
                    <a:lnTo>
                      <a:pt x="211" y="0"/>
                    </a:lnTo>
                    <a:lnTo>
                      <a:pt x="318" y="45"/>
                    </a:lnTo>
                    <a:lnTo>
                      <a:pt x="364" y="32"/>
                    </a:lnTo>
                    <a:lnTo>
                      <a:pt x="564" y="55"/>
                    </a:lnTo>
                    <a:lnTo>
                      <a:pt x="634" y="11"/>
                    </a:lnTo>
                    <a:lnTo>
                      <a:pt x="728" y="22"/>
                    </a:lnTo>
                    <a:lnTo>
                      <a:pt x="870" y="22"/>
                    </a:lnTo>
                    <a:lnTo>
                      <a:pt x="787" y="123"/>
                    </a:lnTo>
                    <a:lnTo>
                      <a:pt x="704" y="224"/>
                    </a:lnTo>
                    <a:lnTo>
                      <a:pt x="611" y="281"/>
                    </a:lnTo>
                    <a:lnTo>
                      <a:pt x="506" y="314"/>
                    </a:lnTo>
                    <a:lnTo>
                      <a:pt x="377" y="337"/>
                    </a:lnTo>
                    <a:lnTo>
                      <a:pt x="270" y="348"/>
                    </a:lnTo>
                    <a:lnTo>
                      <a:pt x="165" y="281"/>
                    </a:lnTo>
                    <a:lnTo>
                      <a:pt x="83" y="214"/>
                    </a:lnTo>
                    <a:lnTo>
                      <a:pt x="24" y="134"/>
                    </a:lnTo>
                    <a:lnTo>
                      <a:pt x="0" y="4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2757" y="2564"/>
                <a:ext cx="113" cy="614"/>
              </a:xfrm>
              <a:custGeom>
                <a:avLst/>
                <a:gdLst>
                  <a:gd name="T0" fmla="*/ 14 w 224"/>
                  <a:gd name="T1" fmla="*/ 266 h 1228"/>
                  <a:gd name="T2" fmla="*/ 0 w 224"/>
                  <a:gd name="T3" fmla="*/ 237 h 1228"/>
                  <a:gd name="T4" fmla="*/ 0 w 224"/>
                  <a:gd name="T5" fmla="*/ 202 h 1228"/>
                  <a:gd name="T6" fmla="*/ 14 w 224"/>
                  <a:gd name="T7" fmla="*/ 156 h 1228"/>
                  <a:gd name="T8" fmla="*/ 36 w 224"/>
                  <a:gd name="T9" fmla="*/ 115 h 1228"/>
                  <a:gd name="T10" fmla="*/ 66 w 224"/>
                  <a:gd name="T11" fmla="*/ 64 h 1228"/>
                  <a:gd name="T12" fmla="*/ 96 w 224"/>
                  <a:gd name="T13" fmla="*/ 28 h 1228"/>
                  <a:gd name="T14" fmla="*/ 120 w 224"/>
                  <a:gd name="T15" fmla="*/ 0 h 1228"/>
                  <a:gd name="T16" fmla="*/ 164 w 224"/>
                  <a:gd name="T17" fmla="*/ 0 h 1228"/>
                  <a:gd name="T18" fmla="*/ 190 w 224"/>
                  <a:gd name="T19" fmla="*/ 18 h 1228"/>
                  <a:gd name="T20" fmla="*/ 208 w 224"/>
                  <a:gd name="T21" fmla="*/ 51 h 1228"/>
                  <a:gd name="T22" fmla="*/ 224 w 224"/>
                  <a:gd name="T23" fmla="*/ 105 h 1228"/>
                  <a:gd name="T24" fmla="*/ 221 w 224"/>
                  <a:gd name="T25" fmla="*/ 160 h 1228"/>
                  <a:gd name="T26" fmla="*/ 214 w 224"/>
                  <a:gd name="T27" fmla="*/ 208 h 1228"/>
                  <a:gd name="T28" fmla="*/ 194 w 224"/>
                  <a:gd name="T29" fmla="*/ 317 h 1228"/>
                  <a:gd name="T30" fmla="*/ 180 w 224"/>
                  <a:gd name="T31" fmla="*/ 467 h 1228"/>
                  <a:gd name="T32" fmla="*/ 180 w 224"/>
                  <a:gd name="T33" fmla="*/ 573 h 1228"/>
                  <a:gd name="T34" fmla="*/ 180 w 224"/>
                  <a:gd name="T35" fmla="*/ 612 h 1228"/>
                  <a:gd name="T36" fmla="*/ 188 w 224"/>
                  <a:gd name="T37" fmla="*/ 807 h 1228"/>
                  <a:gd name="T38" fmla="*/ 190 w 224"/>
                  <a:gd name="T39" fmla="*/ 949 h 1228"/>
                  <a:gd name="T40" fmla="*/ 194 w 224"/>
                  <a:gd name="T41" fmla="*/ 1086 h 1228"/>
                  <a:gd name="T42" fmla="*/ 194 w 224"/>
                  <a:gd name="T43" fmla="*/ 1228 h 1228"/>
                  <a:gd name="T44" fmla="*/ 158 w 224"/>
                  <a:gd name="T45" fmla="*/ 1209 h 1228"/>
                  <a:gd name="T46" fmla="*/ 130 w 224"/>
                  <a:gd name="T47" fmla="*/ 1192 h 1228"/>
                  <a:gd name="T48" fmla="*/ 130 w 224"/>
                  <a:gd name="T49" fmla="*/ 1093 h 1228"/>
                  <a:gd name="T50" fmla="*/ 126 w 224"/>
                  <a:gd name="T51" fmla="*/ 900 h 1228"/>
                  <a:gd name="T52" fmla="*/ 114 w 224"/>
                  <a:gd name="T53" fmla="*/ 673 h 1228"/>
                  <a:gd name="T54" fmla="*/ 90 w 224"/>
                  <a:gd name="T55" fmla="*/ 541 h 1228"/>
                  <a:gd name="T56" fmla="*/ 60 w 224"/>
                  <a:gd name="T57" fmla="*/ 356 h 1228"/>
                  <a:gd name="T58" fmla="*/ 30 w 224"/>
                  <a:gd name="T59" fmla="*/ 284 h 1228"/>
                  <a:gd name="T60" fmla="*/ 14 w 224"/>
                  <a:gd name="T61" fmla="*/ 266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4" h="1228">
                    <a:moveTo>
                      <a:pt x="14" y="266"/>
                    </a:moveTo>
                    <a:lnTo>
                      <a:pt x="0" y="237"/>
                    </a:lnTo>
                    <a:lnTo>
                      <a:pt x="0" y="202"/>
                    </a:lnTo>
                    <a:lnTo>
                      <a:pt x="14" y="156"/>
                    </a:lnTo>
                    <a:lnTo>
                      <a:pt x="36" y="115"/>
                    </a:lnTo>
                    <a:lnTo>
                      <a:pt x="66" y="64"/>
                    </a:lnTo>
                    <a:lnTo>
                      <a:pt x="96" y="28"/>
                    </a:lnTo>
                    <a:lnTo>
                      <a:pt x="120" y="0"/>
                    </a:lnTo>
                    <a:lnTo>
                      <a:pt x="164" y="0"/>
                    </a:lnTo>
                    <a:lnTo>
                      <a:pt x="190" y="18"/>
                    </a:lnTo>
                    <a:lnTo>
                      <a:pt x="208" y="51"/>
                    </a:lnTo>
                    <a:lnTo>
                      <a:pt x="224" y="105"/>
                    </a:lnTo>
                    <a:lnTo>
                      <a:pt x="221" y="160"/>
                    </a:lnTo>
                    <a:lnTo>
                      <a:pt x="214" y="208"/>
                    </a:lnTo>
                    <a:lnTo>
                      <a:pt x="194" y="317"/>
                    </a:lnTo>
                    <a:lnTo>
                      <a:pt x="180" y="467"/>
                    </a:lnTo>
                    <a:lnTo>
                      <a:pt x="180" y="573"/>
                    </a:lnTo>
                    <a:lnTo>
                      <a:pt x="180" y="612"/>
                    </a:lnTo>
                    <a:lnTo>
                      <a:pt x="188" y="807"/>
                    </a:lnTo>
                    <a:lnTo>
                      <a:pt x="190" y="949"/>
                    </a:lnTo>
                    <a:lnTo>
                      <a:pt x="194" y="1086"/>
                    </a:lnTo>
                    <a:lnTo>
                      <a:pt x="194" y="1228"/>
                    </a:lnTo>
                    <a:lnTo>
                      <a:pt x="158" y="1209"/>
                    </a:lnTo>
                    <a:lnTo>
                      <a:pt x="130" y="1192"/>
                    </a:lnTo>
                    <a:lnTo>
                      <a:pt x="130" y="1093"/>
                    </a:lnTo>
                    <a:lnTo>
                      <a:pt x="126" y="900"/>
                    </a:lnTo>
                    <a:lnTo>
                      <a:pt x="114" y="673"/>
                    </a:lnTo>
                    <a:lnTo>
                      <a:pt x="90" y="541"/>
                    </a:lnTo>
                    <a:lnTo>
                      <a:pt x="60" y="356"/>
                    </a:lnTo>
                    <a:lnTo>
                      <a:pt x="30" y="284"/>
                    </a:lnTo>
                    <a:lnTo>
                      <a:pt x="14" y="26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2733" y="2773"/>
                <a:ext cx="1025" cy="952"/>
              </a:xfrm>
              <a:custGeom>
                <a:avLst/>
                <a:gdLst>
                  <a:gd name="T0" fmla="*/ 1414 w 2050"/>
                  <a:gd name="T1" fmla="*/ 1906 h 1906"/>
                  <a:gd name="T2" fmla="*/ 1224 w 2050"/>
                  <a:gd name="T3" fmla="*/ 1827 h 1906"/>
                  <a:gd name="T4" fmla="*/ 1042 w 2050"/>
                  <a:gd name="T5" fmla="*/ 1641 h 1906"/>
                  <a:gd name="T6" fmla="*/ 983 w 2050"/>
                  <a:gd name="T7" fmla="*/ 1445 h 1906"/>
                  <a:gd name="T8" fmla="*/ 997 w 2050"/>
                  <a:gd name="T9" fmla="*/ 1246 h 1906"/>
                  <a:gd name="T10" fmla="*/ 949 w 2050"/>
                  <a:gd name="T11" fmla="*/ 1110 h 1906"/>
                  <a:gd name="T12" fmla="*/ 839 w 2050"/>
                  <a:gd name="T13" fmla="*/ 992 h 1906"/>
                  <a:gd name="T14" fmla="*/ 660 w 2050"/>
                  <a:gd name="T15" fmla="*/ 946 h 1906"/>
                  <a:gd name="T16" fmla="*/ 445 w 2050"/>
                  <a:gd name="T17" fmla="*/ 911 h 1906"/>
                  <a:gd name="T18" fmla="*/ 182 w 2050"/>
                  <a:gd name="T19" fmla="*/ 824 h 1906"/>
                  <a:gd name="T20" fmla="*/ 76 w 2050"/>
                  <a:gd name="T21" fmla="*/ 728 h 1906"/>
                  <a:gd name="T22" fmla="*/ 6 w 2050"/>
                  <a:gd name="T23" fmla="*/ 542 h 1906"/>
                  <a:gd name="T24" fmla="*/ 31 w 2050"/>
                  <a:gd name="T25" fmla="*/ 390 h 1906"/>
                  <a:gd name="T26" fmla="*/ 71 w 2050"/>
                  <a:gd name="T27" fmla="*/ 437 h 1906"/>
                  <a:gd name="T28" fmla="*/ 69 w 2050"/>
                  <a:gd name="T29" fmla="*/ 616 h 1906"/>
                  <a:gd name="T30" fmla="*/ 177 w 2050"/>
                  <a:gd name="T31" fmla="*/ 767 h 1906"/>
                  <a:gd name="T32" fmla="*/ 416 w 2050"/>
                  <a:gd name="T33" fmla="*/ 849 h 1906"/>
                  <a:gd name="T34" fmla="*/ 627 w 2050"/>
                  <a:gd name="T35" fmla="*/ 891 h 1906"/>
                  <a:gd name="T36" fmla="*/ 824 w 2050"/>
                  <a:gd name="T37" fmla="*/ 918 h 1906"/>
                  <a:gd name="T38" fmla="*/ 961 w 2050"/>
                  <a:gd name="T39" fmla="*/ 1041 h 1906"/>
                  <a:gd name="T40" fmla="*/ 1050 w 2050"/>
                  <a:gd name="T41" fmla="*/ 1183 h 1906"/>
                  <a:gd name="T42" fmla="*/ 1037 w 2050"/>
                  <a:gd name="T43" fmla="*/ 1349 h 1906"/>
                  <a:gd name="T44" fmla="*/ 1060 w 2050"/>
                  <a:gd name="T45" fmla="*/ 1562 h 1906"/>
                  <a:gd name="T46" fmla="*/ 1218 w 2050"/>
                  <a:gd name="T47" fmla="*/ 1753 h 1906"/>
                  <a:gd name="T48" fmla="*/ 1355 w 2050"/>
                  <a:gd name="T49" fmla="*/ 1835 h 1906"/>
                  <a:gd name="T50" fmla="*/ 1528 w 2050"/>
                  <a:gd name="T51" fmla="*/ 1822 h 1906"/>
                  <a:gd name="T52" fmla="*/ 1700 w 2050"/>
                  <a:gd name="T53" fmla="*/ 1771 h 1906"/>
                  <a:gd name="T54" fmla="*/ 1938 w 2050"/>
                  <a:gd name="T55" fmla="*/ 1532 h 1906"/>
                  <a:gd name="T56" fmla="*/ 1984 w 2050"/>
                  <a:gd name="T57" fmla="*/ 1325 h 1906"/>
                  <a:gd name="T58" fmla="*/ 1899 w 2050"/>
                  <a:gd name="T59" fmla="*/ 1153 h 1906"/>
                  <a:gd name="T60" fmla="*/ 1757 w 2050"/>
                  <a:gd name="T61" fmla="*/ 1085 h 1906"/>
                  <a:gd name="T62" fmla="*/ 1493 w 2050"/>
                  <a:gd name="T63" fmla="*/ 1025 h 1906"/>
                  <a:gd name="T64" fmla="*/ 1228 w 2050"/>
                  <a:gd name="T65" fmla="*/ 987 h 1906"/>
                  <a:gd name="T66" fmla="*/ 1052 w 2050"/>
                  <a:gd name="T67" fmla="*/ 902 h 1906"/>
                  <a:gd name="T68" fmla="*/ 939 w 2050"/>
                  <a:gd name="T69" fmla="*/ 757 h 1906"/>
                  <a:gd name="T70" fmla="*/ 908 w 2050"/>
                  <a:gd name="T71" fmla="*/ 469 h 1906"/>
                  <a:gd name="T72" fmla="*/ 827 w 2050"/>
                  <a:gd name="T73" fmla="*/ 217 h 1906"/>
                  <a:gd name="T74" fmla="*/ 665 w 2050"/>
                  <a:gd name="T75" fmla="*/ 76 h 1906"/>
                  <a:gd name="T76" fmla="*/ 464 w 2050"/>
                  <a:gd name="T77" fmla="*/ 61 h 1906"/>
                  <a:gd name="T78" fmla="*/ 354 w 2050"/>
                  <a:gd name="T79" fmla="*/ 92 h 1906"/>
                  <a:gd name="T80" fmla="*/ 543 w 2050"/>
                  <a:gd name="T81" fmla="*/ 3 h 1906"/>
                  <a:gd name="T82" fmla="*/ 742 w 2050"/>
                  <a:gd name="T83" fmla="*/ 61 h 1906"/>
                  <a:gd name="T84" fmla="*/ 896 w 2050"/>
                  <a:gd name="T85" fmla="*/ 226 h 1906"/>
                  <a:gd name="T86" fmla="*/ 958 w 2050"/>
                  <a:gd name="T87" fmla="*/ 443 h 1906"/>
                  <a:gd name="T88" fmla="*/ 995 w 2050"/>
                  <a:gd name="T89" fmla="*/ 729 h 1906"/>
                  <a:gd name="T90" fmla="*/ 1076 w 2050"/>
                  <a:gd name="T91" fmla="*/ 868 h 1906"/>
                  <a:gd name="T92" fmla="*/ 1321 w 2050"/>
                  <a:gd name="T93" fmla="*/ 950 h 1906"/>
                  <a:gd name="T94" fmla="*/ 1644 w 2050"/>
                  <a:gd name="T95" fmla="*/ 1003 h 1906"/>
                  <a:gd name="T96" fmla="*/ 1868 w 2050"/>
                  <a:gd name="T97" fmla="*/ 1079 h 1906"/>
                  <a:gd name="T98" fmla="*/ 2019 w 2050"/>
                  <a:gd name="T99" fmla="*/ 1225 h 1906"/>
                  <a:gd name="T100" fmla="*/ 2040 w 2050"/>
                  <a:gd name="T101" fmla="*/ 1462 h 1906"/>
                  <a:gd name="T102" fmla="*/ 1848 w 2050"/>
                  <a:gd name="T103" fmla="*/ 1705 h 1906"/>
                  <a:gd name="T104" fmla="*/ 1607 w 2050"/>
                  <a:gd name="T105" fmla="*/ 1873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0" h="1906">
                    <a:moveTo>
                      <a:pt x="1607" y="1873"/>
                    </a:moveTo>
                    <a:lnTo>
                      <a:pt x="1509" y="1894"/>
                    </a:lnTo>
                    <a:lnTo>
                      <a:pt x="1414" y="1906"/>
                    </a:lnTo>
                    <a:lnTo>
                      <a:pt x="1348" y="1897"/>
                    </a:lnTo>
                    <a:lnTo>
                      <a:pt x="1282" y="1867"/>
                    </a:lnTo>
                    <a:lnTo>
                      <a:pt x="1224" y="1827"/>
                    </a:lnTo>
                    <a:lnTo>
                      <a:pt x="1159" y="1771"/>
                    </a:lnTo>
                    <a:lnTo>
                      <a:pt x="1090" y="1699"/>
                    </a:lnTo>
                    <a:lnTo>
                      <a:pt x="1042" y="1641"/>
                    </a:lnTo>
                    <a:lnTo>
                      <a:pt x="1012" y="1586"/>
                    </a:lnTo>
                    <a:lnTo>
                      <a:pt x="991" y="1513"/>
                    </a:lnTo>
                    <a:lnTo>
                      <a:pt x="983" y="1445"/>
                    </a:lnTo>
                    <a:lnTo>
                      <a:pt x="975" y="1391"/>
                    </a:lnTo>
                    <a:lnTo>
                      <a:pt x="985" y="1310"/>
                    </a:lnTo>
                    <a:lnTo>
                      <a:pt x="997" y="1246"/>
                    </a:lnTo>
                    <a:lnTo>
                      <a:pt x="997" y="1208"/>
                    </a:lnTo>
                    <a:lnTo>
                      <a:pt x="980" y="1162"/>
                    </a:lnTo>
                    <a:lnTo>
                      <a:pt x="949" y="1110"/>
                    </a:lnTo>
                    <a:lnTo>
                      <a:pt x="917" y="1066"/>
                    </a:lnTo>
                    <a:lnTo>
                      <a:pt x="877" y="1029"/>
                    </a:lnTo>
                    <a:lnTo>
                      <a:pt x="839" y="992"/>
                    </a:lnTo>
                    <a:lnTo>
                      <a:pt x="800" y="967"/>
                    </a:lnTo>
                    <a:lnTo>
                      <a:pt x="726" y="949"/>
                    </a:lnTo>
                    <a:lnTo>
                      <a:pt x="660" y="946"/>
                    </a:lnTo>
                    <a:lnTo>
                      <a:pt x="598" y="945"/>
                    </a:lnTo>
                    <a:lnTo>
                      <a:pt x="525" y="926"/>
                    </a:lnTo>
                    <a:lnTo>
                      <a:pt x="445" y="911"/>
                    </a:lnTo>
                    <a:lnTo>
                      <a:pt x="346" y="891"/>
                    </a:lnTo>
                    <a:lnTo>
                      <a:pt x="262" y="856"/>
                    </a:lnTo>
                    <a:lnTo>
                      <a:pt x="182" y="824"/>
                    </a:lnTo>
                    <a:lnTo>
                      <a:pt x="132" y="798"/>
                    </a:lnTo>
                    <a:lnTo>
                      <a:pt x="98" y="767"/>
                    </a:lnTo>
                    <a:lnTo>
                      <a:pt x="76" y="728"/>
                    </a:lnTo>
                    <a:lnTo>
                      <a:pt x="30" y="659"/>
                    </a:lnTo>
                    <a:lnTo>
                      <a:pt x="10" y="596"/>
                    </a:lnTo>
                    <a:lnTo>
                      <a:pt x="6" y="542"/>
                    </a:lnTo>
                    <a:lnTo>
                      <a:pt x="0" y="484"/>
                    </a:lnTo>
                    <a:lnTo>
                      <a:pt x="10" y="432"/>
                    </a:lnTo>
                    <a:lnTo>
                      <a:pt x="31" y="390"/>
                    </a:lnTo>
                    <a:lnTo>
                      <a:pt x="76" y="343"/>
                    </a:lnTo>
                    <a:lnTo>
                      <a:pt x="101" y="374"/>
                    </a:lnTo>
                    <a:lnTo>
                      <a:pt x="71" y="437"/>
                    </a:lnTo>
                    <a:lnTo>
                      <a:pt x="50" y="508"/>
                    </a:lnTo>
                    <a:lnTo>
                      <a:pt x="54" y="566"/>
                    </a:lnTo>
                    <a:lnTo>
                      <a:pt x="69" y="616"/>
                    </a:lnTo>
                    <a:lnTo>
                      <a:pt x="101" y="674"/>
                    </a:lnTo>
                    <a:lnTo>
                      <a:pt x="133" y="725"/>
                    </a:lnTo>
                    <a:lnTo>
                      <a:pt x="177" y="767"/>
                    </a:lnTo>
                    <a:lnTo>
                      <a:pt x="266" y="807"/>
                    </a:lnTo>
                    <a:lnTo>
                      <a:pt x="334" y="826"/>
                    </a:lnTo>
                    <a:lnTo>
                      <a:pt x="416" y="849"/>
                    </a:lnTo>
                    <a:lnTo>
                      <a:pt x="475" y="861"/>
                    </a:lnTo>
                    <a:lnTo>
                      <a:pt x="554" y="886"/>
                    </a:lnTo>
                    <a:lnTo>
                      <a:pt x="627" y="891"/>
                    </a:lnTo>
                    <a:lnTo>
                      <a:pt x="702" y="896"/>
                    </a:lnTo>
                    <a:lnTo>
                      <a:pt x="750" y="896"/>
                    </a:lnTo>
                    <a:lnTo>
                      <a:pt x="824" y="918"/>
                    </a:lnTo>
                    <a:lnTo>
                      <a:pt x="868" y="952"/>
                    </a:lnTo>
                    <a:lnTo>
                      <a:pt x="909" y="989"/>
                    </a:lnTo>
                    <a:lnTo>
                      <a:pt x="961" y="1041"/>
                    </a:lnTo>
                    <a:lnTo>
                      <a:pt x="995" y="1085"/>
                    </a:lnTo>
                    <a:lnTo>
                      <a:pt x="1028" y="1140"/>
                    </a:lnTo>
                    <a:lnTo>
                      <a:pt x="1050" y="1183"/>
                    </a:lnTo>
                    <a:lnTo>
                      <a:pt x="1052" y="1240"/>
                    </a:lnTo>
                    <a:lnTo>
                      <a:pt x="1047" y="1282"/>
                    </a:lnTo>
                    <a:lnTo>
                      <a:pt x="1037" y="1349"/>
                    </a:lnTo>
                    <a:lnTo>
                      <a:pt x="1030" y="1443"/>
                    </a:lnTo>
                    <a:lnTo>
                      <a:pt x="1047" y="1511"/>
                    </a:lnTo>
                    <a:lnTo>
                      <a:pt x="1060" y="1562"/>
                    </a:lnTo>
                    <a:lnTo>
                      <a:pt x="1080" y="1606"/>
                    </a:lnTo>
                    <a:lnTo>
                      <a:pt x="1105" y="1645"/>
                    </a:lnTo>
                    <a:lnTo>
                      <a:pt x="1218" y="1753"/>
                    </a:lnTo>
                    <a:lnTo>
                      <a:pt x="1268" y="1796"/>
                    </a:lnTo>
                    <a:lnTo>
                      <a:pt x="1304" y="1820"/>
                    </a:lnTo>
                    <a:lnTo>
                      <a:pt x="1355" y="1835"/>
                    </a:lnTo>
                    <a:lnTo>
                      <a:pt x="1411" y="1847"/>
                    </a:lnTo>
                    <a:lnTo>
                      <a:pt x="1468" y="1842"/>
                    </a:lnTo>
                    <a:lnTo>
                      <a:pt x="1528" y="1822"/>
                    </a:lnTo>
                    <a:lnTo>
                      <a:pt x="1598" y="1809"/>
                    </a:lnTo>
                    <a:lnTo>
                      <a:pt x="1651" y="1793"/>
                    </a:lnTo>
                    <a:lnTo>
                      <a:pt x="1700" y="1771"/>
                    </a:lnTo>
                    <a:lnTo>
                      <a:pt x="1757" y="1721"/>
                    </a:lnTo>
                    <a:lnTo>
                      <a:pt x="1870" y="1612"/>
                    </a:lnTo>
                    <a:lnTo>
                      <a:pt x="1938" y="1532"/>
                    </a:lnTo>
                    <a:lnTo>
                      <a:pt x="1979" y="1458"/>
                    </a:lnTo>
                    <a:lnTo>
                      <a:pt x="1981" y="1405"/>
                    </a:lnTo>
                    <a:lnTo>
                      <a:pt x="1984" y="1325"/>
                    </a:lnTo>
                    <a:lnTo>
                      <a:pt x="1978" y="1266"/>
                    </a:lnTo>
                    <a:lnTo>
                      <a:pt x="1949" y="1204"/>
                    </a:lnTo>
                    <a:lnTo>
                      <a:pt x="1899" y="1153"/>
                    </a:lnTo>
                    <a:lnTo>
                      <a:pt x="1863" y="1122"/>
                    </a:lnTo>
                    <a:lnTo>
                      <a:pt x="1807" y="1099"/>
                    </a:lnTo>
                    <a:lnTo>
                      <a:pt x="1757" y="1085"/>
                    </a:lnTo>
                    <a:lnTo>
                      <a:pt x="1693" y="1061"/>
                    </a:lnTo>
                    <a:lnTo>
                      <a:pt x="1592" y="1044"/>
                    </a:lnTo>
                    <a:lnTo>
                      <a:pt x="1493" y="1025"/>
                    </a:lnTo>
                    <a:lnTo>
                      <a:pt x="1417" y="1009"/>
                    </a:lnTo>
                    <a:lnTo>
                      <a:pt x="1322" y="997"/>
                    </a:lnTo>
                    <a:lnTo>
                      <a:pt x="1228" y="987"/>
                    </a:lnTo>
                    <a:lnTo>
                      <a:pt x="1169" y="969"/>
                    </a:lnTo>
                    <a:lnTo>
                      <a:pt x="1104" y="936"/>
                    </a:lnTo>
                    <a:lnTo>
                      <a:pt x="1052" y="902"/>
                    </a:lnTo>
                    <a:lnTo>
                      <a:pt x="1017" y="868"/>
                    </a:lnTo>
                    <a:lnTo>
                      <a:pt x="970" y="812"/>
                    </a:lnTo>
                    <a:lnTo>
                      <a:pt x="939" y="757"/>
                    </a:lnTo>
                    <a:lnTo>
                      <a:pt x="933" y="674"/>
                    </a:lnTo>
                    <a:lnTo>
                      <a:pt x="929" y="587"/>
                    </a:lnTo>
                    <a:lnTo>
                      <a:pt x="908" y="469"/>
                    </a:lnTo>
                    <a:lnTo>
                      <a:pt x="898" y="393"/>
                    </a:lnTo>
                    <a:lnTo>
                      <a:pt x="873" y="289"/>
                    </a:lnTo>
                    <a:lnTo>
                      <a:pt x="827" y="217"/>
                    </a:lnTo>
                    <a:lnTo>
                      <a:pt x="781" y="162"/>
                    </a:lnTo>
                    <a:lnTo>
                      <a:pt x="727" y="112"/>
                    </a:lnTo>
                    <a:lnTo>
                      <a:pt x="665" y="76"/>
                    </a:lnTo>
                    <a:lnTo>
                      <a:pt x="594" y="54"/>
                    </a:lnTo>
                    <a:lnTo>
                      <a:pt x="508" y="48"/>
                    </a:lnTo>
                    <a:lnTo>
                      <a:pt x="464" y="61"/>
                    </a:lnTo>
                    <a:lnTo>
                      <a:pt x="415" y="96"/>
                    </a:lnTo>
                    <a:lnTo>
                      <a:pt x="371" y="124"/>
                    </a:lnTo>
                    <a:lnTo>
                      <a:pt x="354" y="92"/>
                    </a:lnTo>
                    <a:lnTo>
                      <a:pt x="460" y="3"/>
                    </a:lnTo>
                    <a:lnTo>
                      <a:pt x="505" y="0"/>
                    </a:lnTo>
                    <a:lnTo>
                      <a:pt x="543" y="3"/>
                    </a:lnTo>
                    <a:lnTo>
                      <a:pt x="616" y="8"/>
                    </a:lnTo>
                    <a:lnTo>
                      <a:pt x="673" y="37"/>
                    </a:lnTo>
                    <a:lnTo>
                      <a:pt x="742" y="61"/>
                    </a:lnTo>
                    <a:lnTo>
                      <a:pt x="798" y="109"/>
                    </a:lnTo>
                    <a:lnTo>
                      <a:pt x="854" y="163"/>
                    </a:lnTo>
                    <a:lnTo>
                      <a:pt x="896" y="226"/>
                    </a:lnTo>
                    <a:lnTo>
                      <a:pt x="924" y="299"/>
                    </a:lnTo>
                    <a:lnTo>
                      <a:pt x="943" y="374"/>
                    </a:lnTo>
                    <a:lnTo>
                      <a:pt x="958" y="443"/>
                    </a:lnTo>
                    <a:lnTo>
                      <a:pt x="975" y="555"/>
                    </a:lnTo>
                    <a:lnTo>
                      <a:pt x="986" y="634"/>
                    </a:lnTo>
                    <a:lnTo>
                      <a:pt x="995" y="729"/>
                    </a:lnTo>
                    <a:lnTo>
                      <a:pt x="1008" y="780"/>
                    </a:lnTo>
                    <a:lnTo>
                      <a:pt x="1039" y="827"/>
                    </a:lnTo>
                    <a:lnTo>
                      <a:pt x="1076" y="868"/>
                    </a:lnTo>
                    <a:lnTo>
                      <a:pt x="1141" y="906"/>
                    </a:lnTo>
                    <a:lnTo>
                      <a:pt x="1199" y="927"/>
                    </a:lnTo>
                    <a:lnTo>
                      <a:pt x="1321" y="950"/>
                    </a:lnTo>
                    <a:lnTo>
                      <a:pt x="1424" y="960"/>
                    </a:lnTo>
                    <a:lnTo>
                      <a:pt x="1525" y="980"/>
                    </a:lnTo>
                    <a:lnTo>
                      <a:pt x="1644" y="1003"/>
                    </a:lnTo>
                    <a:lnTo>
                      <a:pt x="1747" y="1021"/>
                    </a:lnTo>
                    <a:lnTo>
                      <a:pt x="1806" y="1043"/>
                    </a:lnTo>
                    <a:lnTo>
                      <a:pt x="1868" y="1079"/>
                    </a:lnTo>
                    <a:lnTo>
                      <a:pt x="1945" y="1122"/>
                    </a:lnTo>
                    <a:lnTo>
                      <a:pt x="1988" y="1171"/>
                    </a:lnTo>
                    <a:lnTo>
                      <a:pt x="2019" y="1225"/>
                    </a:lnTo>
                    <a:lnTo>
                      <a:pt x="2043" y="1302"/>
                    </a:lnTo>
                    <a:lnTo>
                      <a:pt x="2050" y="1376"/>
                    </a:lnTo>
                    <a:lnTo>
                      <a:pt x="2040" y="1462"/>
                    </a:lnTo>
                    <a:lnTo>
                      <a:pt x="2014" y="1526"/>
                    </a:lnTo>
                    <a:lnTo>
                      <a:pt x="1954" y="1596"/>
                    </a:lnTo>
                    <a:lnTo>
                      <a:pt x="1848" y="1705"/>
                    </a:lnTo>
                    <a:lnTo>
                      <a:pt x="1742" y="1812"/>
                    </a:lnTo>
                    <a:lnTo>
                      <a:pt x="1666" y="1859"/>
                    </a:lnTo>
                    <a:lnTo>
                      <a:pt x="1607" y="18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20"/>
            <p:cNvGrpSpPr>
              <a:grpSpLocks/>
            </p:cNvGrpSpPr>
            <p:nvPr/>
          </p:nvGrpSpPr>
          <p:grpSpPr bwMode="auto">
            <a:xfrm>
              <a:off x="2180" y="2497"/>
              <a:ext cx="698" cy="1307"/>
              <a:chOff x="2180" y="2497"/>
              <a:chExt cx="698" cy="1307"/>
            </a:xfrm>
          </p:grpSpPr>
          <p:sp>
            <p:nvSpPr>
              <p:cNvPr id="12" name="Freeform 14"/>
              <p:cNvSpPr>
                <a:spLocks/>
              </p:cNvSpPr>
              <p:nvPr/>
            </p:nvSpPr>
            <p:spPr bwMode="auto">
              <a:xfrm>
                <a:off x="2377" y="2680"/>
                <a:ext cx="287" cy="243"/>
              </a:xfrm>
              <a:custGeom>
                <a:avLst/>
                <a:gdLst>
                  <a:gd name="T0" fmla="*/ 425 w 573"/>
                  <a:gd name="T1" fmla="*/ 341 h 485"/>
                  <a:gd name="T2" fmla="*/ 474 w 573"/>
                  <a:gd name="T3" fmla="*/ 278 h 485"/>
                  <a:gd name="T4" fmla="*/ 521 w 573"/>
                  <a:gd name="T5" fmla="*/ 207 h 485"/>
                  <a:gd name="T6" fmla="*/ 535 w 573"/>
                  <a:gd name="T7" fmla="*/ 130 h 485"/>
                  <a:gd name="T8" fmla="*/ 526 w 573"/>
                  <a:gd name="T9" fmla="*/ 69 h 485"/>
                  <a:gd name="T10" fmla="*/ 479 w 573"/>
                  <a:gd name="T11" fmla="*/ 32 h 485"/>
                  <a:gd name="T12" fmla="*/ 394 w 573"/>
                  <a:gd name="T13" fmla="*/ 0 h 485"/>
                  <a:gd name="T14" fmla="*/ 276 w 573"/>
                  <a:gd name="T15" fmla="*/ 32 h 485"/>
                  <a:gd name="T16" fmla="*/ 176 w 573"/>
                  <a:gd name="T17" fmla="*/ 100 h 485"/>
                  <a:gd name="T18" fmla="*/ 106 w 573"/>
                  <a:gd name="T19" fmla="*/ 161 h 485"/>
                  <a:gd name="T20" fmla="*/ 44 w 573"/>
                  <a:gd name="T21" fmla="*/ 261 h 485"/>
                  <a:gd name="T22" fmla="*/ 0 w 573"/>
                  <a:gd name="T23" fmla="*/ 351 h 485"/>
                  <a:gd name="T24" fmla="*/ 28 w 573"/>
                  <a:gd name="T25" fmla="*/ 417 h 485"/>
                  <a:gd name="T26" fmla="*/ 76 w 573"/>
                  <a:gd name="T27" fmla="*/ 454 h 485"/>
                  <a:gd name="T28" fmla="*/ 151 w 573"/>
                  <a:gd name="T29" fmla="*/ 468 h 485"/>
                  <a:gd name="T30" fmla="*/ 258 w 573"/>
                  <a:gd name="T31" fmla="*/ 427 h 485"/>
                  <a:gd name="T32" fmla="*/ 341 w 573"/>
                  <a:gd name="T33" fmla="*/ 397 h 485"/>
                  <a:gd name="T34" fmla="*/ 378 w 573"/>
                  <a:gd name="T35" fmla="*/ 370 h 485"/>
                  <a:gd name="T36" fmla="*/ 534 w 573"/>
                  <a:gd name="T37" fmla="*/ 485 h 485"/>
                  <a:gd name="T38" fmla="*/ 573 w 573"/>
                  <a:gd name="T39" fmla="*/ 475 h 485"/>
                  <a:gd name="T40" fmla="*/ 564 w 573"/>
                  <a:gd name="T41" fmla="*/ 439 h 485"/>
                  <a:gd name="T42" fmla="*/ 425 w 573"/>
                  <a:gd name="T43" fmla="*/ 3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3" h="485">
                    <a:moveTo>
                      <a:pt x="425" y="341"/>
                    </a:moveTo>
                    <a:lnTo>
                      <a:pt x="474" y="278"/>
                    </a:lnTo>
                    <a:lnTo>
                      <a:pt x="521" y="207"/>
                    </a:lnTo>
                    <a:lnTo>
                      <a:pt x="535" y="130"/>
                    </a:lnTo>
                    <a:lnTo>
                      <a:pt x="526" y="69"/>
                    </a:lnTo>
                    <a:lnTo>
                      <a:pt x="479" y="32"/>
                    </a:lnTo>
                    <a:lnTo>
                      <a:pt x="394" y="0"/>
                    </a:lnTo>
                    <a:lnTo>
                      <a:pt x="276" y="32"/>
                    </a:lnTo>
                    <a:lnTo>
                      <a:pt x="176" y="100"/>
                    </a:lnTo>
                    <a:lnTo>
                      <a:pt x="106" y="161"/>
                    </a:lnTo>
                    <a:lnTo>
                      <a:pt x="44" y="261"/>
                    </a:lnTo>
                    <a:lnTo>
                      <a:pt x="0" y="351"/>
                    </a:lnTo>
                    <a:lnTo>
                      <a:pt x="28" y="417"/>
                    </a:lnTo>
                    <a:lnTo>
                      <a:pt x="76" y="454"/>
                    </a:lnTo>
                    <a:lnTo>
                      <a:pt x="151" y="468"/>
                    </a:lnTo>
                    <a:lnTo>
                      <a:pt x="258" y="427"/>
                    </a:lnTo>
                    <a:lnTo>
                      <a:pt x="341" y="397"/>
                    </a:lnTo>
                    <a:lnTo>
                      <a:pt x="378" y="370"/>
                    </a:lnTo>
                    <a:lnTo>
                      <a:pt x="534" y="485"/>
                    </a:lnTo>
                    <a:lnTo>
                      <a:pt x="573" y="475"/>
                    </a:lnTo>
                    <a:lnTo>
                      <a:pt x="564" y="439"/>
                    </a:lnTo>
                    <a:lnTo>
                      <a:pt x="425" y="3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2187" y="2874"/>
                <a:ext cx="227" cy="478"/>
              </a:xfrm>
              <a:custGeom>
                <a:avLst/>
                <a:gdLst>
                  <a:gd name="T0" fmla="*/ 404 w 454"/>
                  <a:gd name="T1" fmla="*/ 40 h 955"/>
                  <a:gd name="T2" fmla="*/ 384 w 454"/>
                  <a:gd name="T3" fmla="*/ 17 h 955"/>
                  <a:gd name="T4" fmla="*/ 344 w 454"/>
                  <a:gd name="T5" fmla="*/ 0 h 955"/>
                  <a:gd name="T6" fmla="*/ 262 w 454"/>
                  <a:gd name="T7" fmla="*/ 21 h 955"/>
                  <a:gd name="T8" fmla="*/ 181 w 454"/>
                  <a:gd name="T9" fmla="*/ 89 h 955"/>
                  <a:gd name="T10" fmla="*/ 103 w 454"/>
                  <a:gd name="T11" fmla="*/ 173 h 955"/>
                  <a:gd name="T12" fmla="*/ 42 w 454"/>
                  <a:gd name="T13" fmla="*/ 318 h 955"/>
                  <a:gd name="T14" fmla="*/ 9 w 454"/>
                  <a:gd name="T15" fmla="*/ 459 h 955"/>
                  <a:gd name="T16" fmla="*/ 0 w 454"/>
                  <a:gd name="T17" fmla="*/ 582 h 955"/>
                  <a:gd name="T18" fmla="*/ 0 w 454"/>
                  <a:gd name="T19" fmla="*/ 718 h 955"/>
                  <a:gd name="T20" fmla="*/ 32 w 454"/>
                  <a:gd name="T21" fmla="*/ 825 h 955"/>
                  <a:gd name="T22" fmla="*/ 121 w 454"/>
                  <a:gd name="T23" fmla="*/ 911 h 955"/>
                  <a:gd name="T24" fmla="*/ 215 w 454"/>
                  <a:gd name="T25" fmla="*/ 950 h 955"/>
                  <a:gd name="T26" fmla="*/ 316 w 454"/>
                  <a:gd name="T27" fmla="*/ 955 h 955"/>
                  <a:gd name="T28" fmla="*/ 364 w 454"/>
                  <a:gd name="T29" fmla="*/ 936 h 955"/>
                  <a:gd name="T30" fmla="*/ 388 w 454"/>
                  <a:gd name="T31" fmla="*/ 844 h 955"/>
                  <a:gd name="T32" fmla="*/ 354 w 454"/>
                  <a:gd name="T33" fmla="*/ 740 h 955"/>
                  <a:gd name="T34" fmla="*/ 316 w 454"/>
                  <a:gd name="T35" fmla="*/ 682 h 955"/>
                  <a:gd name="T36" fmla="*/ 296 w 454"/>
                  <a:gd name="T37" fmla="*/ 584 h 955"/>
                  <a:gd name="T38" fmla="*/ 313 w 454"/>
                  <a:gd name="T39" fmla="*/ 487 h 955"/>
                  <a:gd name="T40" fmla="*/ 347 w 454"/>
                  <a:gd name="T41" fmla="*/ 381 h 955"/>
                  <a:gd name="T42" fmla="*/ 398 w 454"/>
                  <a:gd name="T43" fmla="*/ 299 h 955"/>
                  <a:gd name="T44" fmla="*/ 448 w 454"/>
                  <a:gd name="T45" fmla="*/ 193 h 955"/>
                  <a:gd name="T46" fmla="*/ 454 w 454"/>
                  <a:gd name="T47" fmla="*/ 115 h 955"/>
                  <a:gd name="T48" fmla="*/ 404 w 454"/>
                  <a:gd name="T49" fmla="*/ 4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4" h="955">
                    <a:moveTo>
                      <a:pt x="404" y="40"/>
                    </a:moveTo>
                    <a:lnTo>
                      <a:pt x="384" y="17"/>
                    </a:lnTo>
                    <a:lnTo>
                      <a:pt x="344" y="0"/>
                    </a:lnTo>
                    <a:lnTo>
                      <a:pt x="262" y="21"/>
                    </a:lnTo>
                    <a:lnTo>
                      <a:pt x="181" y="89"/>
                    </a:lnTo>
                    <a:lnTo>
                      <a:pt x="103" y="173"/>
                    </a:lnTo>
                    <a:lnTo>
                      <a:pt x="42" y="318"/>
                    </a:lnTo>
                    <a:lnTo>
                      <a:pt x="9" y="459"/>
                    </a:lnTo>
                    <a:lnTo>
                      <a:pt x="0" y="582"/>
                    </a:lnTo>
                    <a:lnTo>
                      <a:pt x="0" y="718"/>
                    </a:lnTo>
                    <a:lnTo>
                      <a:pt x="32" y="825"/>
                    </a:lnTo>
                    <a:lnTo>
                      <a:pt x="121" y="911"/>
                    </a:lnTo>
                    <a:lnTo>
                      <a:pt x="215" y="950"/>
                    </a:lnTo>
                    <a:lnTo>
                      <a:pt x="316" y="955"/>
                    </a:lnTo>
                    <a:lnTo>
                      <a:pt x="364" y="936"/>
                    </a:lnTo>
                    <a:lnTo>
                      <a:pt x="388" y="844"/>
                    </a:lnTo>
                    <a:lnTo>
                      <a:pt x="354" y="740"/>
                    </a:lnTo>
                    <a:lnTo>
                      <a:pt x="316" y="682"/>
                    </a:lnTo>
                    <a:lnTo>
                      <a:pt x="296" y="584"/>
                    </a:lnTo>
                    <a:lnTo>
                      <a:pt x="313" y="487"/>
                    </a:lnTo>
                    <a:lnTo>
                      <a:pt x="347" y="381"/>
                    </a:lnTo>
                    <a:lnTo>
                      <a:pt x="398" y="299"/>
                    </a:lnTo>
                    <a:lnTo>
                      <a:pt x="448" y="193"/>
                    </a:lnTo>
                    <a:lnTo>
                      <a:pt x="454" y="115"/>
                    </a:lnTo>
                    <a:lnTo>
                      <a:pt x="404"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p:nvSpPr>
            <p:spPr bwMode="auto">
              <a:xfrm>
                <a:off x="2180" y="3221"/>
                <a:ext cx="229" cy="538"/>
              </a:xfrm>
              <a:custGeom>
                <a:avLst/>
                <a:gdLst>
                  <a:gd name="T0" fmla="*/ 193 w 458"/>
                  <a:gd name="T1" fmla="*/ 341 h 1076"/>
                  <a:gd name="T2" fmla="*/ 205 w 458"/>
                  <a:gd name="T3" fmla="*/ 235 h 1076"/>
                  <a:gd name="T4" fmla="*/ 233 w 458"/>
                  <a:gd name="T5" fmla="*/ 154 h 1076"/>
                  <a:gd name="T6" fmla="*/ 233 w 458"/>
                  <a:gd name="T7" fmla="*/ 29 h 1076"/>
                  <a:gd name="T8" fmla="*/ 183 w 458"/>
                  <a:gd name="T9" fmla="*/ 0 h 1076"/>
                  <a:gd name="T10" fmla="*/ 133 w 458"/>
                  <a:gd name="T11" fmla="*/ 4 h 1076"/>
                  <a:gd name="T12" fmla="*/ 81 w 458"/>
                  <a:gd name="T13" fmla="*/ 42 h 1076"/>
                  <a:gd name="T14" fmla="*/ 71 w 458"/>
                  <a:gd name="T15" fmla="*/ 116 h 1076"/>
                  <a:gd name="T16" fmla="*/ 84 w 458"/>
                  <a:gd name="T17" fmla="*/ 262 h 1076"/>
                  <a:gd name="T18" fmla="*/ 123 w 458"/>
                  <a:gd name="T19" fmla="*/ 439 h 1076"/>
                  <a:gd name="T20" fmla="*/ 135 w 458"/>
                  <a:gd name="T21" fmla="*/ 527 h 1076"/>
                  <a:gd name="T22" fmla="*/ 135 w 458"/>
                  <a:gd name="T23" fmla="*/ 611 h 1076"/>
                  <a:gd name="T24" fmla="*/ 114 w 458"/>
                  <a:gd name="T25" fmla="*/ 710 h 1076"/>
                  <a:gd name="T26" fmla="*/ 71 w 458"/>
                  <a:gd name="T27" fmla="*/ 827 h 1076"/>
                  <a:gd name="T28" fmla="*/ 41 w 458"/>
                  <a:gd name="T29" fmla="*/ 892 h 1076"/>
                  <a:gd name="T30" fmla="*/ 14 w 458"/>
                  <a:gd name="T31" fmla="*/ 943 h 1076"/>
                  <a:gd name="T32" fmla="*/ 0 w 458"/>
                  <a:gd name="T33" fmla="*/ 999 h 1076"/>
                  <a:gd name="T34" fmla="*/ 11 w 458"/>
                  <a:gd name="T35" fmla="*/ 1037 h 1076"/>
                  <a:gd name="T36" fmla="*/ 44 w 458"/>
                  <a:gd name="T37" fmla="*/ 1046 h 1076"/>
                  <a:gd name="T38" fmla="*/ 94 w 458"/>
                  <a:gd name="T39" fmla="*/ 1046 h 1076"/>
                  <a:gd name="T40" fmla="*/ 185 w 458"/>
                  <a:gd name="T41" fmla="*/ 1027 h 1076"/>
                  <a:gd name="T42" fmla="*/ 266 w 458"/>
                  <a:gd name="T43" fmla="*/ 1046 h 1076"/>
                  <a:gd name="T44" fmla="*/ 343 w 458"/>
                  <a:gd name="T45" fmla="*/ 1076 h 1076"/>
                  <a:gd name="T46" fmla="*/ 387 w 458"/>
                  <a:gd name="T47" fmla="*/ 1076 h 1076"/>
                  <a:gd name="T48" fmla="*/ 427 w 458"/>
                  <a:gd name="T49" fmla="*/ 1046 h 1076"/>
                  <a:gd name="T50" fmla="*/ 458 w 458"/>
                  <a:gd name="T51" fmla="*/ 1009 h 1076"/>
                  <a:gd name="T52" fmla="*/ 385 w 458"/>
                  <a:gd name="T53" fmla="*/ 982 h 1076"/>
                  <a:gd name="T54" fmla="*/ 266 w 458"/>
                  <a:gd name="T55" fmla="*/ 970 h 1076"/>
                  <a:gd name="T56" fmla="*/ 143 w 458"/>
                  <a:gd name="T57" fmla="*/ 980 h 1076"/>
                  <a:gd name="T58" fmla="*/ 94 w 458"/>
                  <a:gd name="T59" fmla="*/ 1001 h 1076"/>
                  <a:gd name="T60" fmla="*/ 71 w 458"/>
                  <a:gd name="T61" fmla="*/ 972 h 1076"/>
                  <a:gd name="T62" fmla="*/ 84 w 458"/>
                  <a:gd name="T63" fmla="*/ 933 h 1076"/>
                  <a:gd name="T64" fmla="*/ 133 w 458"/>
                  <a:gd name="T65" fmla="*/ 804 h 1076"/>
                  <a:gd name="T66" fmla="*/ 175 w 458"/>
                  <a:gd name="T67" fmla="*/ 698 h 1076"/>
                  <a:gd name="T68" fmla="*/ 195 w 458"/>
                  <a:gd name="T69" fmla="*/ 601 h 1076"/>
                  <a:gd name="T70" fmla="*/ 203 w 458"/>
                  <a:gd name="T71" fmla="*/ 523 h 1076"/>
                  <a:gd name="T72" fmla="*/ 195 w 458"/>
                  <a:gd name="T73" fmla="*/ 449 h 1076"/>
                  <a:gd name="T74" fmla="*/ 195 w 458"/>
                  <a:gd name="T75" fmla="*/ 400 h 1076"/>
                  <a:gd name="T76" fmla="*/ 193 w 458"/>
                  <a:gd name="T77" fmla="*/ 341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1076">
                    <a:moveTo>
                      <a:pt x="193" y="341"/>
                    </a:moveTo>
                    <a:lnTo>
                      <a:pt x="205" y="235"/>
                    </a:lnTo>
                    <a:lnTo>
                      <a:pt x="233" y="154"/>
                    </a:lnTo>
                    <a:lnTo>
                      <a:pt x="233" y="29"/>
                    </a:lnTo>
                    <a:lnTo>
                      <a:pt x="183" y="0"/>
                    </a:lnTo>
                    <a:lnTo>
                      <a:pt x="133" y="4"/>
                    </a:lnTo>
                    <a:lnTo>
                      <a:pt x="81" y="42"/>
                    </a:lnTo>
                    <a:lnTo>
                      <a:pt x="71" y="116"/>
                    </a:lnTo>
                    <a:lnTo>
                      <a:pt x="84" y="262"/>
                    </a:lnTo>
                    <a:lnTo>
                      <a:pt x="123" y="439"/>
                    </a:lnTo>
                    <a:lnTo>
                      <a:pt x="135" y="527"/>
                    </a:lnTo>
                    <a:lnTo>
                      <a:pt x="135" y="611"/>
                    </a:lnTo>
                    <a:lnTo>
                      <a:pt x="114" y="710"/>
                    </a:lnTo>
                    <a:lnTo>
                      <a:pt x="71" y="827"/>
                    </a:lnTo>
                    <a:lnTo>
                      <a:pt x="41" y="892"/>
                    </a:lnTo>
                    <a:lnTo>
                      <a:pt x="14" y="943"/>
                    </a:lnTo>
                    <a:lnTo>
                      <a:pt x="0" y="999"/>
                    </a:lnTo>
                    <a:lnTo>
                      <a:pt x="11" y="1037"/>
                    </a:lnTo>
                    <a:lnTo>
                      <a:pt x="44" y="1046"/>
                    </a:lnTo>
                    <a:lnTo>
                      <a:pt x="94" y="1046"/>
                    </a:lnTo>
                    <a:lnTo>
                      <a:pt x="185" y="1027"/>
                    </a:lnTo>
                    <a:lnTo>
                      <a:pt x="266" y="1046"/>
                    </a:lnTo>
                    <a:lnTo>
                      <a:pt x="343" y="1076"/>
                    </a:lnTo>
                    <a:lnTo>
                      <a:pt x="387" y="1076"/>
                    </a:lnTo>
                    <a:lnTo>
                      <a:pt x="427" y="1046"/>
                    </a:lnTo>
                    <a:lnTo>
                      <a:pt x="458" y="1009"/>
                    </a:lnTo>
                    <a:lnTo>
                      <a:pt x="385" y="982"/>
                    </a:lnTo>
                    <a:lnTo>
                      <a:pt x="266" y="970"/>
                    </a:lnTo>
                    <a:lnTo>
                      <a:pt x="143" y="980"/>
                    </a:lnTo>
                    <a:lnTo>
                      <a:pt x="94" y="1001"/>
                    </a:lnTo>
                    <a:lnTo>
                      <a:pt x="71" y="972"/>
                    </a:lnTo>
                    <a:lnTo>
                      <a:pt x="84" y="933"/>
                    </a:lnTo>
                    <a:lnTo>
                      <a:pt x="133" y="804"/>
                    </a:lnTo>
                    <a:lnTo>
                      <a:pt x="175" y="698"/>
                    </a:lnTo>
                    <a:lnTo>
                      <a:pt x="195" y="601"/>
                    </a:lnTo>
                    <a:lnTo>
                      <a:pt x="203" y="523"/>
                    </a:lnTo>
                    <a:lnTo>
                      <a:pt x="195" y="449"/>
                    </a:lnTo>
                    <a:lnTo>
                      <a:pt x="195" y="400"/>
                    </a:lnTo>
                    <a:lnTo>
                      <a:pt x="193" y="3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p:nvSpPr>
            <p:spPr bwMode="auto">
              <a:xfrm>
                <a:off x="2257" y="3265"/>
                <a:ext cx="229" cy="539"/>
              </a:xfrm>
              <a:custGeom>
                <a:avLst/>
                <a:gdLst>
                  <a:gd name="T0" fmla="*/ 193 w 458"/>
                  <a:gd name="T1" fmla="*/ 342 h 1079"/>
                  <a:gd name="T2" fmla="*/ 206 w 458"/>
                  <a:gd name="T3" fmla="*/ 236 h 1079"/>
                  <a:gd name="T4" fmla="*/ 233 w 458"/>
                  <a:gd name="T5" fmla="*/ 155 h 1079"/>
                  <a:gd name="T6" fmla="*/ 233 w 458"/>
                  <a:gd name="T7" fmla="*/ 30 h 1079"/>
                  <a:gd name="T8" fmla="*/ 183 w 458"/>
                  <a:gd name="T9" fmla="*/ 0 h 1079"/>
                  <a:gd name="T10" fmla="*/ 133 w 458"/>
                  <a:gd name="T11" fmla="*/ 4 h 1079"/>
                  <a:gd name="T12" fmla="*/ 81 w 458"/>
                  <a:gd name="T13" fmla="*/ 43 h 1079"/>
                  <a:gd name="T14" fmla="*/ 71 w 458"/>
                  <a:gd name="T15" fmla="*/ 117 h 1079"/>
                  <a:gd name="T16" fmla="*/ 84 w 458"/>
                  <a:gd name="T17" fmla="*/ 262 h 1079"/>
                  <a:gd name="T18" fmla="*/ 123 w 458"/>
                  <a:gd name="T19" fmla="*/ 440 h 1079"/>
                  <a:gd name="T20" fmla="*/ 135 w 458"/>
                  <a:gd name="T21" fmla="*/ 528 h 1079"/>
                  <a:gd name="T22" fmla="*/ 135 w 458"/>
                  <a:gd name="T23" fmla="*/ 612 h 1079"/>
                  <a:gd name="T24" fmla="*/ 114 w 458"/>
                  <a:gd name="T25" fmla="*/ 711 h 1079"/>
                  <a:gd name="T26" fmla="*/ 71 w 458"/>
                  <a:gd name="T27" fmla="*/ 828 h 1079"/>
                  <a:gd name="T28" fmla="*/ 41 w 458"/>
                  <a:gd name="T29" fmla="*/ 893 h 1079"/>
                  <a:gd name="T30" fmla="*/ 14 w 458"/>
                  <a:gd name="T31" fmla="*/ 944 h 1079"/>
                  <a:gd name="T32" fmla="*/ 0 w 458"/>
                  <a:gd name="T33" fmla="*/ 1000 h 1079"/>
                  <a:gd name="T34" fmla="*/ 11 w 458"/>
                  <a:gd name="T35" fmla="*/ 1039 h 1079"/>
                  <a:gd name="T36" fmla="*/ 44 w 458"/>
                  <a:gd name="T37" fmla="*/ 1049 h 1079"/>
                  <a:gd name="T38" fmla="*/ 94 w 458"/>
                  <a:gd name="T39" fmla="*/ 1049 h 1079"/>
                  <a:gd name="T40" fmla="*/ 185 w 458"/>
                  <a:gd name="T41" fmla="*/ 1028 h 1079"/>
                  <a:gd name="T42" fmla="*/ 266 w 458"/>
                  <a:gd name="T43" fmla="*/ 1049 h 1079"/>
                  <a:gd name="T44" fmla="*/ 343 w 458"/>
                  <a:gd name="T45" fmla="*/ 1079 h 1079"/>
                  <a:gd name="T46" fmla="*/ 387 w 458"/>
                  <a:gd name="T47" fmla="*/ 1079 h 1079"/>
                  <a:gd name="T48" fmla="*/ 428 w 458"/>
                  <a:gd name="T49" fmla="*/ 1049 h 1079"/>
                  <a:gd name="T50" fmla="*/ 458 w 458"/>
                  <a:gd name="T51" fmla="*/ 1010 h 1079"/>
                  <a:gd name="T52" fmla="*/ 385 w 458"/>
                  <a:gd name="T53" fmla="*/ 985 h 1079"/>
                  <a:gd name="T54" fmla="*/ 266 w 458"/>
                  <a:gd name="T55" fmla="*/ 971 h 1079"/>
                  <a:gd name="T56" fmla="*/ 143 w 458"/>
                  <a:gd name="T57" fmla="*/ 981 h 1079"/>
                  <a:gd name="T58" fmla="*/ 94 w 458"/>
                  <a:gd name="T59" fmla="*/ 1003 h 1079"/>
                  <a:gd name="T60" fmla="*/ 71 w 458"/>
                  <a:gd name="T61" fmla="*/ 975 h 1079"/>
                  <a:gd name="T62" fmla="*/ 84 w 458"/>
                  <a:gd name="T63" fmla="*/ 934 h 1079"/>
                  <a:gd name="T64" fmla="*/ 133 w 458"/>
                  <a:gd name="T65" fmla="*/ 805 h 1079"/>
                  <a:gd name="T66" fmla="*/ 175 w 458"/>
                  <a:gd name="T67" fmla="*/ 699 h 1079"/>
                  <a:gd name="T68" fmla="*/ 195 w 458"/>
                  <a:gd name="T69" fmla="*/ 602 h 1079"/>
                  <a:gd name="T70" fmla="*/ 203 w 458"/>
                  <a:gd name="T71" fmla="*/ 524 h 1079"/>
                  <a:gd name="T72" fmla="*/ 195 w 458"/>
                  <a:gd name="T73" fmla="*/ 449 h 1079"/>
                  <a:gd name="T74" fmla="*/ 195 w 458"/>
                  <a:gd name="T75" fmla="*/ 401 h 1079"/>
                  <a:gd name="T76" fmla="*/ 193 w 458"/>
                  <a:gd name="T77" fmla="*/ 34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1079">
                    <a:moveTo>
                      <a:pt x="193" y="342"/>
                    </a:moveTo>
                    <a:lnTo>
                      <a:pt x="206" y="236"/>
                    </a:lnTo>
                    <a:lnTo>
                      <a:pt x="233" y="155"/>
                    </a:lnTo>
                    <a:lnTo>
                      <a:pt x="233" y="30"/>
                    </a:lnTo>
                    <a:lnTo>
                      <a:pt x="183" y="0"/>
                    </a:lnTo>
                    <a:lnTo>
                      <a:pt x="133" y="4"/>
                    </a:lnTo>
                    <a:lnTo>
                      <a:pt x="81" y="43"/>
                    </a:lnTo>
                    <a:lnTo>
                      <a:pt x="71" y="117"/>
                    </a:lnTo>
                    <a:lnTo>
                      <a:pt x="84" y="262"/>
                    </a:lnTo>
                    <a:lnTo>
                      <a:pt x="123" y="440"/>
                    </a:lnTo>
                    <a:lnTo>
                      <a:pt x="135" y="528"/>
                    </a:lnTo>
                    <a:lnTo>
                      <a:pt x="135" y="612"/>
                    </a:lnTo>
                    <a:lnTo>
                      <a:pt x="114" y="711"/>
                    </a:lnTo>
                    <a:lnTo>
                      <a:pt x="71" y="828"/>
                    </a:lnTo>
                    <a:lnTo>
                      <a:pt x="41" y="893"/>
                    </a:lnTo>
                    <a:lnTo>
                      <a:pt x="14" y="944"/>
                    </a:lnTo>
                    <a:lnTo>
                      <a:pt x="0" y="1000"/>
                    </a:lnTo>
                    <a:lnTo>
                      <a:pt x="11" y="1039"/>
                    </a:lnTo>
                    <a:lnTo>
                      <a:pt x="44" y="1049"/>
                    </a:lnTo>
                    <a:lnTo>
                      <a:pt x="94" y="1049"/>
                    </a:lnTo>
                    <a:lnTo>
                      <a:pt x="185" y="1028"/>
                    </a:lnTo>
                    <a:lnTo>
                      <a:pt x="266" y="1049"/>
                    </a:lnTo>
                    <a:lnTo>
                      <a:pt x="343" y="1079"/>
                    </a:lnTo>
                    <a:lnTo>
                      <a:pt x="387" y="1079"/>
                    </a:lnTo>
                    <a:lnTo>
                      <a:pt x="428" y="1049"/>
                    </a:lnTo>
                    <a:lnTo>
                      <a:pt x="458" y="1010"/>
                    </a:lnTo>
                    <a:lnTo>
                      <a:pt x="385" y="985"/>
                    </a:lnTo>
                    <a:lnTo>
                      <a:pt x="266" y="971"/>
                    </a:lnTo>
                    <a:lnTo>
                      <a:pt x="143" y="981"/>
                    </a:lnTo>
                    <a:lnTo>
                      <a:pt x="94" y="1003"/>
                    </a:lnTo>
                    <a:lnTo>
                      <a:pt x="71" y="975"/>
                    </a:lnTo>
                    <a:lnTo>
                      <a:pt x="84" y="934"/>
                    </a:lnTo>
                    <a:lnTo>
                      <a:pt x="133" y="805"/>
                    </a:lnTo>
                    <a:lnTo>
                      <a:pt x="175" y="699"/>
                    </a:lnTo>
                    <a:lnTo>
                      <a:pt x="195" y="602"/>
                    </a:lnTo>
                    <a:lnTo>
                      <a:pt x="203" y="524"/>
                    </a:lnTo>
                    <a:lnTo>
                      <a:pt x="195" y="449"/>
                    </a:lnTo>
                    <a:lnTo>
                      <a:pt x="195" y="401"/>
                    </a:lnTo>
                    <a:lnTo>
                      <a:pt x="193" y="3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2300" y="2497"/>
                <a:ext cx="474" cy="424"/>
              </a:xfrm>
              <a:custGeom>
                <a:avLst/>
                <a:gdLst>
                  <a:gd name="T0" fmla="*/ 118 w 949"/>
                  <a:gd name="T1" fmla="*/ 710 h 848"/>
                  <a:gd name="T2" fmla="*/ 147 w 949"/>
                  <a:gd name="T3" fmla="*/ 750 h 848"/>
                  <a:gd name="T4" fmla="*/ 162 w 949"/>
                  <a:gd name="T5" fmla="*/ 820 h 848"/>
                  <a:gd name="T6" fmla="*/ 126 w 949"/>
                  <a:gd name="T7" fmla="*/ 848 h 848"/>
                  <a:gd name="T8" fmla="*/ 52 w 949"/>
                  <a:gd name="T9" fmla="*/ 840 h 848"/>
                  <a:gd name="T10" fmla="*/ 12 w 949"/>
                  <a:gd name="T11" fmla="*/ 790 h 848"/>
                  <a:gd name="T12" fmla="*/ 4 w 949"/>
                  <a:gd name="T13" fmla="*/ 728 h 848"/>
                  <a:gd name="T14" fmla="*/ 0 w 949"/>
                  <a:gd name="T15" fmla="*/ 605 h 848"/>
                  <a:gd name="T16" fmla="*/ 14 w 949"/>
                  <a:gd name="T17" fmla="*/ 493 h 848"/>
                  <a:gd name="T18" fmla="*/ 61 w 949"/>
                  <a:gd name="T19" fmla="*/ 386 h 848"/>
                  <a:gd name="T20" fmla="*/ 217 w 949"/>
                  <a:gd name="T21" fmla="*/ 289 h 848"/>
                  <a:gd name="T22" fmla="*/ 422 w 949"/>
                  <a:gd name="T23" fmla="*/ 242 h 848"/>
                  <a:gd name="T24" fmla="*/ 616 w 949"/>
                  <a:gd name="T25" fmla="*/ 202 h 848"/>
                  <a:gd name="T26" fmla="*/ 713 w 949"/>
                  <a:gd name="T27" fmla="*/ 166 h 848"/>
                  <a:gd name="T28" fmla="*/ 717 w 949"/>
                  <a:gd name="T29" fmla="*/ 97 h 848"/>
                  <a:gd name="T30" fmla="*/ 695 w 949"/>
                  <a:gd name="T31" fmla="*/ 16 h 848"/>
                  <a:gd name="T32" fmla="*/ 725 w 949"/>
                  <a:gd name="T33" fmla="*/ 0 h 848"/>
                  <a:gd name="T34" fmla="*/ 752 w 949"/>
                  <a:gd name="T35" fmla="*/ 86 h 848"/>
                  <a:gd name="T36" fmla="*/ 776 w 949"/>
                  <a:gd name="T37" fmla="*/ 86 h 848"/>
                  <a:gd name="T38" fmla="*/ 841 w 949"/>
                  <a:gd name="T39" fmla="*/ 6 h 848"/>
                  <a:gd name="T40" fmla="*/ 858 w 949"/>
                  <a:gd name="T41" fmla="*/ 29 h 848"/>
                  <a:gd name="T42" fmla="*/ 838 w 949"/>
                  <a:gd name="T43" fmla="*/ 71 h 848"/>
                  <a:gd name="T44" fmla="*/ 803 w 949"/>
                  <a:gd name="T45" fmla="*/ 118 h 848"/>
                  <a:gd name="T46" fmla="*/ 808 w 949"/>
                  <a:gd name="T47" fmla="*/ 125 h 848"/>
                  <a:gd name="T48" fmla="*/ 942 w 949"/>
                  <a:gd name="T49" fmla="*/ 113 h 848"/>
                  <a:gd name="T50" fmla="*/ 949 w 949"/>
                  <a:gd name="T51" fmla="*/ 129 h 848"/>
                  <a:gd name="T52" fmla="*/ 946 w 949"/>
                  <a:gd name="T53" fmla="*/ 136 h 848"/>
                  <a:gd name="T54" fmla="*/ 821 w 949"/>
                  <a:gd name="T55" fmla="*/ 154 h 848"/>
                  <a:gd name="T56" fmla="*/ 813 w 949"/>
                  <a:gd name="T57" fmla="*/ 169 h 848"/>
                  <a:gd name="T58" fmla="*/ 916 w 949"/>
                  <a:gd name="T59" fmla="*/ 212 h 848"/>
                  <a:gd name="T60" fmla="*/ 919 w 949"/>
                  <a:gd name="T61" fmla="*/ 219 h 848"/>
                  <a:gd name="T62" fmla="*/ 888 w 949"/>
                  <a:gd name="T63" fmla="*/ 232 h 848"/>
                  <a:gd name="T64" fmla="*/ 803 w 949"/>
                  <a:gd name="T65" fmla="*/ 195 h 848"/>
                  <a:gd name="T66" fmla="*/ 733 w 949"/>
                  <a:gd name="T67" fmla="*/ 203 h 848"/>
                  <a:gd name="T68" fmla="*/ 629 w 949"/>
                  <a:gd name="T69" fmla="*/ 233 h 848"/>
                  <a:gd name="T70" fmla="*/ 485 w 949"/>
                  <a:gd name="T71" fmla="*/ 259 h 848"/>
                  <a:gd name="T72" fmla="*/ 303 w 949"/>
                  <a:gd name="T73" fmla="*/ 303 h 848"/>
                  <a:gd name="T74" fmla="*/ 199 w 949"/>
                  <a:gd name="T75" fmla="*/ 368 h 848"/>
                  <a:gd name="T76" fmla="*/ 141 w 949"/>
                  <a:gd name="T77" fmla="*/ 431 h 848"/>
                  <a:gd name="T78" fmla="*/ 107 w 949"/>
                  <a:gd name="T79" fmla="*/ 537 h 848"/>
                  <a:gd name="T80" fmla="*/ 111 w 949"/>
                  <a:gd name="T81" fmla="*/ 643 h 848"/>
                  <a:gd name="T82" fmla="*/ 122 w 949"/>
                  <a:gd name="T83" fmla="*/ 732 h 848"/>
                  <a:gd name="T84" fmla="*/ 133 w 949"/>
                  <a:gd name="T85" fmla="*/ 740 h 848"/>
                  <a:gd name="T86" fmla="*/ 118 w 949"/>
                  <a:gd name="T87" fmla="*/ 71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9" h="848">
                    <a:moveTo>
                      <a:pt x="118" y="710"/>
                    </a:moveTo>
                    <a:lnTo>
                      <a:pt x="147" y="750"/>
                    </a:lnTo>
                    <a:lnTo>
                      <a:pt x="162" y="820"/>
                    </a:lnTo>
                    <a:lnTo>
                      <a:pt x="126" y="848"/>
                    </a:lnTo>
                    <a:lnTo>
                      <a:pt x="52" y="840"/>
                    </a:lnTo>
                    <a:lnTo>
                      <a:pt x="12" y="790"/>
                    </a:lnTo>
                    <a:lnTo>
                      <a:pt x="4" y="728"/>
                    </a:lnTo>
                    <a:lnTo>
                      <a:pt x="0" y="605"/>
                    </a:lnTo>
                    <a:lnTo>
                      <a:pt x="14" y="493"/>
                    </a:lnTo>
                    <a:lnTo>
                      <a:pt x="61" y="386"/>
                    </a:lnTo>
                    <a:lnTo>
                      <a:pt x="217" y="289"/>
                    </a:lnTo>
                    <a:lnTo>
                      <a:pt x="422" y="242"/>
                    </a:lnTo>
                    <a:lnTo>
                      <a:pt x="616" y="202"/>
                    </a:lnTo>
                    <a:lnTo>
                      <a:pt x="713" y="166"/>
                    </a:lnTo>
                    <a:lnTo>
                      <a:pt x="717" y="97"/>
                    </a:lnTo>
                    <a:lnTo>
                      <a:pt x="695" y="16"/>
                    </a:lnTo>
                    <a:lnTo>
                      <a:pt x="725" y="0"/>
                    </a:lnTo>
                    <a:lnTo>
                      <a:pt x="752" y="86"/>
                    </a:lnTo>
                    <a:lnTo>
                      <a:pt x="776" y="86"/>
                    </a:lnTo>
                    <a:lnTo>
                      <a:pt x="841" y="6"/>
                    </a:lnTo>
                    <a:lnTo>
                      <a:pt x="858" y="29"/>
                    </a:lnTo>
                    <a:lnTo>
                      <a:pt x="838" y="71"/>
                    </a:lnTo>
                    <a:lnTo>
                      <a:pt x="803" y="118"/>
                    </a:lnTo>
                    <a:lnTo>
                      <a:pt x="808" y="125"/>
                    </a:lnTo>
                    <a:lnTo>
                      <a:pt x="942" y="113"/>
                    </a:lnTo>
                    <a:lnTo>
                      <a:pt x="949" y="129"/>
                    </a:lnTo>
                    <a:lnTo>
                      <a:pt x="946" y="136"/>
                    </a:lnTo>
                    <a:lnTo>
                      <a:pt x="821" y="154"/>
                    </a:lnTo>
                    <a:lnTo>
                      <a:pt x="813" y="169"/>
                    </a:lnTo>
                    <a:lnTo>
                      <a:pt x="916" y="212"/>
                    </a:lnTo>
                    <a:lnTo>
                      <a:pt x="919" y="219"/>
                    </a:lnTo>
                    <a:lnTo>
                      <a:pt x="888" y="232"/>
                    </a:lnTo>
                    <a:lnTo>
                      <a:pt x="803" y="195"/>
                    </a:lnTo>
                    <a:lnTo>
                      <a:pt x="733" y="203"/>
                    </a:lnTo>
                    <a:lnTo>
                      <a:pt x="629" y="233"/>
                    </a:lnTo>
                    <a:lnTo>
                      <a:pt x="485" y="259"/>
                    </a:lnTo>
                    <a:lnTo>
                      <a:pt x="303" y="303"/>
                    </a:lnTo>
                    <a:lnTo>
                      <a:pt x="199" y="368"/>
                    </a:lnTo>
                    <a:lnTo>
                      <a:pt x="141" y="431"/>
                    </a:lnTo>
                    <a:lnTo>
                      <a:pt x="107" y="537"/>
                    </a:lnTo>
                    <a:lnTo>
                      <a:pt x="111" y="643"/>
                    </a:lnTo>
                    <a:lnTo>
                      <a:pt x="122" y="732"/>
                    </a:lnTo>
                    <a:lnTo>
                      <a:pt x="133" y="740"/>
                    </a:lnTo>
                    <a:lnTo>
                      <a:pt x="118" y="7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p:nvSpPr>
            <p:spPr bwMode="auto">
              <a:xfrm>
                <a:off x="2353" y="2945"/>
                <a:ext cx="525" cy="194"/>
              </a:xfrm>
              <a:custGeom>
                <a:avLst/>
                <a:gdLst>
                  <a:gd name="T0" fmla="*/ 129 w 1049"/>
                  <a:gd name="T1" fmla="*/ 109 h 388"/>
                  <a:gd name="T2" fmla="*/ 119 w 1049"/>
                  <a:gd name="T3" fmla="*/ 65 h 388"/>
                  <a:gd name="T4" fmla="*/ 81 w 1049"/>
                  <a:gd name="T5" fmla="*/ 3 h 388"/>
                  <a:gd name="T6" fmla="*/ 40 w 1049"/>
                  <a:gd name="T7" fmla="*/ 0 h 388"/>
                  <a:gd name="T8" fmla="*/ 0 w 1049"/>
                  <a:gd name="T9" fmla="*/ 43 h 388"/>
                  <a:gd name="T10" fmla="*/ 9 w 1049"/>
                  <a:gd name="T11" fmla="*/ 101 h 388"/>
                  <a:gd name="T12" fmla="*/ 45 w 1049"/>
                  <a:gd name="T13" fmla="*/ 153 h 388"/>
                  <a:gd name="T14" fmla="*/ 125 w 1049"/>
                  <a:gd name="T15" fmla="*/ 249 h 388"/>
                  <a:gd name="T16" fmla="*/ 209 w 1049"/>
                  <a:gd name="T17" fmla="*/ 329 h 388"/>
                  <a:gd name="T18" fmla="*/ 310 w 1049"/>
                  <a:gd name="T19" fmla="*/ 388 h 388"/>
                  <a:gd name="T20" fmla="*/ 472 w 1049"/>
                  <a:gd name="T21" fmla="*/ 382 h 388"/>
                  <a:gd name="T22" fmla="*/ 630 w 1049"/>
                  <a:gd name="T23" fmla="*/ 316 h 388"/>
                  <a:gd name="T24" fmla="*/ 779 w 1049"/>
                  <a:gd name="T25" fmla="*/ 250 h 388"/>
                  <a:gd name="T26" fmla="*/ 862 w 1049"/>
                  <a:gd name="T27" fmla="*/ 230 h 388"/>
                  <a:gd name="T28" fmla="*/ 909 w 1049"/>
                  <a:gd name="T29" fmla="*/ 281 h 388"/>
                  <a:gd name="T30" fmla="*/ 951 w 1049"/>
                  <a:gd name="T31" fmla="*/ 354 h 388"/>
                  <a:gd name="T32" fmla="*/ 981 w 1049"/>
                  <a:gd name="T33" fmla="*/ 350 h 388"/>
                  <a:gd name="T34" fmla="*/ 940 w 1049"/>
                  <a:gd name="T35" fmla="*/ 271 h 388"/>
                  <a:gd name="T36" fmla="*/ 953 w 1049"/>
                  <a:gd name="T37" fmla="*/ 260 h 388"/>
                  <a:gd name="T38" fmla="*/ 1049 w 1049"/>
                  <a:gd name="T39" fmla="*/ 290 h 388"/>
                  <a:gd name="T40" fmla="*/ 1044 w 1049"/>
                  <a:gd name="T41" fmla="*/ 262 h 388"/>
                  <a:gd name="T42" fmla="*/ 1002 w 1049"/>
                  <a:gd name="T43" fmla="*/ 241 h 388"/>
                  <a:gd name="T44" fmla="*/ 950 w 1049"/>
                  <a:gd name="T45" fmla="*/ 222 h 388"/>
                  <a:gd name="T46" fmla="*/ 948 w 1049"/>
                  <a:gd name="T47" fmla="*/ 212 h 388"/>
                  <a:gd name="T48" fmla="*/ 1040 w 1049"/>
                  <a:gd name="T49" fmla="*/ 157 h 388"/>
                  <a:gd name="T50" fmla="*/ 1032 w 1049"/>
                  <a:gd name="T51" fmla="*/ 141 h 388"/>
                  <a:gd name="T52" fmla="*/ 1026 w 1049"/>
                  <a:gd name="T53" fmla="*/ 137 h 388"/>
                  <a:gd name="T54" fmla="*/ 936 w 1049"/>
                  <a:gd name="T55" fmla="*/ 185 h 388"/>
                  <a:gd name="T56" fmla="*/ 922 w 1049"/>
                  <a:gd name="T57" fmla="*/ 177 h 388"/>
                  <a:gd name="T58" fmla="*/ 957 w 1049"/>
                  <a:gd name="T59" fmla="*/ 93 h 388"/>
                  <a:gd name="T60" fmla="*/ 953 w 1049"/>
                  <a:gd name="T61" fmla="*/ 87 h 388"/>
                  <a:gd name="T62" fmla="*/ 926 w 1049"/>
                  <a:gd name="T63" fmla="*/ 92 h 388"/>
                  <a:gd name="T64" fmla="*/ 897 w 1049"/>
                  <a:gd name="T65" fmla="*/ 163 h 388"/>
                  <a:gd name="T66" fmla="*/ 850 w 1049"/>
                  <a:gd name="T67" fmla="*/ 192 h 388"/>
                  <a:gd name="T68" fmla="*/ 765 w 1049"/>
                  <a:gd name="T69" fmla="*/ 220 h 388"/>
                  <a:gd name="T70" fmla="*/ 657 w 1049"/>
                  <a:gd name="T71" fmla="*/ 272 h 388"/>
                  <a:gd name="T72" fmla="*/ 516 w 1049"/>
                  <a:gd name="T73" fmla="*/ 330 h 388"/>
                  <a:gd name="T74" fmla="*/ 408 w 1049"/>
                  <a:gd name="T75" fmla="*/ 331 h 388"/>
                  <a:gd name="T76" fmla="*/ 329 w 1049"/>
                  <a:gd name="T77" fmla="*/ 313 h 388"/>
                  <a:gd name="T78" fmla="*/ 237 w 1049"/>
                  <a:gd name="T79" fmla="*/ 247 h 388"/>
                  <a:gd name="T80" fmla="*/ 168 w 1049"/>
                  <a:gd name="T81" fmla="*/ 165 h 388"/>
                  <a:gd name="T82" fmla="*/ 115 w 1049"/>
                  <a:gd name="T83" fmla="*/ 91 h 388"/>
                  <a:gd name="T84" fmla="*/ 118 w 1049"/>
                  <a:gd name="T85" fmla="*/ 78 h 388"/>
                  <a:gd name="T86" fmla="*/ 129 w 1049"/>
                  <a:gd name="T87" fmla="*/ 10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9" h="388">
                    <a:moveTo>
                      <a:pt x="129" y="109"/>
                    </a:moveTo>
                    <a:lnTo>
                      <a:pt x="119" y="65"/>
                    </a:lnTo>
                    <a:lnTo>
                      <a:pt x="81" y="3"/>
                    </a:lnTo>
                    <a:lnTo>
                      <a:pt x="40" y="0"/>
                    </a:lnTo>
                    <a:lnTo>
                      <a:pt x="0" y="43"/>
                    </a:lnTo>
                    <a:lnTo>
                      <a:pt x="9" y="101"/>
                    </a:lnTo>
                    <a:lnTo>
                      <a:pt x="45" y="153"/>
                    </a:lnTo>
                    <a:lnTo>
                      <a:pt x="125" y="249"/>
                    </a:lnTo>
                    <a:lnTo>
                      <a:pt x="209" y="329"/>
                    </a:lnTo>
                    <a:lnTo>
                      <a:pt x="310" y="388"/>
                    </a:lnTo>
                    <a:lnTo>
                      <a:pt x="472" y="382"/>
                    </a:lnTo>
                    <a:lnTo>
                      <a:pt x="630" y="316"/>
                    </a:lnTo>
                    <a:lnTo>
                      <a:pt x="779" y="250"/>
                    </a:lnTo>
                    <a:lnTo>
                      <a:pt x="862" y="230"/>
                    </a:lnTo>
                    <a:lnTo>
                      <a:pt x="909" y="281"/>
                    </a:lnTo>
                    <a:lnTo>
                      <a:pt x="951" y="354"/>
                    </a:lnTo>
                    <a:lnTo>
                      <a:pt x="981" y="350"/>
                    </a:lnTo>
                    <a:lnTo>
                      <a:pt x="940" y="271"/>
                    </a:lnTo>
                    <a:lnTo>
                      <a:pt x="953" y="260"/>
                    </a:lnTo>
                    <a:lnTo>
                      <a:pt x="1049" y="290"/>
                    </a:lnTo>
                    <a:lnTo>
                      <a:pt x="1044" y="262"/>
                    </a:lnTo>
                    <a:lnTo>
                      <a:pt x="1002" y="241"/>
                    </a:lnTo>
                    <a:lnTo>
                      <a:pt x="950" y="222"/>
                    </a:lnTo>
                    <a:lnTo>
                      <a:pt x="948" y="212"/>
                    </a:lnTo>
                    <a:lnTo>
                      <a:pt x="1040" y="157"/>
                    </a:lnTo>
                    <a:lnTo>
                      <a:pt x="1032" y="141"/>
                    </a:lnTo>
                    <a:lnTo>
                      <a:pt x="1026" y="137"/>
                    </a:lnTo>
                    <a:lnTo>
                      <a:pt x="936" y="185"/>
                    </a:lnTo>
                    <a:lnTo>
                      <a:pt x="922" y="177"/>
                    </a:lnTo>
                    <a:lnTo>
                      <a:pt x="957" y="93"/>
                    </a:lnTo>
                    <a:lnTo>
                      <a:pt x="953" y="87"/>
                    </a:lnTo>
                    <a:lnTo>
                      <a:pt x="926" y="92"/>
                    </a:lnTo>
                    <a:lnTo>
                      <a:pt x="897" y="163"/>
                    </a:lnTo>
                    <a:lnTo>
                      <a:pt x="850" y="192"/>
                    </a:lnTo>
                    <a:lnTo>
                      <a:pt x="765" y="220"/>
                    </a:lnTo>
                    <a:lnTo>
                      <a:pt x="657" y="272"/>
                    </a:lnTo>
                    <a:lnTo>
                      <a:pt x="516" y="330"/>
                    </a:lnTo>
                    <a:lnTo>
                      <a:pt x="408" y="331"/>
                    </a:lnTo>
                    <a:lnTo>
                      <a:pt x="329" y="313"/>
                    </a:lnTo>
                    <a:lnTo>
                      <a:pt x="237" y="247"/>
                    </a:lnTo>
                    <a:lnTo>
                      <a:pt x="168" y="165"/>
                    </a:lnTo>
                    <a:lnTo>
                      <a:pt x="115" y="91"/>
                    </a:lnTo>
                    <a:lnTo>
                      <a:pt x="118" y="78"/>
                    </a:lnTo>
                    <a:lnTo>
                      <a:pt x="129" y="1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23"/>
            <p:cNvGrpSpPr>
              <a:grpSpLocks/>
            </p:cNvGrpSpPr>
            <p:nvPr/>
          </p:nvGrpSpPr>
          <p:grpSpPr bwMode="auto">
            <a:xfrm>
              <a:off x="2533" y="3535"/>
              <a:ext cx="548" cy="303"/>
              <a:chOff x="2533" y="3535"/>
              <a:chExt cx="548" cy="303"/>
            </a:xfrm>
          </p:grpSpPr>
          <p:sp>
            <p:nvSpPr>
              <p:cNvPr id="10" name="Freeform 21"/>
              <p:cNvSpPr>
                <a:spLocks/>
              </p:cNvSpPr>
              <p:nvPr/>
            </p:nvSpPr>
            <p:spPr bwMode="auto">
              <a:xfrm>
                <a:off x="2533" y="3535"/>
                <a:ext cx="548" cy="303"/>
              </a:xfrm>
              <a:custGeom>
                <a:avLst/>
                <a:gdLst>
                  <a:gd name="T0" fmla="*/ 0 w 1095"/>
                  <a:gd name="T1" fmla="*/ 349 h 606"/>
                  <a:gd name="T2" fmla="*/ 0 w 1095"/>
                  <a:gd name="T3" fmla="*/ 301 h 606"/>
                  <a:gd name="T4" fmla="*/ 14 w 1095"/>
                  <a:gd name="T5" fmla="*/ 256 h 606"/>
                  <a:gd name="T6" fmla="*/ 46 w 1095"/>
                  <a:gd name="T7" fmla="*/ 205 h 606"/>
                  <a:gd name="T8" fmla="*/ 97 w 1095"/>
                  <a:gd name="T9" fmla="*/ 157 h 606"/>
                  <a:gd name="T10" fmla="*/ 140 w 1095"/>
                  <a:gd name="T11" fmla="*/ 126 h 606"/>
                  <a:gd name="T12" fmla="*/ 201 w 1095"/>
                  <a:gd name="T13" fmla="*/ 89 h 606"/>
                  <a:gd name="T14" fmla="*/ 315 w 1095"/>
                  <a:gd name="T15" fmla="*/ 48 h 606"/>
                  <a:gd name="T16" fmla="*/ 425 w 1095"/>
                  <a:gd name="T17" fmla="*/ 19 h 606"/>
                  <a:gd name="T18" fmla="*/ 549 w 1095"/>
                  <a:gd name="T19" fmla="*/ 7 h 606"/>
                  <a:gd name="T20" fmla="*/ 674 w 1095"/>
                  <a:gd name="T21" fmla="*/ 0 h 606"/>
                  <a:gd name="T22" fmla="*/ 780 w 1095"/>
                  <a:gd name="T23" fmla="*/ 7 h 606"/>
                  <a:gd name="T24" fmla="*/ 860 w 1095"/>
                  <a:gd name="T25" fmla="*/ 19 h 606"/>
                  <a:gd name="T26" fmla="*/ 947 w 1095"/>
                  <a:gd name="T27" fmla="*/ 45 h 606"/>
                  <a:gd name="T28" fmla="*/ 1005 w 1095"/>
                  <a:gd name="T29" fmla="*/ 74 h 606"/>
                  <a:gd name="T30" fmla="*/ 1045 w 1095"/>
                  <a:gd name="T31" fmla="*/ 106 h 606"/>
                  <a:gd name="T32" fmla="*/ 1075 w 1095"/>
                  <a:gd name="T33" fmla="*/ 141 h 606"/>
                  <a:gd name="T34" fmla="*/ 1081 w 1095"/>
                  <a:gd name="T35" fmla="*/ 190 h 606"/>
                  <a:gd name="T36" fmla="*/ 1095 w 1095"/>
                  <a:gd name="T37" fmla="*/ 324 h 606"/>
                  <a:gd name="T38" fmla="*/ 1091 w 1095"/>
                  <a:gd name="T39" fmla="*/ 372 h 606"/>
                  <a:gd name="T40" fmla="*/ 1069 w 1095"/>
                  <a:gd name="T41" fmla="*/ 423 h 606"/>
                  <a:gd name="T42" fmla="*/ 1025 w 1095"/>
                  <a:gd name="T43" fmla="*/ 452 h 606"/>
                  <a:gd name="T44" fmla="*/ 978 w 1095"/>
                  <a:gd name="T45" fmla="*/ 487 h 606"/>
                  <a:gd name="T46" fmla="*/ 904 w 1095"/>
                  <a:gd name="T47" fmla="*/ 520 h 606"/>
                  <a:gd name="T48" fmla="*/ 824 w 1095"/>
                  <a:gd name="T49" fmla="*/ 551 h 606"/>
                  <a:gd name="T50" fmla="*/ 734 w 1095"/>
                  <a:gd name="T51" fmla="*/ 571 h 606"/>
                  <a:gd name="T52" fmla="*/ 636 w 1095"/>
                  <a:gd name="T53" fmla="*/ 590 h 606"/>
                  <a:gd name="T54" fmla="*/ 532 w 1095"/>
                  <a:gd name="T55" fmla="*/ 602 h 606"/>
                  <a:gd name="T56" fmla="*/ 411 w 1095"/>
                  <a:gd name="T57" fmla="*/ 606 h 606"/>
                  <a:gd name="T58" fmla="*/ 305 w 1095"/>
                  <a:gd name="T59" fmla="*/ 600 h 606"/>
                  <a:gd name="T60" fmla="*/ 201 w 1095"/>
                  <a:gd name="T61" fmla="*/ 577 h 606"/>
                  <a:gd name="T62" fmla="*/ 124 w 1095"/>
                  <a:gd name="T63" fmla="*/ 545 h 606"/>
                  <a:gd name="T64" fmla="*/ 66 w 1095"/>
                  <a:gd name="T65" fmla="*/ 503 h 606"/>
                  <a:gd name="T66" fmla="*/ 20 w 1095"/>
                  <a:gd name="T67" fmla="*/ 443 h 606"/>
                  <a:gd name="T68" fmla="*/ 4 w 1095"/>
                  <a:gd name="T69" fmla="*/ 388 h 606"/>
                  <a:gd name="T70" fmla="*/ 0 w 1095"/>
                  <a:gd name="T71" fmla="*/ 3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5" h="606">
                    <a:moveTo>
                      <a:pt x="0" y="349"/>
                    </a:moveTo>
                    <a:lnTo>
                      <a:pt x="0" y="301"/>
                    </a:lnTo>
                    <a:lnTo>
                      <a:pt x="14" y="256"/>
                    </a:lnTo>
                    <a:lnTo>
                      <a:pt x="46" y="205"/>
                    </a:lnTo>
                    <a:lnTo>
                      <a:pt x="97" y="157"/>
                    </a:lnTo>
                    <a:lnTo>
                      <a:pt x="140" y="126"/>
                    </a:lnTo>
                    <a:lnTo>
                      <a:pt x="201" y="89"/>
                    </a:lnTo>
                    <a:lnTo>
                      <a:pt x="315" y="48"/>
                    </a:lnTo>
                    <a:lnTo>
                      <a:pt x="425" y="19"/>
                    </a:lnTo>
                    <a:lnTo>
                      <a:pt x="549" y="7"/>
                    </a:lnTo>
                    <a:lnTo>
                      <a:pt x="674" y="0"/>
                    </a:lnTo>
                    <a:lnTo>
                      <a:pt x="780" y="7"/>
                    </a:lnTo>
                    <a:lnTo>
                      <a:pt x="860" y="19"/>
                    </a:lnTo>
                    <a:lnTo>
                      <a:pt x="947" y="45"/>
                    </a:lnTo>
                    <a:lnTo>
                      <a:pt x="1005" y="74"/>
                    </a:lnTo>
                    <a:lnTo>
                      <a:pt x="1045" y="106"/>
                    </a:lnTo>
                    <a:lnTo>
                      <a:pt x="1075" y="141"/>
                    </a:lnTo>
                    <a:lnTo>
                      <a:pt x="1081" y="190"/>
                    </a:lnTo>
                    <a:lnTo>
                      <a:pt x="1095" y="324"/>
                    </a:lnTo>
                    <a:lnTo>
                      <a:pt x="1091" y="372"/>
                    </a:lnTo>
                    <a:lnTo>
                      <a:pt x="1069" y="423"/>
                    </a:lnTo>
                    <a:lnTo>
                      <a:pt x="1025" y="452"/>
                    </a:lnTo>
                    <a:lnTo>
                      <a:pt x="978" y="487"/>
                    </a:lnTo>
                    <a:lnTo>
                      <a:pt x="904" y="520"/>
                    </a:lnTo>
                    <a:lnTo>
                      <a:pt x="824" y="551"/>
                    </a:lnTo>
                    <a:lnTo>
                      <a:pt x="734" y="571"/>
                    </a:lnTo>
                    <a:lnTo>
                      <a:pt x="636" y="590"/>
                    </a:lnTo>
                    <a:lnTo>
                      <a:pt x="532" y="602"/>
                    </a:lnTo>
                    <a:lnTo>
                      <a:pt x="411" y="606"/>
                    </a:lnTo>
                    <a:lnTo>
                      <a:pt x="305" y="600"/>
                    </a:lnTo>
                    <a:lnTo>
                      <a:pt x="201" y="577"/>
                    </a:lnTo>
                    <a:lnTo>
                      <a:pt x="124" y="545"/>
                    </a:lnTo>
                    <a:lnTo>
                      <a:pt x="66" y="503"/>
                    </a:lnTo>
                    <a:lnTo>
                      <a:pt x="20" y="443"/>
                    </a:lnTo>
                    <a:lnTo>
                      <a:pt x="4" y="388"/>
                    </a:lnTo>
                    <a:lnTo>
                      <a:pt x="0" y="349"/>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auto">
              <a:xfrm>
                <a:off x="2762" y="3626"/>
                <a:ext cx="319" cy="155"/>
              </a:xfrm>
              <a:custGeom>
                <a:avLst/>
                <a:gdLst>
                  <a:gd name="T0" fmla="*/ 623 w 637"/>
                  <a:gd name="T1" fmla="*/ 0 h 311"/>
                  <a:gd name="T2" fmla="*/ 630 w 637"/>
                  <a:gd name="T3" fmla="*/ 65 h 311"/>
                  <a:gd name="T4" fmla="*/ 637 w 637"/>
                  <a:gd name="T5" fmla="*/ 119 h 311"/>
                  <a:gd name="T6" fmla="*/ 633 w 637"/>
                  <a:gd name="T7" fmla="*/ 181 h 311"/>
                  <a:gd name="T8" fmla="*/ 623 w 637"/>
                  <a:gd name="T9" fmla="*/ 218 h 311"/>
                  <a:gd name="T10" fmla="*/ 603 w 637"/>
                  <a:gd name="T11" fmla="*/ 247 h 311"/>
                  <a:gd name="T12" fmla="*/ 569 w 637"/>
                  <a:gd name="T13" fmla="*/ 270 h 311"/>
                  <a:gd name="T14" fmla="*/ 529 w 637"/>
                  <a:gd name="T15" fmla="*/ 292 h 311"/>
                  <a:gd name="T16" fmla="*/ 463 w 637"/>
                  <a:gd name="T17" fmla="*/ 309 h 311"/>
                  <a:gd name="T18" fmla="*/ 419 w 637"/>
                  <a:gd name="T19" fmla="*/ 311 h 311"/>
                  <a:gd name="T20" fmla="*/ 509 w 637"/>
                  <a:gd name="T21" fmla="*/ 280 h 311"/>
                  <a:gd name="T22" fmla="*/ 569 w 637"/>
                  <a:gd name="T23" fmla="*/ 241 h 311"/>
                  <a:gd name="T24" fmla="*/ 603 w 637"/>
                  <a:gd name="T25" fmla="*/ 206 h 311"/>
                  <a:gd name="T26" fmla="*/ 616 w 637"/>
                  <a:gd name="T27" fmla="*/ 171 h 311"/>
                  <a:gd name="T28" fmla="*/ 586 w 637"/>
                  <a:gd name="T29" fmla="*/ 190 h 311"/>
                  <a:gd name="T30" fmla="*/ 545 w 637"/>
                  <a:gd name="T31" fmla="*/ 222 h 311"/>
                  <a:gd name="T32" fmla="*/ 503 w 637"/>
                  <a:gd name="T33" fmla="*/ 235 h 311"/>
                  <a:gd name="T34" fmla="*/ 459 w 637"/>
                  <a:gd name="T35" fmla="*/ 261 h 311"/>
                  <a:gd name="T36" fmla="*/ 569 w 637"/>
                  <a:gd name="T37" fmla="*/ 181 h 311"/>
                  <a:gd name="T38" fmla="*/ 593 w 637"/>
                  <a:gd name="T39" fmla="*/ 144 h 311"/>
                  <a:gd name="T40" fmla="*/ 599 w 637"/>
                  <a:gd name="T41" fmla="*/ 109 h 311"/>
                  <a:gd name="T42" fmla="*/ 556 w 637"/>
                  <a:gd name="T43" fmla="*/ 152 h 311"/>
                  <a:gd name="T44" fmla="*/ 493 w 637"/>
                  <a:gd name="T45" fmla="*/ 190 h 311"/>
                  <a:gd name="T46" fmla="*/ 429 w 637"/>
                  <a:gd name="T47" fmla="*/ 228 h 311"/>
                  <a:gd name="T48" fmla="*/ 382 w 637"/>
                  <a:gd name="T49" fmla="*/ 247 h 311"/>
                  <a:gd name="T50" fmla="*/ 315 w 637"/>
                  <a:gd name="T51" fmla="*/ 270 h 311"/>
                  <a:gd name="T52" fmla="*/ 252 w 637"/>
                  <a:gd name="T53" fmla="*/ 286 h 311"/>
                  <a:gd name="T54" fmla="*/ 188 w 637"/>
                  <a:gd name="T55" fmla="*/ 296 h 311"/>
                  <a:gd name="T56" fmla="*/ 68 w 637"/>
                  <a:gd name="T57" fmla="*/ 305 h 311"/>
                  <a:gd name="T58" fmla="*/ 0 w 637"/>
                  <a:gd name="T59" fmla="*/ 296 h 311"/>
                  <a:gd name="T60" fmla="*/ 134 w 637"/>
                  <a:gd name="T61" fmla="*/ 290 h 311"/>
                  <a:gd name="T62" fmla="*/ 262 w 637"/>
                  <a:gd name="T63" fmla="*/ 264 h 311"/>
                  <a:gd name="T64" fmla="*/ 335 w 637"/>
                  <a:gd name="T65" fmla="*/ 239 h 311"/>
                  <a:gd name="T66" fmla="*/ 402 w 637"/>
                  <a:gd name="T67" fmla="*/ 212 h 311"/>
                  <a:gd name="T68" fmla="*/ 479 w 637"/>
                  <a:gd name="T69" fmla="*/ 171 h 311"/>
                  <a:gd name="T70" fmla="*/ 539 w 637"/>
                  <a:gd name="T71" fmla="*/ 126 h 311"/>
                  <a:gd name="T72" fmla="*/ 579 w 637"/>
                  <a:gd name="T73" fmla="*/ 87 h 311"/>
                  <a:gd name="T74" fmla="*/ 603 w 637"/>
                  <a:gd name="T75" fmla="*/ 55 h 311"/>
                  <a:gd name="T76" fmla="*/ 623 w 637"/>
                  <a:gd name="T7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7" h="311">
                    <a:moveTo>
                      <a:pt x="623" y="0"/>
                    </a:moveTo>
                    <a:lnTo>
                      <a:pt x="630" y="65"/>
                    </a:lnTo>
                    <a:lnTo>
                      <a:pt x="637" y="119"/>
                    </a:lnTo>
                    <a:lnTo>
                      <a:pt x="633" y="181"/>
                    </a:lnTo>
                    <a:lnTo>
                      <a:pt x="623" y="218"/>
                    </a:lnTo>
                    <a:lnTo>
                      <a:pt x="603" y="247"/>
                    </a:lnTo>
                    <a:lnTo>
                      <a:pt x="569" y="270"/>
                    </a:lnTo>
                    <a:lnTo>
                      <a:pt x="529" y="292"/>
                    </a:lnTo>
                    <a:lnTo>
                      <a:pt x="463" y="309"/>
                    </a:lnTo>
                    <a:lnTo>
                      <a:pt x="419" y="311"/>
                    </a:lnTo>
                    <a:lnTo>
                      <a:pt x="509" y="280"/>
                    </a:lnTo>
                    <a:lnTo>
                      <a:pt x="569" y="241"/>
                    </a:lnTo>
                    <a:lnTo>
                      <a:pt x="603" y="206"/>
                    </a:lnTo>
                    <a:lnTo>
                      <a:pt x="616" y="171"/>
                    </a:lnTo>
                    <a:lnTo>
                      <a:pt x="586" y="190"/>
                    </a:lnTo>
                    <a:lnTo>
                      <a:pt x="545" y="222"/>
                    </a:lnTo>
                    <a:lnTo>
                      <a:pt x="503" y="235"/>
                    </a:lnTo>
                    <a:lnTo>
                      <a:pt x="459" y="261"/>
                    </a:lnTo>
                    <a:lnTo>
                      <a:pt x="569" y="181"/>
                    </a:lnTo>
                    <a:lnTo>
                      <a:pt x="593" y="144"/>
                    </a:lnTo>
                    <a:lnTo>
                      <a:pt x="599" y="109"/>
                    </a:lnTo>
                    <a:lnTo>
                      <a:pt x="556" y="152"/>
                    </a:lnTo>
                    <a:lnTo>
                      <a:pt x="493" y="190"/>
                    </a:lnTo>
                    <a:lnTo>
                      <a:pt x="429" y="228"/>
                    </a:lnTo>
                    <a:lnTo>
                      <a:pt x="382" y="247"/>
                    </a:lnTo>
                    <a:lnTo>
                      <a:pt x="315" y="270"/>
                    </a:lnTo>
                    <a:lnTo>
                      <a:pt x="252" y="286"/>
                    </a:lnTo>
                    <a:lnTo>
                      <a:pt x="188" y="296"/>
                    </a:lnTo>
                    <a:lnTo>
                      <a:pt x="68" y="305"/>
                    </a:lnTo>
                    <a:lnTo>
                      <a:pt x="0" y="296"/>
                    </a:lnTo>
                    <a:lnTo>
                      <a:pt x="134" y="290"/>
                    </a:lnTo>
                    <a:lnTo>
                      <a:pt x="262" y="264"/>
                    </a:lnTo>
                    <a:lnTo>
                      <a:pt x="335" y="239"/>
                    </a:lnTo>
                    <a:lnTo>
                      <a:pt x="402" y="212"/>
                    </a:lnTo>
                    <a:lnTo>
                      <a:pt x="479" y="171"/>
                    </a:lnTo>
                    <a:lnTo>
                      <a:pt x="539" y="126"/>
                    </a:lnTo>
                    <a:lnTo>
                      <a:pt x="579" y="87"/>
                    </a:lnTo>
                    <a:lnTo>
                      <a:pt x="603" y="55"/>
                    </a:lnTo>
                    <a:lnTo>
                      <a:pt x="6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xmlns="" val="3731316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2"/>
          <p:cNvSpPr>
            <a:spLocks noGrp="1" noChangeArrowheads="1"/>
          </p:cNvSpPr>
          <p:nvPr>
            <p:ph type="title"/>
          </p:nvPr>
        </p:nvSpPr>
        <p:spPr/>
        <p:txBody>
          <a:bodyPr anchor="t">
            <a:normAutofit/>
          </a:bodyPr>
          <a:lstStyle/>
          <a:p>
            <a:pPr eaLnBrk="1" hangingPunct="1"/>
            <a:r>
              <a:rPr lang="en-US" dirty="0">
                <a:solidFill>
                  <a:srgbClr val="000000"/>
                </a:solidFill>
              </a:rPr>
              <a:t>Prior Title I, A SNS Rule</a:t>
            </a:r>
            <a:br>
              <a:rPr lang="en-US" dirty="0">
                <a:solidFill>
                  <a:srgbClr val="000000"/>
                </a:solidFill>
              </a:rPr>
            </a:br>
            <a:endParaRPr lang="en-US" sz="2900" dirty="0">
              <a:solidFill>
                <a:srgbClr val="000000"/>
              </a:solidFill>
            </a:endParaRPr>
          </a:p>
        </p:txBody>
      </p:sp>
      <p:sp>
        <p:nvSpPr>
          <p:cNvPr id="144390" name="Rectangle 3"/>
          <p:cNvSpPr>
            <a:spLocks noGrp="1" noChangeArrowheads="1"/>
          </p:cNvSpPr>
          <p:nvPr>
            <p:ph idx="1"/>
          </p:nvPr>
        </p:nvSpPr>
        <p:spPr>
          <a:xfrm>
            <a:off x="1028699" y="1772357"/>
            <a:ext cx="7200901" cy="4095044"/>
          </a:xfrm>
        </p:spPr>
        <p:txBody>
          <a:bodyPr>
            <a:normAutofit/>
          </a:bodyPr>
          <a:lstStyle/>
          <a:p>
            <a:pPr marL="411163" indent="-342900" algn="ctr">
              <a:buNone/>
            </a:pPr>
            <a:r>
              <a:rPr lang="en-US" sz="2400" dirty="0"/>
              <a:t>“What would have happened in the absence of the federal funds??”</a:t>
            </a:r>
          </a:p>
          <a:p>
            <a:pPr marL="609600" indent="-609600">
              <a:buNone/>
            </a:pPr>
            <a:r>
              <a:rPr lang="en-US" sz="2400" u="sng" dirty="0">
                <a:solidFill>
                  <a:srgbClr val="000000"/>
                </a:solidFill>
              </a:rPr>
              <a:t>3 Presumptions of Supplanting</a:t>
            </a:r>
            <a:r>
              <a:rPr lang="en-US" sz="1800" dirty="0">
                <a:solidFill>
                  <a:srgbClr val="000000"/>
                </a:solidFill>
              </a:rPr>
              <a:t> </a:t>
            </a:r>
          </a:p>
          <a:p>
            <a:pPr marL="609600" indent="-609600">
              <a:buFont typeface="Wingdings" pitchFamily="2" charset="2"/>
              <a:buAutoNum type="arabicPeriod"/>
            </a:pPr>
            <a:r>
              <a:rPr lang="en-US" dirty="0"/>
              <a:t>Required to be made available under other federal, state, or local laws</a:t>
            </a:r>
          </a:p>
          <a:p>
            <a:pPr marL="609600" indent="-609600">
              <a:buFont typeface="Wingdings" pitchFamily="2" charset="2"/>
              <a:buAutoNum type="arabicPeriod"/>
            </a:pPr>
            <a:r>
              <a:rPr lang="en-US" dirty="0"/>
              <a:t>Provided with non-federal funds in prior year</a:t>
            </a:r>
          </a:p>
          <a:p>
            <a:pPr marL="609600" indent="-609600">
              <a:buFont typeface="Wingdings" pitchFamily="2" charset="2"/>
              <a:buAutoNum type="arabicPeriod"/>
            </a:pPr>
            <a:r>
              <a:rPr lang="en-US" dirty="0"/>
              <a:t>Provided services to Title I students and the same services were provided to non-Title I students using non-federal funds.</a:t>
            </a:r>
          </a:p>
        </p:txBody>
      </p:sp>
      <p:sp>
        <p:nvSpPr>
          <p:cNvPr id="3" name="Slide Number Placeholder 2"/>
          <p:cNvSpPr>
            <a:spLocks noGrp="1"/>
          </p:cNvSpPr>
          <p:nvPr>
            <p:ph type="sldNum" sz="quarter" idx="12"/>
          </p:nvPr>
        </p:nvSpPr>
        <p:spPr/>
        <p:txBody>
          <a:bodyPr/>
          <a:lstStyle/>
          <a:p>
            <a:fld id="{5CC42AE1-40A2-4F81-9633-FBE296E6079B}" type="slidenum">
              <a:rPr lang="en-US" smtClean="0"/>
              <a:pPr/>
              <a:t>58</a:t>
            </a:fld>
            <a:endParaRPr lang="en-US" dirty="0"/>
          </a:p>
        </p:txBody>
      </p:sp>
    </p:spTree>
    <p:extLst>
      <p:ext uri="{BB962C8B-B14F-4D97-AF65-F5344CB8AC3E}">
        <p14:creationId xmlns:p14="http://schemas.microsoft.com/office/powerpoint/2010/main" xmlns="" val="623325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ESSA Title I, A </a:t>
            </a:r>
            <a:r>
              <a:rPr lang="en-US" dirty="0" err="1">
                <a:solidFill>
                  <a:srgbClr val="000000"/>
                </a:solidFill>
              </a:rPr>
              <a:t>SNS</a:t>
            </a:r>
            <a:r>
              <a:rPr lang="en-US" dirty="0">
                <a:solidFill>
                  <a:srgbClr val="000000"/>
                </a:solidFill>
              </a:rPr>
              <a:t/>
            </a:r>
            <a:br>
              <a:rPr lang="en-US" dirty="0">
                <a:solidFill>
                  <a:srgbClr val="000000"/>
                </a:solidFill>
              </a:rPr>
            </a:br>
            <a:r>
              <a:rPr lang="en-US" dirty="0">
                <a:solidFill>
                  <a:srgbClr val="000000"/>
                </a:solidFill>
              </a:rPr>
              <a:t>Sec. 1118(b)(2)</a:t>
            </a:r>
            <a:endParaRPr lang="en-US" dirty="0"/>
          </a:p>
        </p:txBody>
      </p:sp>
      <p:sp>
        <p:nvSpPr>
          <p:cNvPr id="3" name="Content Placeholder 2"/>
          <p:cNvSpPr>
            <a:spLocks noGrp="1"/>
          </p:cNvSpPr>
          <p:nvPr>
            <p:ph idx="1"/>
          </p:nvPr>
        </p:nvSpPr>
        <p:spPr/>
        <p:txBody>
          <a:bodyPr>
            <a:normAutofit/>
          </a:bodyPr>
          <a:lstStyle/>
          <a:p>
            <a:r>
              <a:rPr lang="en-US" sz="2400" dirty="0">
                <a:solidFill>
                  <a:srgbClr val="C00000"/>
                </a:solidFill>
              </a:rPr>
              <a:t>(NEW)</a:t>
            </a:r>
            <a:r>
              <a:rPr lang="en-US" sz="2400" dirty="0"/>
              <a:t> To demonstrate compliance, the LEA shall demonstrate that the methodology used to allocate State and local funds to each school receiving assistance under this part ensures that the school receives all the State and local funds it would otherwise receive if it were not receiving Title I funds.</a:t>
            </a:r>
          </a:p>
          <a:p>
            <a:pPr lvl="1"/>
            <a:r>
              <a:rPr lang="en-US" sz="2400" dirty="0"/>
              <a:t>Similar to prior SW standard</a:t>
            </a:r>
          </a:p>
        </p:txBody>
      </p:sp>
      <p:sp>
        <p:nvSpPr>
          <p:cNvPr id="5" name="Slide Number Placeholder 4"/>
          <p:cNvSpPr>
            <a:spLocks noGrp="1"/>
          </p:cNvSpPr>
          <p:nvPr>
            <p:ph type="sldNum" sz="quarter" idx="12"/>
          </p:nvPr>
        </p:nvSpPr>
        <p:spPr/>
        <p:txBody>
          <a:bodyPr/>
          <a:lstStyle/>
          <a:p>
            <a:fld id="{5CC42AE1-40A2-4F81-9633-FBE296E6079B}" type="slidenum">
              <a:rPr lang="en-US" smtClean="0"/>
              <a:pPr/>
              <a:t>59</a:t>
            </a:fld>
            <a:endParaRPr lang="en-US" dirty="0"/>
          </a:p>
        </p:txBody>
      </p:sp>
    </p:spTree>
    <p:extLst>
      <p:ext uri="{BB962C8B-B14F-4D97-AF65-F5344CB8AC3E}">
        <p14:creationId xmlns:p14="http://schemas.microsoft.com/office/powerpoint/2010/main" xmlns="" val="363534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55978"/>
            <a:ext cx="7200900" cy="821266"/>
          </a:xfrm>
        </p:spPr>
        <p:txBody>
          <a:bodyPr>
            <a:normAutofit/>
          </a:bodyPr>
          <a:lstStyle/>
          <a:p>
            <a:r>
              <a:rPr lang="en-US" dirty="0"/>
              <a:t>ESSA Guidance</a:t>
            </a:r>
          </a:p>
        </p:txBody>
      </p:sp>
      <p:sp>
        <p:nvSpPr>
          <p:cNvPr id="3" name="Content Placeholder 2"/>
          <p:cNvSpPr>
            <a:spLocks noGrp="1"/>
          </p:cNvSpPr>
          <p:nvPr>
            <p:ph idx="1"/>
          </p:nvPr>
        </p:nvSpPr>
        <p:spPr>
          <a:xfrm>
            <a:off x="824089" y="1601611"/>
            <a:ext cx="7933775" cy="4797778"/>
          </a:xfrm>
        </p:spPr>
        <p:txBody>
          <a:bodyPr>
            <a:normAutofit fontScale="92500" lnSpcReduction="10000"/>
          </a:bodyPr>
          <a:lstStyle/>
          <a:p>
            <a:pPr lvl="0"/>
            <a:r>
              <a:rPr lang="en-US" sz="2400" dirty="0"/>
              <a:t>Foster Care Guidance (6/23/16)</a:t>
            </a:r>
          </a:p>
          <a:p>
            <a:pPr lvl="0"/>
            <a:r>
              <a:rPr lang="en-US" sz="2400" dirty="0"/>
              <a:t>Dear Colleague Letter re: Stakeholder Engagement (6/23/16)</a:t>
            </a:r>
          </a:p>
          <a:p>
            <a:pPr lvl="0"/>
            <a:r>
              <a:rPr lang="en-US" sz="2400" dirty="0"/>
              <a:t>Homeless and Youth Programs (7/27/16)</a:t>
            </a:r>
          </a:p>
          <a:p>
            <a:pPr lvl="0"/>
            <a:r>
              <a:rPr lang="en-US" sz="2400" dirty="0"/>
              <a:t>Title III, A English Learners (9/23/16)</a:t>
            </a:r>
          </a:p>
          <a:p>
            <a:pPr lvl="0"/>
            <a:r>
              <a:rPr lang="en-US" sz="2400" dirty="0"/>
              <a:t>Using Evidence to Strengthen Education Investments (9/16/16)</a:t>
            </a:r>
          </a:p>
          <a:p>
            <a:pPr lvl="0"/>
            <a:r>
              <a:rPr lang="en-US" sz="2400" dirty="0"/>
              <a:t>Dear Colleague Letter re: Tribal Consultation (9/26/16)</a:t>
            </a:r>
          </a:p>
          <a:p>
            <a:pPr lvl="0"/>
            <a:r>
              <a:rPr lang="en-US" sz="2400" dirty="0"/>
              <a:t>Title II, A Teachers and School Leaders (9/27/16)</a:t>
            </a:r>
          </a:p>
          <a:p>
            <a:pPr lvl="0"/>
            <a:r>
              <a:rPr lang="en-US" sz="2400" dirty="0"/>
              <a:t>Schoolwide Programs and Funding (9/29/16)</a:t>
            </a:r>
          </a:p>
          <a:p>
            <a:pPr lvl="0"/>
            <a:r>
              <a:rPr lang="en-US" sz="2400" dirty="0"/>
              <a:t>Early Learning Guidance (10/20/16)</a:t>
            </a:r>
          </a:p>
          <a:p>
            <a:pPr lvl="0"/>
            <a:r>
              <a:rPr lang="en-US" sz="2400" dirty="0"/>
              <a:t>Title IV, A Student Support and Academic Enrichment  (10/21/16)</a:t>
            </a:r>
          </a:p>
        </p:txBody>
      </p:sp>
      <p:pic>
        <p:nvPicPr>
          <p:cNvPr id="6" name="Picture 6" descr="https://upload.wikimedia.org/wikipedia/commons/thumb/0/0e/US-DeptOfEducation-Seal.svg/1024px-US-DeptOfEducation-Seal.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2887" y="244122"/>
            <a:ext cx="1444977" cy="144497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5CC42AE1-40A2-4F81-9633-FBE296E6079B}" type="slidenum">
              <a:rPr lang="en-US" smtClean="0"/>
              <a:pPr/>
              <a:t>6</a:t>
            </a:fld>
            <a:endParaRPr lang="en-US" dirty="0"/>
          </a:p>
        </p:txBody>
      </p:sp>
    </p:spTree>
    <p:extLst>
      <p:ext uri="{BB962C8B-B14F-4D97-AF65-F5344CB8AC3E}">
        <p14:creationId xmlns:p14="http://schemas.microsoft.com/office/powerpoint/2010/main" xmlns="" val="20158179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Title I, A SNS (cont.)</a:t>
            </a:r>
            <a:br>
              <a:rPr lang="en-US" dirty="0">
                <a:solidFill>
                  <a:srgbClr val="000000"/>
                </a:solidFill>
              </a:rPr>
            </a:br>
            <a:r>
              <a:rPr lang="en-US" dirty="0">
                <a:solidFill>
                  <a:srgbClr val="000000"/>
                </a:solidFill>
              </a:rPr>
              <a:t>Sec. 1118(b)(3) – (4)</a:t>
            </a:r>
            <a:endParaRPr lang="en-US" dirty="0"/>
          </a:p>
        </p:txBody>
      </p:sp>
      <p:sp>
        <p:nvSpPr>
          <p:cNvPr id="3" name="Content Placeholder 2"/>
          <p:cNvSpPr>
            <a:spLocks noGrp="1"/>
          </p:cNvSpPr>
          <p:nvPr>
            <p:ph idx="1"/>
          </p:nvPr>
        </p:nvSpPr>
        <p:spPr>
          <a:xfrm>
            <a:off x="1028699" y="2285999"/>
            <a:ext cx="7776633" cy="3798711"/>
          </a:xfrm>
        </p:spPr>
        <p:txBody>
          <a:bodyPr>
            <a:normAutofit lnSpcReduction="10000"/>
          </a:bodyPr>
          <a:lstStyle/>
          <a:p>
            <a:r>
              <a:rPr lang="en-US" sz="2400" dirty="0">
                <a:solidFill>
                  <a:srgbClr val="C00000"/>
                </a:solidFill>
              </a:rPr>
              <a:t>(NEW)</a:t>
            </a:r>
            <a:r>
              <a:rPr lang="en-US" sz="2400" dirty="0"/>
              <a:t> No LEA shall be required to:</a:t>
            </a:r>
          </a:p>
          <a:p>
            <a:pPr lvl="1"/>
            <a:r>
              <a:rPr lang="en-US" sz="2400" dirty="0"/>
              <a:t>Identify individual costs or services as supplemental; or</a:t>
            </a:r>
          </a:p>
          <a:p>
            <a:pPr lvl="1"/>
            <a:r>
              <a:rPr lang="en-US" sz="2400" dirty="0"/>
              <a:t>Provide services through a particular instructional method or in a particular instructional setting to demonstrate compliance.</a:t>
            </a:r>
          </a:p>
          <a:p>
            <a:pPr lvl="1"/>
            <a:endParaRPr lang="en-US" sz="2400" dirty="0"/>
          </a:p>
          <a:p>
            <a:r>
              <a:rPr lang="en-US" sz="2400" dirty="0">
                <a:solidFill>
                  <a:srgbClr val="C00000"/>
                </a:solidFill>
              </a:rPr>
              <a:t>(NEW)</a:t>
            </a:r>
            <a:r>
              <a:rPr lang="en-US" sz="2400" dirty="0"/>
              <a:t> The Secretary may not prescribe the specific methodology a LEA uses to allocate State and local funds to each Title I school. </a:t>
            </a:r>
          </a:p>
          <a:p>
            <a:pPr marL="0" indent="0">
              <a:buNone/>
            </a:pPr>
            <a:endParaRPr lang="en-US" sz="2400" dirty="0"/>
          </a:p>
        </p:txBody>
      </p:sp>
      <p:sp>
        <p:nvSpPr>
          <p:cNvPr id="5" name="Slide Number Placeholder 4"/>
          <p:cNvSpPr>
            <a:spLocks noGrp="1"/>
          </p:cNvSpPr>
          <p:nvPr>
            <p:ph type="sldNum" sz="quarter" idx="12"/>
          </p:nvPr>
        </p:nvSpPr>
        <p:spPr/>
        <p:txBody>
          <a:bodyPr/>
          <a:lstStyle/>
          <a:p>
            <a:fld id="{5CC42AE1-40A2-4F81-9633-FBE296E6079B}" type="slidenum">
              <a:rPr lang="en-US" smtClean="0"/>
              <a:pPr/>
              <a:t>60</a:t>
            </a:fld>
            <a:endParaRPr lang="en-US" dirty="0"/>
          </a:p>
        </p:txBody>
      </p:sp>
    </p:spTree>
    <p:extLst>
      <p:ext uri="{BB962C8B-B14F-4D97-AF65-F5344CB8AC3E}">
        <p14:creationId xmlns:p14="http://schemas.microsoft.com/office/powerpoint/2010/main" xmlns="" val="1360423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553" y="876748"/>
            <a:ext cx="5593046" cy="1311142"/>
          </a:xfrm>
        </p:spPr>
        <p:txBody>
          <a:bodyPr>
            <a:normAutofit/>
          </a:bodyPr>
          <a:lstStyle/>
          <a:p>
            <a:r>
              <a:rPr lang="en-US" dirty="0" err="1"/>
              <a:t>SNS</a:t>
            </a:r>
            <a:r>
              <a:rPr lang="en-US" dirty="0"/>
              <a:t> Regulations </a:t>
            </a:r>
            <a:br>
              <a:rPr lang="en-US" dirty="0"/>
            </a:br>
            <a:r>
              <a:rPr lang="en-US" dirty="0"/>
              <a:t>200.72(b)(1)(ii)</a:t>
            </a:r>
          </a:p>
        </p:txBody>
      </p:sp>
      <p:sp>
        <p:nvSpPr>
          <p:cNvPr id="3" name="Content Placeholder 2"/>
          <p:cNvSpPr>
            <a:spLocks noGrp="1"/>
          </p:cNvSpPr>
          <p:nvPr>
            <p:ph idx="1"/>
          </p:nvPr>
        </p:nvSpPr>
        <p:spPr>
          <a:xfrm>
            <a:off x="857956" y="2302934"/>
            <a:ext cx="8037688" cy="4150452"/>
          </a:xfrm>
        </p:spPr>
        <p:txBody>
          <a:bodyPr>
            <a:normAutofit/>
          </a:bodyPr>
          <a:lstStyle/>
          <a:p>
            <a:pPr marL="0" indent="0">
              <a:buNone/>
            </a:pPr>
            <a:r>
              <a:rPr lang="en-US" sz="2400" dirty="0"/>
              <a:t>3 Methodology Options</a:t>
            </a:r>
          </a:p>
          <a:p>
            <a:pPr marL="457200" indent="-457200">
              <a:buFont typeface="+mj-lt"/>
              <a:buAutoNum type="arabicPeriod"/>
            </a:pPr>
            <a:r>
              <a:rPr lang="en-US" dirty="0"/>
              <a:t> Weighted Per Pupil Formula</a:t>
            </a:r>
          </a:p>
          <a:p>
            <a:pPr lvl="1"/>
            <a:r>
              <a:rPr lang="en-US" sz="1800" dirty="0"/>
              <a:t>Based on characteristics of students (i.e. poverty, </a:t>
            </a:r>
            <a:r>
              <a:rPr lang="en-US" sz="1800" dirty="0" err="1"/>
              <a:t>Els</a:t>
            </a:r>
            <a:r>
              <a:rPr lang="en-US" sz="1800" dirty="0"/>
              <a:t>, </a:t>
            </a:r>
            <a:r>
              <a:rPr lang="en-US" sz="1800" dirty="0" err="1"/>
              <a:t>SWDs</a:t>
            </a:r>
            <a:r>
              <a:rPr lang="en-US" sz="1800" dirty="0"/>
              <a:t>, and others with educational disadvantage)</a:t>
            </a:r>
          </a:p>
          <a:p>
            <a:pPr marL="457200" indent="-457200">
              <a:buFont typeface="+mj-lt"/>
              <a:buAutoNum type="arabicPeriod"/>
            </a:pPr>
            <a:r>
              <a:rPr lang="en-US" dirty="0"/>
              <a:t>Distribution Based on Personnel and Non-Personnel Resources</a:t>
            </a:r>
          </a:p>
          <a:p>
            <a:pPr lvl="1"/>
            <a:r>
              <a:rPr lang="en-US" dirty="0"/>
              <a:t>Average districtwide salary for each category of school personnel (principals, librarians, school counselors, etc.)</a:t>
            </a:r>
          </a:p>
          <a:p>
            <a:pPr lvl="2"/>
            <a:r>
              <a:rPr lang="en-US" dirty="0"/>
              <a:t>Multiply by number of school personal </a:t>
            </a:r>
          </a:p>
          <a:p>
            <a:pPr lvl="1"/>
            <a:r>
              <a:rPr lang="en-US" dirty="0"/>
              <a:t>The average districtwide per-pupil expenditures for non-personnel</a:t>
            </a:r>
          </a:p>
          <a:p>
            <a:pPr lvl="2"/>
            <a:r>
              <a:rPr lang="en-US" dirty="0"/>
              <a:t>Multiply by the number of students in the school. </a:t>
            </a:r>
          </a:p>
        </p:txBody>
      </p:sp>
      <p:sp>
        <p:nvSpPr>
          <p:cNvPr id="5" name="Slide Number Placeholder 4"/>
          <p:cNvSpPr>
            <a:spLocks noGrp="1"/>
          </p:cNvSpPr>
          <p:nvPr>
            <p:ph type="sldNum" sz="quarter" idx="12"/>
          </p:nvPr>
        </p:nvSpPr>
        <p:spPr/>
        <p:txBody>
          <a:bodyPr/>
          <a:lstStyle/>
          <a:p>
            <a:fld id="{4A822907-8A9D-4F6B-98F6-913902AD56B5}" type="slidenum">
              <a:rPr lang="en-US" smtClean="0"/>
              <a:pPr/>
              <a:t>61</a:t>
            </a:fld>
            <a:endParaRPr lang="en-US"/>
          </a:p>
        </p:txBody>
      </p:sp>
      <p:pic>
        <p:nvPicPr>
          <p:cNvPr id="6" name="Picture 2" descr="http://www.fairfaxcounty.gov/news/2012/images/draft-stamp.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10327" y="338866"/>
            <a:ext cx="2170545" cy="174339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VA Property Auctions Ltd - &lt;strong&gt;Withdrawn&lt;/strong&gt; Lot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24646">
            <a:off x="88908" y="707757"/>
            <a:ext cx="2994767" cy="1072388"/>
          </a:xfrm>
          <a:prstGeom prst="rect">
            <a:avLst/>
          </a:prstGeom>
        </p:spPr>
      </p:pic>
    </p:spTree>
    <p:extLst>
      <p:ext uri="{BB962C8B-B14F-4D97-AF65-F5344CB8AC3E}">
        <p14:creationId xmlns:p14="http://schemas.microsoft.com/office/powerpoint/2010/main" xmlns="" val="15480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064" y="1242508"/>
            <a:ext cx="6168579" cy="1443255"/>
          </a:xfrm>
        </p:spPr>
        <p:txBody>
          <a:bodyPr>
            <a:normAutofit/>
          </a:bodyPr>
          <a:lstStyle/>
          <a:p>
            <a:r>
              <a:rPr lang="en-US" dirty="0" err="1"/>
              <a:t>SNS</a:t>
            </a:r>
            <a:r>
              <a:rPr lang="en-US" dirty="0"/>
              <a:t> Regulations (cont.) </a:t>
            </a:r>
            <a:br>
              <a:rPr lang="en-US" dirty="0"/>
            </a:br>
            <a:r>
              <a:rPr lang="en-US" dirty="0"/>
              <a:t>200.72(b)(1)(ii)</a:t>
            </a:r>
          </a:p>
        </p:txBody>
      </p:sp>
      <p:sp>
        <p:nvSpPr>
          <p:cNvPr id="3" name="Content Placeholder 2"/>
          <p:cNvSpPr>
            <a:spLocks noGrp="1"/>
          </p:cNvSpPr>
          <p:nvPr>
            <p:ph idx="1"/>
          </p:nvPr>
        </p:nvSpPr>
        <p:spPr>
          <a:xfrm>
            <a:off x="857956" y="2791608"/>
            <a:ext cx="8037688" cy="3661777"/>
          </a:xfrm>
        </p:spPr>
        <p:txBody>
          <a:bodyPr>
            <a:normAutofit/>
          </a:bodyPr>
          <a:lstStyle/>
          <a:p>
            <a:pPr marL="0" indent="0">
              <a:buNone/>
            </a:pPr>
            <a:r>
              <a:rPr lang="en-US" sz="2400" dirty="0"/>
              <a:t>3 Methodology Options (con.t)</a:t>
            </a:r>
          </a:p>
          <a:p>
            <a:pPr marL="457200" indent="-457200">
              <a:buFont typeface="+mj-lt"/>
              <a:buAutoNum type="arabicPeriod" startAt="3"/>
            </a:pPr>
            <a:r>
              <a:rPr lang="en-US" dirty="0"/>
              <a:t> SEA-Established Compliance Test </a:t>
            </a:r>
          </a:p>
          <a:p>
            <a:pPr lvl="1"/>
            <a:r>
              <a:rPr lang="en-US" sz="1800" dirty="0"/>
              <a:t>Test must be as rigorous as other approaches (and results in substantially similar amounts of funding)</a:t>
            </a:r>
          </a:p>
          <a:p>
            <a:pPr lvl="1"/>
            <a:r>
              <a:rPr lang="en-US" sz="1800" dirty="0"/>
              <a:t>Must be approved through Federal peer review process</a:t>
            </a:r>
          </a:p>
          <a:p>
            <a:pPr lvl="1"/>
            <a:r>
              <a:rPr lang="en-US" sz="1800" dirty="0"/>
              <a:t>SEA is not required to establish the test</a:t>
            </a:r>
          </a:p>
          <a:p>
            <a:pPr lvl="1"/>
            <a:r>
              <a:rPr lang="en-US" sz="1800" dirty="0"/>
              <a:t>LEA is not required to use the test if established</a:t>
            </a:r>
          </a:p>
        </p:txBody>
      </p:sp>
      <p:sp>
        <p:nvSpPr>
          <p:cNvPr id="5" name="Slide Number Placeholder 4"/>
          <p:cNvSpPr>
            <a:spLocks noGrp="1"/>
          </p:cNvSpPr>
          <p:nvPr>
            <p:ph type="sldNum" sz="quarter" idx="12"/>
          </p:nvPr>
        </p:nvSpPr>
        <p:spPr/>
        <p:txBody>
          <a:bodyPr/>
          <a:lstStyle/>
          <a:p>
            <a:fld id="{4A822907-8A9D-4F6B-98F6-913902AD56B5}" type="slidenum">
              <a:rPr lang="en-US" smtClean="0"/>
              <a:pPr/>
              <a:t>62</a:t>
            </a:fld>
            <a:endParaRPr lang="en-US"/>
          </a:p>
        </p:txBody>
      </p:sp>
      <p:pic>
        <p:nvPicPr>
          <p:cNvPr id="6" name="Picture 2" descr="http://www.fairfaxcounty.gov/news/2012/images/draft-stamp.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7146" y="215153"/>
            <a:ext cx="2170545" cy="174339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VA Property Auctions Ltd - &lt;strong&gt;Withdrawn&lt;/strong&gt; Lot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24646">
            <a:off x="-4966" y="699111"/>
            <a:ext cx="2994767" cy="1072388"/>
          </a:xfrm>
          <a:prstGeom prst="rect">
            <a:avLst/>
          </a:prstGeom>
        </p:spPr>
      </p:pic>
    </p:spTree>
    <p:extLst>
      <p:ext uri="{BB962C8B-B14F-4D97-AF65-F5344CB8AC3E}">
        <p14:creationId xmlns:p14="http://schemas.microsoft.com/office/powerpoint/2010/main" xmlns="" val="159666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4" y="846667"/>
            <a:ext cx="5644776" cy="1341223"/>
          </a:xfrm>
        </p:spPr>
        <p:txBody>
          <a:bodyPr>
            <a:normAutofit/>
          </a:bodyPr>
          <a:lstStyle/>
          <a:p>
            <a:r>
              <a:rPr lang="en-US" dirty="0" err="1"/>
              <a:t>SNS</a:t>
            </a:r>
            <a:r>
              <a:rPr lang="en-US" dirty="0"/>
              <a:t> Regulations (cont.) </a:t>
            </a:r>
            <a:br>
              <a:rPr lang="en-US" dirty="0"/>
            </a:br>
            <a:r>
              <a:rPr lang="en-US" dirty="0"/>
              <a:t>200.72(b)(1)(iii)</a:t>
            </a:r>
          </a:p>
        </p:txBody>
      </p:sp>
      <p:sp>
        <p:nvSpPr>
          <p:cNvPr id="3" name="Content Placeholder 2"/>
          <p:cNvSpPr>
            <a:spLocks noGrp="1"/>
          </p:cNvSpPr>
          <p:nvPr>
            <p:ph idx="1"/>
          </p:nvPr>
        </p:nvSpPr>
        <p:spPr>
          <a:xfrm>
            <a:off x="857956" y="2359378"/>
            <a:ext cx="7651044" cy="3759200"/>
          </a:xfrm>
        </p:spPr>
        <p:txBody>
          <a:bodyPr>
            <a:normAutofit/>
          </a:bodyPr>
          <a:lstStyle/>
          <a:p>
            <a:pPr marL="0" indent="0">
              <a:buNone/>
            </a:pPr>
            <a:r>
              <a:rPr lang="en-US" sz="2800" dirty="0"/>
              <a:t>Special Rule</a:t>
            </a:r>
          </a:p>
          <a:p>
            <a:pPr marL="0" indent="0">
              <a:buNone/>
            </a:pPr>
            <a:r>
              <a:rPr lang="en-US" sz="2400" dirty="0"/>
              <a:t>An LEA may distribute State and local funds using any methodology that results in the LEA spending an amount of State and local funds per pupil in each title I school that is equal to or greater than the average amount of State and local funds spent per pupil in non-Title I schools.</a:t>
            </a:r>
          </a:p>
        </p:txBody>
      </p:sp>
      <p:sp>
        <p:nvSpPr>
          <p:cNvPr id="5" name="Slide Number Placeholder 4"/>
          <p:cNvSpPr>
            <a:spLocks noGrp="1"/>
          </p:cNvSpPr>
          <p:nvPr>
            <p:ph type="sldNum" sz="quarter" idx="12"/>
          </p:nvPr>
        </p:nvSpPr>
        <p:spPr/>
        <p:txBody>
          <a:bodyPr/>
          <a:lstStyle/>
          <a:p>
            <a:fld id="{4A822907-8A9D-4F6B-98F6-913902AD56B5}" type="slidenum">
              <a:rPr lang="en-US" smtClean="0"/>
              <a:pPr/>
              <a:t>63</a:t>
            </a:fld>
            <a:endParaRPr lang="en-US"/>
          </a:p>
        </p:txBody>
      </p:sp>
      <p:pic>
        <p:nvPicPr>
          <p:cNvPr id="6" name="Picture 2" descr="http://www.fairfaxcounty.gov/news/2012/images/draft-stamp.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71926" y="296051"/>
            <a:ext cx="2170545" cy="174339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VA Property Auctions Ltd - &lt;strong&gt;Withdrawn&lt;/strong&gt; Lot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24646">
            <a:off x="-40184" y="699110"/>
            <a:ext cx="2994767" cy="1072388"/>
          </a:xfrm>
          <a:prstGeom prst="rect">
            <a:avLst/>
          </a:prstGeom>
        </p:spPr>
      </p:pic>
    </p:spTree>
    <p:extLst>
      <p:ext uri="{BB962C8B-B14F-4D97-AF65-F5344CB8AC3E}">
        <p14:creationId xmlns:p14="http://schemas.microsoft.com/office/powerpoint/2010/main" xmlns="" val="358452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553" y="735189"/>
            <a:ext cx="5604335" cy="1550811"/>
          </a:xfrm>
        </p:spPr>
        <p:txBody>
          <a:bodyPr>
            <a:normAutofit/>
          </a:bodyPr>
          <a:lstStyle/>
          <a:p>
            <a:r>
              <a:rPr lang="en-US" dirty="0" err="1"/>
              <a:t>SNS</a:t>
            </a:r>
            <a:r>
              <a:rPr lang="en-US" dirty="0"/>
              <a:t> Regulations (cont.)</a:t>
            </a:r>
            <a:br>
              <a:rPr lang="en-US" dirty="0"/>
            </a:br>
            <a:r>
              <a:rPr lang="en-US" dirty="0"/>
              <a:t>200.72</a:t>
            </a:r>
          </a:p>
        </p:txBody>
      </p:sp>
      <p:sp>
        <p:nvSpPr>
          <p:cNvPr id="3" name="Content Placeholder 2"/>
          <p:cNvSpPr>
            <a:spLocks noGrp="1"/>
          </p:cNvSpPr>
          <p:nvPr>
            <p:ph idx="1"/>
          </p:nvPr>
        </p:nvSpPr>
        <p:spPr>
          <a:xfrm>
            <a:off x="1028700" y="2286000"/>
            <a:ext cx="7200900" cy="4025900"/>
          </a:xfrm>
        </p:spPr>
        <p:txBody>
          <a:bodyPr>
            <a:normAutofit/>
          </a:bodyPr>
          <a:lstStyle/>
          <a:p>
            <a:r>
              <a:rPr lang="en-US" dirty="0"/>
              <a:t>Annual Determination</a:t>
            </a:r>
          </a:p>
          <a:p>
            <a:r>
              <a:rPr lang="en-US" dirty="0"/>
              <a:t>LEA must publish methodology in a format understandable to parents and the public</a:t>
            </a:r>
          </a:p>
          <a:p>
            <a:r>
              <a:rPr lang="en-US" dirty="0"/>
              <a:t>5% variation is permitted </a:t>
            </a:r>
          </a:p>
          <a:p>
            <a:r>
              <a:rPr lang="en-US" dirty="0"/>
              <a:t>May be calculated districtwide or by grade span</a:t>
            </a:r>
          </a:p>
          <a:p>
            <a:pPr lvl="1"/>
            <a:r>
              <a:rPr lang="en-US" dirty="0"/>
              <a:t>Grade Spans with single school are exempt</a:t>
            </a:r>
          </a:p>
          <a:p>
            <a:r>
              <a:rPr lang="en-US" dirty="0"/>
              <a:t>Schools with fewer than 100 students are excluded</a:t>
            </a:r>
          </a:p>
          <a:p>
            <a:r>
              <a:rPr lang="en-US" dirty="0"/>
              <a:t>Single school LEAs are exempt</a:t>
            </a:r>
          </a:p>
          <a:p>
            <a:r>
              <a:rPr lang="en-US" dirty="0"/>
              <a:t>Supplemental “Title I like funding” may be excluded</a:t>
            </a:r>
          </a:p>
          <a:p>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64</a:t>
            </a:fld>
            <a:endParaRPr lang="en-US"/>
          </a:p>
        </p:txBody>
      </p:sp>
      <p:pic>
        <p:nvPicPr>
          <p:cNvPr id="6" name="Picture 2" descr="http://www.fairfaxcounty.gov/news/2012/images/draft-stamp.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5899" y="259644"/>
            <a:ext cx="2170545" cy="174339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VA Property Auctions Ltd - &lt;strong&gt;Withdrawn&lt;/strong&gt; Lot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24646">
            <a:off x="88908" y="707757"/>
            <a:ext cx="2994767" cy="1072388"/>
          </a:xfrm>
          <a:prstGeom prst="rect">
            <a:avLst/>
          </a:prstGeom>
        </p:spPr>
      </p:pic>
    </p:spTree>
    <p:extLst>
      <p:ext uri="{BB962C8B-B14F-4D97-AF65-F5344CB8AC3E}">
        <p14:creationId xmlns:p14="http://schemas.microsoft.com/office/powerpoint/2010/main" xmlns="" val="3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553" y="735189"/>
            <a:ext cx="5604335" cy="1550811"/>
          </a:xfrm>
        </p:spPr>
        <p:txBody>
          <a:bodyPr>
            <a:normAutofit/>
          </a:bodyPr>
          <a:lstStyle/>
          <a:p>
            <a:r>
              <a:rPr lang="en-US" dirty="0" err="1"/>
              <a:t>SNS</a:t>
            </a:r>
            <a:r>
              <a:rPr lang="en-US" dirty="0"/>
              <a:t> Regulations (cont.)</a:t>
            </a:r>
            <a:br>
              <a:rPr lang="en-US" dirty="0"/>
            </a:br>
            <a:r>
              <a:rPr lang="en-US" dirty="0"/>
              <a:t>200.72(b)(2)</a:t>
            </a:r>
          </a:p>
        </p:txBody>
      </p:sp>
      <p:sp>
        <p:nvSpPr>
          <p:cNvPr id="3" name="Content Placeholder 2"/>
          <p:cNvSpPr>
            <a:spLocks noGrp="1"/>
          </p:cNvSpPr>
          <p:nvPr>
            <p:ph idx="1"/>
          </p:nvPr>
        </p:nvSpPr>
        <p:spPr>
          <a:xfrm>
            <a:off x="1028700" y="2286000"/>
            <a:ext cx="7480300" cy="4025900"/>
          </a:xfrm>
        </p:spPr>
        <p:txBody>
          <a:bodyPr>
            <a:normAutofit fontScale="92500"/>
          </a:bodyPr>
          <a:lstStyle/>
          <a:p>
            <a:r>
              <a:rPr lang="en-US" sz="2400" dirty="0"/>
              <a:t>Districtwide Expenditures</a:t>
            </a:r>
          </a:p>
          <a:p>
            <a:pPr lvl="1"/>
            <a:r>
              <a:rPr lang="en-US" sz="2400" dirty="0"/>
              <a:t>The LEA may exclude those funds</a:t>
            </a:r>
          </a:p>
          <a:p>
            <a:pPr lvl="1"/>
            <a:r>
              <a:rPr lang="en-US" sz="2400" dirty="0"/>
              <a:t>Provided each Title I School received a share of those activities equal to or greater than the share it would otherwise received if were not a Title I school, and</a:t>
            </a:r>
          </a:p>
          <a:p>
            <a:pPr lvl="1"/>
            <a:r>
              <a:rPr lang="en-US" sz="2400" dirty="0"/>
              <a:t>The LEA distributes to schools </a:t>
            </a:r>
            <a:r>
              <a:rPr lang="en-US" sz="2400" u="sng" dirty="0"/>
              <a:t>almost all of the State and local funds available to it </a:t>
            </a:r>
            <a:r>
              <a:rPr lang="en-US" sz="2400" dirty="0"/>
              <a:t>for current expenditures. </a:t>
            </a:r>
          </a:p>
          <a:p>
            <a:pPr lvl="2"/>
            <a:r>
              <a:rPr lang="en-US" sz="2200" dirty="0"/>
              <a:t>Includes admin, summer school, preschool, personnel provided districtwide services, etc.</a:t>
            </a:r>
          </a:p>
          <a:p>
            <a:pPr lvl="2"/>
            <a:r>
              <a:rPr lang="en-US" sz="2200" dirty="0"/>
              <a:t>May not include personnel or non-personnel resources associated with an individual school.</a:t>
            </a:r>
          </a:p>
        </p:txBody>
      </p:sp>
      <p:sp>
        <p:nvSpPr>
          <p:cNvPr id="5" name="Slide Number Placeholder 4"/>
          <p:cNvSpPr>
            <a:spLocks noGrp="1"/>
          </p:cNvSpPr>
          <p:nvPr>
            <p:ph type="sldNum" sz="quarter" idx="12"/>
          </p:nvPr>
        </p:nvSpPr>
        <p:spPr/>
        <p:txBody>
          <a:bodyPr/>
          <a:lstStyle/>
          <a:p>
            <a:fld id="{4A822907-8A9D-4F6B-98F6-913902AD56B5}" type="slidenum">
              <a:rPr lang="en-US" smtClean="0"/>
              <a:pPr/>
              <a:t>65</a:t>
            </a:fld>
            <a:endParaRPr lang="en-US"/>
          </a:p>
        </p:txBody>
      </p:sp>
      <p:pic>
        <p:nvPicPr>
          <p:cNvPr id="6" name="Picture 2" descr="http://www.fairfaxcounty.gov/news/2012/images/draft-stamp.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5899" y="259644"/>
            <a:ext cx="2170545" cy="174339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VA Property Auctions Ltd - &lt;strong&gt;Withdrawn&lt;/strong&gt; Lot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24646">
            <a:off x="88908" y="707757"/>
            <a:ext cx="2994767" cy="1072388"/>
          </a:xfrm>
          <a:prstGeom prst="rect">
            <a:avLst/>
          </a:prstGeom>
        </p:spPr>
      </p:pic>
    </p:spTree>
    <p:extLst>
      <p:ext uri="{BB962C8B-B14F-4D97-AF65-F5344CB8AC3E}">
        <p14:creationId xmlns:p14="http://schemas.microsoft.com/office/powerpoint/2010/main" xmlns="" val="6528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z="5400" b="1" dirty="0"/>
              <a:t>QUESTIONS?</a:t>
            </a:r>
          </a:p>
        </p:txBody>
      </p:sp>
      <p:sp>
        <p:nvSpPr>
          <p:cNvPr id="2" name="Slide Number Placeholder 1"/>
          <p:cNvSpPr>
            <a:spLocks noGrp="1"/>
          </p:cNvSpPr>
          <p:nvPr>
            <p:ph type="sldNum" sz="quarter" idx="12"/>
          </p:nvPr>
        </p:nvSpPr>
        <p:spPr/>
        <p:txBody>
          <a:bodyPr/>
          <a:lstStyle/>
          <a:p>
            <a:fld id="{5CC42AE1-40A2-4F81-9633-FBE296E6079B}" type="slidenum">
              <a:rPr lang="en-US" smtClean="0"/>
              <a:pPr/>
              <a:t>66</a:t>
            </a:fld>
            <a:endParaRPr lang="en-US" dirty="0"/>
          </a:p>
        </p:txBody>
      </p:sp>
      <p:grpSp>
        <p:nvGrpSpPr>
          <p:cNvPr id="3" name="Group 4"/>
          <p:cNvGrpSpPr>
            <a:grpSpLocks noChangeAspect="1"/>
          </p:cNvGrpSpPr>
          <p:nvPr/>
        </p:nvGrpSpPr>
        <p:grpSpPr bwMode="auto">
          <a:xfrm>
            <a:off x="2173194" y="1885950"/>
            <a:ext cx="1857375" cy="3995738"/>
            <a:chOff x="1634" y="1008"/>
            <a:chExt cx="1170" cy="2517"/>
          </a:xfrm>
        </p:grpSpPr>
        <p:sp>
          <p:nvSpPr>
            <p:cNvPr id="4" name="AutoShape 3"/>
            <p:cNvSpPr>
              <a:spLocks noChangeAspect="1" noChangeArrowheads="1" noTextEdit="1"/>
            </p:cNvSpPr>
            <p:nvPr/>
          </p:nvSpPr>
          <p:spPr bwMode="auto">
            <a:xfrm>
              <a:off x="1634" y="1008"/>
              <a:ext cx="1170" cy="2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11"/>
            <p:cNvGrpSpPr>
              <a:grpSpLocks/>
            </p:cNvGrpSpPr>
            <p:nvPr/>
          </p:nvGrpSpPr>
          <p:grpSpPr bwMode="auto">
            <a:xfrm>
              <a:off x="1636" y="1203"/>
              <a:ext cx="1167" cy="2322"/>
              <a:chOff x="1636" y="1203"/>
              <a:chExt cx="1167" cy="2322"/>
            </a:xfrm>
          </p:grpSpPr>
          <p:sp>
            <p:nvSpPr>
              <p:cNvPr id="9" name="Freeform 5"/>
              <p:cNvSpPr>
                <a:spLocks/>
              </p:cNvSpPr>
              <p:nvPr/>
            </p:nvSpPr>
            <p:spPr bwMode="auto">
              <a:xfrm>
                <a:off x="2008" y="1333"/>
                <a:ext cx="457" cy="507"/>
              </a:xfrm>
              <a:custGeom>
                <a:avLst/>
                <a:gdLst>
                  <a:gd name="T0" fmla="*/ 238 w 457"/>
                  <a:gd name="T1" fmla="*/ 117 h 507"/>
                  <a:gd name="T2" fmla="*/ 198 w 457"/>
                  <a:gd name="T3" fmla="*/ 65 h 507"/>
                  <a:gd name="T4" fmla="*/ 142 w 457"/>
                  <a:gd name="T5" fmla="*/ 26 h 507"/>
                  <a:gd name="T6" fmla="*/ 92 w 457"/>
                  <a:gd name="T7" fmla="*/ 0 h 507"/>
                  <a:gd name="T8" fmla="*/ 52 w 457"/>
                  <a:gd name="T9" fmla="*/ 7 h 507"/>
                  <a:gd name="T10" fmla="*/ 23 w 457"/>
                  <a:gd name="T11" fmla="*/ 36 h 507"/>
                  <a:gd name="T12" fmla="*/ 0 w 457"/>
                  <a:gd name="T13" fmla="*/ 124 h 507"/>
                  <a:gd name="T14" fmla="*/ 9 w 457"/>
                  <a:gd name="T15" fmla="*/ 225 h 507"/>
                  <a:gd name="T16" fmla="*/ 33 w 457"/>
                  <a:gd name="T17" fmla="*/ 322 h 507"/>
                  <a:gd name="T18" fmla="*/ 59 w 457"/>
                  <a:gd name="T19" fmla="*/ 397 h 507"/>
                  <a:gd name="T20" fmla="*/ 109 w 457"/>
                  <a:gd name="T21" fmla="*/ 475 h 507"/>
                  <a:gd name="T22" fmla="*/ 152 w 457"/>
                  <a:gd name="T23" fmla="*/ 507 h 507"/>
                  <a:gd name="T24" fmla="*/ 211 w 457"/>
                  <a:gd name="T25" fmla="*/ 507 h 507"/>
                  <a:gd name="T26" fmla="*/ 271 w 457"/>
                  <a:gd name="T27" fmla="*/ 485 h 507"/>
                  <a:gd name="T28" fmla="*/ 301 w 457"/>
                  <a:gd name="T29" fmla="*/ 429 h 507"/>
                  <a:gd name="T30" fmla="*/ 317 w 457"/>
                  <a:gd name="T31" fmla="*/ 358 h 507"/>
                  <a:gd name="T32" fmla="*/ 311 w 457"/>
                  <a:gd name="T33" fmla="*/ 270 h 507"/>
                  <a:gd name="T34" fmla="*/ 450 w 457"/>
                  <a:gd name="T35" fmla="*/ 280 h 507"/>
                  <a:gd name="T36" fmla="*/ 457 w 457"/>
                  <a:gd name="T37" fmla="*/ 241 h 507"/>
                  <a:gd name="T38" fmla="*/ 298 w 457"/>
                  <a:gd name="T39" fmla="*/ 225 h 507"/>
                  <a:gd name="T40" fmla="*/ 258 w 457"/>
                  <a:gd name="T41" fmla="*/ 134 h 507"/>
                  <a:gd name="T42" fmla="*/ 238 w 457"/>
                  <a:gd name="T43" fmla="*/ 11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 h="507">
                    <a:moveTo>
                      <a:pt x="238" y="117"/>
                    </a:moveTo>
                    <a:lnTo>
                      <a:pt x="198" y="65"/>
                    </a:lnTo>
                    <a:lnTo>
                      <a:pt x="142" y="26"/>
                    </a:lnTo>
                    <a:lnTo>
                      <a:pt x="92" y="0"/>
                    </a:lnTo>
                    <a:lnTo>
                      <a:pt x="52" y="7"/>
                    </a:lnTo>
                    <a:lnTo>
                      <a:pt x="23" y="36"/>
                    </a:lnTo>
                    <a:lnTo>
                      <a:pt x="0" y="124"/>
                    </a:lnTo>
                    <a:lnTo>
                      <a:pt x="9" y="225"/>
                    </a:lnTo>
                    <a:lnTo>
                      <a:pt x="33" y="322"/>
                    </a:lnTo>
                    <a:lnTo>
                      <a:pt x="59" y="397"/>
                    </a:lnTo>
                    <a:lnTo>
                      <a:pt x="109" y="475"/>
                    </a:lnTo>
                    <a:lnTo>
                      <a:pt x="152" y="507"/>
                    </a:lnTo>
                    <a:lnTo>
                      <a:pt x="211" y="507"/>
                    </a:lnTo>
                    <a:lnTo>
                      <a:pt x="271" y="485"/>
                    </a:lnTo>
                    <a:lnTo>
                      <a:pt x="301" y="429"/>
                    </a:lnTo>
                    <a:lnTo>
                      <a:pt x="317" y="358"/>
                    </a:lnTo>
                    <a:lnTo>
                      <a:pt x="311" y="270"/>
                    </a:lnTo>
                    <a:lnTo>
                      <a:pt x="450" y="280"/>
                    </a:lnTo>
                    <a:lnTo>
                      <a:pt x="457" y="241"/>
                    </a:lnTo>
                    <a:lnTo>
                      <a:pt x="298" y="225"/>
                    </a:lnTo>
                    <a:lnTo>
                      <a:pt x="258" y="134"/>
                    </a:lnTo>
                    <a:lnTo>
                      <a:pt x="238" y="1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1636" y="1203"/>
                <a:ext cx="526" cy="813"/>
              </a:xfrm>
              <a:custGeom>
                <a:avLst/>
                <a:gdLst>
                  <a:gd name="T0" fmla="*/ 307 w 526"/>
                  <a:gd name="T1" fmla="*/ 19 h 813"/>
                  <a:gd name="T2" fmla="*/ 373 w 526"/>
                  <a:gd name="T3" fmla="*/ 0 h 813"/>
                  <a:gd name="T4" fmla="*/ 426 w 526"/>
                  <a:gd name="T5" fmla="*/ 3 h 813"/>
                  <a:gd name="T6" fmla="*/ 466 w 526"/>
                  <a:gd name="T7" fmla="*/ 32 h 813"/>
                  <a:gd name="T8" fmla="*/ 493 w 526"/>
                  <a:gd name="T9" fmla="*/ 78 h 813"/>
                  <a:gd name="T10" fmla="*/ 483 w 526"/>
                  <a:gd name="T11" fmla="*/ 126 h 813"/>
                  <a:gd name="T12" fmla="*/ 446 w 526"/>
                  <a:gd name="T13" fmla="*/ 126 h 813"/>
                  <a:gd name="T14" fmla="*/ 456 w 526"/>
                  <a:gd name="T15" fmla="*/ 87 h 813"/>
                  <a:gd name="T16" fmla="*/ 426 w 526"/>
                  <a:gd name="T17" fmla="*/ 52 h 813"/>
                  <a:gd name="T18" fmla="*/ 397 w 526"/>
                  <a:gd name="T19" fmla="*/ 39 h 813"/>
                  <a:gd name="T20" fmla="*/ 347 w 526"/>
                  <a:gd name="T21" fmla="*/ 52 h 813"/>
                  <a:gd name="T22" fmla="*/ 367 w 526"/>
                  <a:gd name="T23" fmla="*/ 91 h 813"/>
                  <a:gd name="T24" fmla="*/ 373 w 526"/>
                  <a:gd name="T25" fmla="*/ 126 h 813"/>
                  <a:gd name="T26" fmla="*/ 367 w 526"/>
                  <a:gd name="T27" fmla="*/ 156 h 813"/>
                  <a:gd name="T28" fmla="*/ 317 w 526"/>
                  <a:gd name="T29" fmla="*/ 169 h 813"/>
                  <a:gd name="T30" fmla="*/ 264 w 526"/>
                  <a:gd name="T31" fmla="*/ 159 h 813"/>
                  <a:gd name="T32" fmla="*/ 254 w 526"/>
                  <a:gd name="T33" fmla="*/ 136 h 813"/>
                  <a:gd name="T34" fmla="*/ 198 w 526"/>
                  <a:gd name="T35" fmla="*/ 198 h 813"/>
                  <a:gd name="T36" fmla="*/ 165 w 526"/>
                  <a:gd name="T37" fmla="*/ 266 h 813"/>
                  <a:gd name="T38" fmla="*/ 119 w 526"/>
                  <a:gd name="T39" fmla="*/ 354 h 813"/>
                  <a:gd name="T40" fmla="*/ 89 w 526"/>
                  <a:gd name="T41" fmla="*/ 432 h 813"/>
                  <a:gd name="T42" fmla="*/ 76 w 526"/>
                  <a:gd name="T43" fmla="*/ 507 h 813"/>
                  <a:gd name="T44" fmla="*/ 86 w 526"/>
                  <a:gd name="T45" fmla="*/ 546 h 813"/>
                  <a:gd name="T46" fmla="*/ 139 w 526"/>
                  <a:gd name="T47" fmla="*/ 595 h 813"/>
                  <a:gd name="T48" fmla="*/ 248 w 526"/>
                  <a:gd name="T49" fmla="*/ 637 h 813"/>
                  <a:gd name="T50" fmla="*/ 307 w 526"/>
                  <a:gd name="T51" fmla="*/ 656 h 813"/>
                  <a:gd name="T52" fmla="*/ 367 w 526"/>
                  <a:gd name="T53" fmla="*/ 666 h 813"/>
                  <a:gd name="T54" fmla="*/ 456 w 526"/>
                  <a:gd name="T55" fmla="*/ 702 h 813"/>
                  <a:gd name="T56" fmla="*/ 522 w 526"/>
                  <a:gd name="T57" fmla="*/ 725 h 813"/>
                  <a:gd name="T58" fmla="*/ 526 w 526"/>
                  <a:gd name="T59" fmla="*/ 770 h 813"/>
                  <a:gd name="T60" fmla="*/ 493 w 526"/>
                  <a:gd name="T61" fmla="*/ 803 h 813"/>
                  <a:gd name="T62" fmla="*/ 453 w 526"/>
                  <a:gd name="T63" fmla="*/ 813 h 813"/>
                  <a:gd name="T64" fmla="*/ 393 w 526"/>
                  <a:gd name="T65" fmla="*/ 783 h 813"/>
                  <a:gd name="T66" fmla="*/ 254 w 526"/>
                  <a:gd name="T67" fmla="*/ 712 h 813"/>
                  <a:gd name="T68" fmla="*/ 139 w 526"/>
                  <a:gd name="T69" fmla="*/ 663 h 813"/>
                  <a:gd name="T70" fmla="*/ 59 w 526"/>
                  <a:gd name="T71" fmla="*/ 608 h 813"/>
                  <a:gd name="T72" fmla="*/ 6 w 526"/>
                  <a:gd name="T73" fmla="*/ 559 h 813"/>
                  <a:gd name="T74" fmla="*/ 0 w 526"/>
                  <a:gd name="T75" fmla="*/ 500 h 813"/>
                  <a:gd name="T76" fmla="*/ 29 w 526"/>
                  <a:gd name="T77" fmla="*/ 422 h 813"/>
                  <a:gd name="T78" fmla="*/ 89 w 526"/>
                  <a:gd name="T79" fmla="*/ 305 h 813"/>
                  <a:gd name="T80" fmla="*/ 145 w 526"/>
                  <a:gd name="T81" fmla="*/ 208 h 813"/>
                  <a:gd name="T82" fmla="*/ 215 w 526"/>
                  <a:gd name="T83" fmla="*/ 107 h 813"/>
                  <a:gd name="T84" fmla="*/ 268 w 526"/>
                  <a:gd name="T85" fmla="*/ 48 h 813"/>
                  <a:gd name="T86" fmla="*/ 334 w 526"/>
                  <a:gd name="T87" fmla="*/ 19 h 813"/>
                  <a:gd name="T88" fmla="*/ 307 w 526"/>
                  <a:gd name="T89" fmla="*/ 1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813">
                    <a:moveTo>
                      <a:pt x="307" y="19"/>
                    </a:moveTo>
                    <a:lnTo>
                      <a:pt x="373" y="0"/>
                    </a:lnTo>
                    <a:lnTo>
                      <a:pt x="426" y="3"/>
                    </a:lnTo>
                    <a:lnTo>
                      <a:pt x="466" y="32"/>
                    </a:lnTo>
                    <a:lnTo>
                      <a:pt x="493" y="78"/>
                    </a:lnTo>
                    <a:lnTo>
                      <a:pt x="483" y="126"/>
                    </a:lnTo>
                    <a:lnTo>
                      <a:pt x="446" y="126"/>
                    </a:lnTo>
                    <a:lnTo>
                      <a:pt x="456" y="87"/>
                    </a:lnTo>
                    <a:lnTo>
                      <a:pt x="426" y="52"/>
                    </a:lnTo>
                    <a:lnTo>
                      <a:pt x="397" y="39"/>
                    </a:lnTo>
                    <a:lnTo>
                      <a:pt x="347" y="52"/>
                    </a:lnTo>
                    <a:lnTo>
                      <a:pt x="367" y="91"/>
                    </a:lnTo>
                    <a:lnTo>
                      <a:pt x="373" y="126"/>
                    </a:lnTo>
                    <a:lnTo>
                      <a:pt x="367" y="156"/>
                    </a:lnTo>
                    <a:lnTo>
                      <a:pt x="317" y="169"/>
                    </a:lnTo>
                    <a:lnTo>
                      <a:pt x="264" y="159"/>
                    </a:lnTo>
                    <a:lnTo>
                      <a:pt x="254" y="136"/>
                    </a:lnTo>
                    <a:lnTo>
                      <a:pt x="198" y="198"/>
                    </a:lnTo>
                    <a:lnTo>
                      <a:pt x="165" y="266"/>
                    </a:lnTo>
                    <a:lnTo>
                      <a:pt x="119" y="354"/>
                    </a:lnTo>
                    <a:lnTo>
                      <a:pt x="89" y="432"/>
                    </a:lnTo>
                    <a:lnTo>
                      <a:pt x="76" y="507"/>
                    </a:lnTo>
                    <a:lnTo>
                      <a:pt x="86" y="546"/>
                    </a:lnTo>
                    <a:lnTo>
                      <a:pt x="139" y="595"/>
                    </a:lnTo>
                    <a:lnTo>
                      <a:pt x="248" y="637"/>
                    </a:lnTo>
                    <a:lnTo>
                      <a:pt x="307" y="656"/>
                    </a:lnTo>
                    <a:lnTo>
                      <a:pt x="367" y="666"/>
                    </a:lnTo>
                    <a:lnTo>
                      <a:pt x="456" y="702"/>
                    </a:lnTo>
                    <a:lnTo>
                      <a:pt x="522" y="725"/>
                    </a:lnTo>
                    <a:lnTo>
                      <a:pt x="526" y="770"/>
                    </a:lnTo>
                    <a:lnTo>
                      <a:pt x="493" y="803"/>
                    </a:lnTo>
                    <a:lnTo>
                      <a:pt x="453" y="813"/>
                    </a:lnTo>
                    <a:lnTo>
                      <a:pt x="393" y="783"/>
                    </a:lnTo>
                    <a:lnTo>
                      <a:pt x="254" y="712"/>
                    </a:lnTo>
                    <a:lnTo>
                      <a:pt x="139" y="663"/>
                    </a:lnTo>
                    <a:lnTo>
                      <a:pt x="59" y="608"/>
                    </a:lnTo>
                    <a:lnTo>
                      <a:pt x="6" y="559"/>
                    </a:lnTo>
                    <a:lnTo>
                      <a:pt x="0" y="500"/>
                    </a:lnTo>
                    <a:lnTo>
                      <a:pt x="29" y="422"/>
                    </a:lnTo>
                    <a:lnTo>
                      <a:pt x="89" y="305"/>
                    </a:lnTo>
                    <a:lnTo>
                      <a:pt x="145" y="208"/>
                    </a:lnTo>
                    <a:lnTo>
                      <a:pt x="215" y="107"/>
                    </a:lnTo>
                    <a:lnTo>
                      <a:pt x="268" y="48"/>
                    </a:lnTo>
                    <a:lnTo>
                      <a:pt x="334" y="19"/>
                    </a:lnTo>
                    <a:lnTo>
                      <a:pt x="307"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132" y="1877"/>
                <a:ext cx="275" cy="763"/>
              </a:xfrm>
              <a:custGeom>
                <a:avLst/>
                <a:gdLst>
                  <a:gd name="T0" fmla="*/ 17 w 275"/>
                  <a:gd name="T1" fmla="*/ 59 h 763"/>
                  <a:gd name="T2" fmla="*/ 27 w 275"/>
                  <a:gd name="T3" fmla="*/ 20 h 763"/>
                  <a:gd name="T4" fmla="*/ 70 w 275"/>
                  <a:gd name="T5" fmla="*/ 0 h 763"/>
                  <a:gd name="T6" fmla="*/ 109 w 275"/>
                  <a:gd name="T7" fmla="*/ 0 h 763"/>
                  <a:gd name="T8" fmla="*/ 159 w 275"/>
                  <a:gd name="T9" fmla="*/ 29 h 763"/>
                  <a:gd name="T10" fmla="*/ 206 w 275"/>
                  <a:gd name="T11" fmla="*/ 98 h 763"/>
                  <a:gd name="T12" fmla="*/ 239 w 275"/>
                  <a:gd name="T13" fmla="*/ 169 h 763"/>
                  <a:gd name="T14" fmla="*/ 255 w 275"/>
                  <a:gd name="T15" fmla="*/ 266 h 763"/>
                  <a:gd name="T16" fmla="*/ 269 w 275"/>
                  <a:gd name="T17" fmla="*/ 380 h 763"/>
                  <a:gd name="T18" fmla="*/ 275 w 275"/>
                  <a:gd name="T19" fmla="*/ 490 h 763"/>
                  <a:gd name="T20" fmla="*/ 275 w 275"/>
                  <a:gd name="T21" fmla="*/ 633 h 763"/>
                  <a:gd name="T22" fmla="*/ 255 w 275"/>
                  <a:gd name="T23" fmla="*/ 721 h 763"/>
                  <a:gd name="T24" fmla="*/ 219 w 275"/>
                  <a:gd name="T25" fmla="*/ 753 h 763"/>
                  <a:gd name="T26" fmla="*/ 156 w 275"/>
                  <a:gd name="T27" fmla="*/ 763 h 763"/>
                  <a:gd name="T28" fmla="*/ 90 w 275"/>
                  <a:gd name="T29" fmla="*/ 760 h 763"/>
                  <a:gd name="T30" fmla="*/ 56 w 275"/>
                  <a:gd name="T31" fmla="*/ 721 h 763"/>
                  <a:gd name="T32" fmla="*/ 37 w 275"/>
                  <a:gd name="T33" fmla="*/ 653 h 763"/>
                  <a:gd name="T34" fmla="*/ 20 w 275"/>
                  <a:gd name="T35" fmla="*/ 585 h 763"/>
                  <a:gd name="T36" fmla="*/ 7 w 275"/>
                  <a:gd name="T37" fmla="*/ 461 h 763"/>
                  <a:gd name="T38" fmla="*/ 0 w 275"/>
                  <a:gd name="T39" fmla="*/ 322 h 763"/>
                  <a:gd name="T40" fmla="*/ 0 w 275"/>
                  <a:gd name="T41" fmla="*/ 159 h 763"/>
                  <a:gd name="T42" fmla="*/ 17 w 275"/>
                  <a:gd name="T43" fmla="*/ 88 h 763"/>
                  <a:gd name="T44" fmla="*/ 17 w 275"/>
                  <a:gd name="T45" fmla="*/ 5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763">
                    <a:moveTo>
                      <a:pt x="17" y="59"/>
                    </a:moveTo>
                    <a:lnTo>
                      <a:pt x="27" y="20"/>
                    </a:lnTo>
                    <a:lnTo>
                      <a:pt x="70" y="0"/>
                    </a:lnTo>
                    <a:lnTo>
                      <a:pt x="109" y="0"/>
                    </a:lnTo>
                    <a:lnTo>
                      <a:pt x="159" y="29"/>
                    </a:lnTo>
                    <a:lnTo>
                      <a:pt x="206" y="98"/>
                    </a:lnTo>
                    <a:lnTo>
                      <a:pt x="239" y="169"/>
                    </a:lnTo>
                    <a:lnTo>
                      <a:pt x="255" y="266"/>
                    </a:lnTo>
                    <a:lnTo>
                      <a:pt x="269" y="380"/>
                    </a:lnTo>
                    <a:lnTo>
                      <a:pt x="275" y="490"/>
                    </a:lnTo>
                    <a:lnTo>
                      <a:pt x="275" y="633"/>
                    </a:lnTo>
                    <a:lnTo>
                      <a:pt x="255" y="721"/>
                    </a:lnTo>
                    <a:lnTo>
                      <a:pt x="219" y="753"/>
                    </a:lnTo>
                    <a:lnTo>
                      <a:pt x="156" y="763"/>
                    </a:lnTo>
                    <a:lnTo>
                      <a:pt x="90" y="760"/>
                    </a:lnTo>
                    <a:lnTo>
                      <a:pt x="56" y="721"/>
                    </a:lnTo>
                    <a:lnTo>
                      <a:pt x="37" y="653"/>
                    </a:lnTo>
                    <a:lnTo>
                      <a:pt x="20" y="585"/>
                    </a:lnTo>
                    <a:lnTo>
                      <a:pt x="7" y="461"/>
                    </a:lnTo>
                    <a:lnTo>
                      <a:pt x="0" y="322"/>
                    </a:lnTo>
                    <a:lnTo>
                      <a:pt x="0" y="159"/>
                    </a:lnTo>
                    <a:lnTo>
                      <a:pt x="17" y="88"/>
                    </a:lnTo>
                    <a:lnTo>
                      <a:pt x="17"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259" y="1898"/>
                <a:ext cx="420" cy="586"/>
              </a:xfrm>
              <a:custGeom>
                <a:avLst/>
                <a:gdLst>
                  <a:gd name="T0" fmla="*/ 23 w 420"/>
                  <a:gd name="T1" fmla="*/ 0 h 586"/>
                  <a:gd name="T2" fmla="*/ 109 w 420"/>
                  <a:gd name="T3" fmla="*/ 10 h 586"/>
                  <a:gd name="T4" fmla="*/ 198 w 420"/>
                  <a:gd name="T5" fmla="*/ 26 h 586"/>
                  <a:gd name="T6" fmla="*/ 291 w 420"/>
                  <a:gd name="T7" fmla="*/ 78 h 586"/>
                  <a:gd name="T8" fmla="*/ 357 w 420"/>
                  <a:gd name="T9" fmla="*/ 117 h 586"/>
                  <a:gd name="T10" fmla="*/ 400 w 420"/>
                  <a:gd name="T11" fmla="*/ 173 h 586"/>
                  <a:gd name="T12" fmla="*/ 420 w 420"/>
                  <a:gd name="T13" fmla="*/ 205 h 586"/>
                  <a:gd name="T14" fmla="*/ 380 w 420"/>
                  <a:gd name="T15" fmla="*/ 300 h 586"/>
                  <a:gd name="T16" fmla="*/ 317 w 420"/>
                  <a:gd name="T17" fmla="*/ 358 h 586"/>
                  <a:gd name="T18" fmla="*/ 241 w 420"/>
                  <a:gd name="T19" fmla="*/ 400 h 586"/>
                  <a:gd name="T20" fmla="*/ 201 w 420"/>
                  <a:gd name="T21" fmla="*/ 426 h 586"/>
                  <a:gd name="T22" fmla="*/ 132 w 420"/>
                  <a:gd name="T23" fmla="*/ 439 h 586"/>
                  <a:gd name="T24" fmla="*/ 129 w 420"/>
                  <a:gd name="T25" fmla="*/ 465 h 586"/>
                  <a:gd name="T26" fmla="*/ 182 w 420"/>
                  <a:gd name="T27" fmla="*/ 488 h 586"/>
                  <a:gd name="T28" fmla="*/ 258 w 420"/>
                  <a:gd name="T29" fmla="*/ 508 h 586"/>
                  <a:gd name="T30" fmla="*/ 330 w 420"/>
                  <a:gd name="T31" fmla="*/ 547 h 586"/>
                  <a:gd name="T32" fmla="*/ 301 w 420"/>
                  <a:gd name="T33" fmla="*/ 576 h 586"/>
                  <a:gd name="T34" fmla="*/ 271 w 420"/>
                  <a:gd name="T35" fmla="*/ 586 h 586"/>
                  <a:gd name="T36" fmla="*/ 228 w 420"/>
                  <a:gd name="T37" fmla="*/ 543 h 586"/>
                  <a:gd name="T38" fmla="*/ 162 w 420"/>
                  <a:gd name="T39" fmla="*/ 517 h 586"/>
                  <a:gd name="T40" fmla="*/ 109 w 420"/>
                  <a:gd name="T41" fmla="*/ 498 h 586"/>
                  <a:gd name="T42" fmla="*/ 109 w 420"/>
                  <a:gd name="T43" fmla="*/ 459 h 586"/>
                  <a:gd name="T44" fmla="*/ 119 w 420"/>
                  <a:gd name="T45" fmla="*/ 417 h 586"/>
                  <a:gd name="T46" fmla="*/ 152 w 420"/>
                  <a:gd name="T47" fmla="*/ 400 h 586"/>
                  <a:gd name="T48" fmla="*/ 258 w 420"/>
                  <a:gd name="T49" fmla="*/ 358 h 586"/>
                  <a:gd name="T50" fmla="*/ 317 w 420"/>
                  <a:gd name="T51" fmla="*/ 293 h 586"/>
                  <a:gd name="T52" fmla="*/ 360 w 420"/>
                  <a:gd name="T53" fmla="*/ 225 h 586"/>
                  <a:gd name="T54" fmla="*/ 350 w 420"/>
                  <a:gd name="T55" fmla="*/ 192 h 586"/>
                  <a:gd name="T56" fmla="*/ 317 w 420"/>
                  <a:gd name="T57" fmla="*/ 153 h 586"/>
                  <a:gd name="T58" fmla="*/ 238 w 420"/>
                  <a:gd name="T59" fmla="*/ 98 h 586"/>
                  <a:gd name="T60" fmla="*/ 142 w 420"/>
                  <a:gd name="T61" fmla="*/ 78 h 586"/>
                  <a:gd name="T62" fmla="*/ 79 w 420"/>
                  <a:gd name="T63" fmla="*/ 75 h 586"/>
                  <a:gd name="T64" fmla="*/ 23 w 420"/>
                  <a:gd name="T65" fmla="*/ 75 h 586"/>
                  <a:gd name="T66" fmla="*/ 0 w 420"/>
                  <a:gd name="T67" fmla="*/ 39 h 586"/>
                  <a:gd name="T68" fmla="*/ 23 w 420"/>
                  <a:gd name="T69"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0" h="586">
                    <a:moveTo>
                      <a:pt x="23" y="0"/>
                    </a:moveTo>
                    <a:lnTo>
                      <a:pt x="109" y="10"/>
                    </a:lnTo>
                    <a:lnTo>
                      <a:pt x="198" y="26"/>
                    </a:lnTo>
                    <a:lnTo>
                      <a:pt x="291" y="78"/>
                    </a:lnTo>
                    <a:lnTo>
                      <a:pt x="357" y="117"/>
                    </a:lnTo>
                    <a:lnTo>
                      <a:pt x="400" y="173"/>
                    </a:lnTo>
                    <a:lnTo>
                      <a:pt x="420" y="205"/>
                    </a:lnTo>
                    <a:lnTo>
                      <a:pt x="380" y="300"/>
                    </a:lnTo>
                    <a:lnTo>
                      <a:pt x="317" y="358"/>
                    </a:lnTo>
                    <a:lnTo>
                      <a:pt x="241" y="400"/>
                    </a:lnTo>
                    <a:lnTo>
                      <a:pt x="201" y="426"/>
                    </a:lnTo>
                    <a:lnTo>
                      <a:pt x="132" y="439"/>
                    </a:lnTo>
                    <a:lnTo>
                      <a:pt x="129" y="465"/>
                    </a:lnTo>
                    <a:lnTo>
                      <a:pt x="182" y="488"/>
                    </a:lnTo>
                    <a:lnTo>
                      <a:pt x="258" y="508"/>
                    </a:lnTo>
                    <a:lnTo>
                      <a:pt x="330" y="547"/>
                    </a:lnTo>
                    <a:lnTo>
                      <a:pt x="301" y="576"/>
                    </a:lnTo>
                    <a:lnTo>
                      <a:pt x="271" y="586"/>
                    </a:lnTo>
                    <a:lnTo>
                      <a:pt x="228" y="543"/>
                    </a:lnTo>
                    <a:lnTo>
                      <a:pt x="162" y="517"/>
                    </a:lnTo>
                    <a:lnTo>
                      <a:pt x="109" y="498"/>
                    </a:lnTo>
                    <a:lnTo>
                      <a:pt x="109" y="459"/>
                    </a:lnTo>
                    <a:lnTo>
                      <a:pt x="119" y="417"/>
                    </a:lnTo>
                    <a:lnTo>
                      <a:pt x="152" y="400"/>
                    </a:lnTo>
                    <a:lnTo>
                      <a:pt x="258" y="358"/>
                    </a:lnTo>
                    <a:lnTo>
                      <a:pt x="317" y="293"/>
                    </a:lnTo>
                    <a:lnTo>
                      <a:pt x="360" y="225"/>
                    </a:lnTo>
                    <a:lnTo>
                      <a:pt x="350" y="192"/>
                    </a:lnTo>
                    <a:lnTo>
                      <a:pt x="317" y="153"/>
                    </a:lnTo>
                    <a:lnTo>
                      <a:pt x="238" y="98"/>
                    </a:lnTo>
                    <a:lnTo>
                      <a:pt x="142" y="78"/>
                    </a:lnTo>
                    <a:lnTo>
                      <a:pt x="79" y="75"/>
                    </a:lnTo>
                    <a:lnTo>
                      <a:pt x="23" y="75"/>
                    </a:lnTo>
                    <a:lnTo>
                      <a:pt x="0" y="39"/>
                    </a:lnTo>
                    <a:lnTo>
                      <a:pt x="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2292" y="2562"/>
                <a:ext cx="511" cy="947"/>
              </a:xfrm>
              <a:custGeom>
                <a:avLst/>
                <a:gdLst>
                  <a:gd name="T0" fmla="*/ 59 w 511"/>
                  <a:gd name="T1" fmla="*/ 0 h 947"/>
                  <a:gd name="T2" fmla="*/ 13 w 511"/>
                  <a:gd name="T3" fmla="*/ 0 h 947"/>
                  <a:gd name="T4" fmla="*/ 0 w 511"/>
                  <a:gd name="T5" fmla="*/ 68 h 947"/>
                  <a:gd name="T6" fmla="*/ 33 w 511"/>
                  <a:gd name="T7" fmla="*/ 108 h 947"/>
                  <a:gd name="T8" fmla="*/ 139 w 511"/>
                  <a:gd name="T9" fmla="*/ 202 h 947"/>
                  <a:gd name="T10" fmla="*/ 232 w 511"/>
                  <a:gd name="T11" fmla="*/ 322 h 947"/>
                  <a:gd name="T12" fmla="*/ 292 w 511"/>
                  <a:gd name="T13" fmla="*/ 446 h 947"/>
                  <a:gd name="T14" fmla="*/ 301 w 511"/>
                  <a:gd name="T15" fmla="*/ 527 h 947"/>
                  <a:gd name="T16" fmla="*/ 298 w 511"/>
                  <a:gd name="T17" fmla="*/ 586 h 947"/>
                  <a:gd name="T18" fmla="*/ 272 w 511"/>
                  <a:gd name="T19" fmla="*/ 719 h 947"/>
                  <a:gd name="T20" fmla="*/ 238 w 511"/>
                  <a:gd name="T21" fmla="*/ 827 h 947"/>
                  <a:gd name="T22" fmla="*/ 209 w 511"/>
                  <a:gd name="T23" fmla="*/ 889 h 947"/>
                  <a:gd name="T24" fmla="*/ 202 w 511"/>
                  <a:gd name="T25" fmla="*/ 928 h 947"/>
                  <a:gd name="T26" fmla="*/ 232 w 511"/>
                  <a:gd name="T27" fmla="*/ 928 h 947"/>
                  <a:gd name="T28" fmla="*/ 278 w 511"/>
                  <a:gd name="T29" fmla="*/ 915 h 947"/>
                  <a:gd name="T30" fmla="*/ 292 w 511"/>
                  <a:gd name="T31" fmla="*/ 918 h 947"/>
                  <a:gd name="T32" fmla="*/ 388 w 511"/>
                  <a:gd name="T33" fmla="*/ 924 h 947"/>
                  <a:gd name="T34" fmla="*/ 461 w 511"/>
                  <a:gd name="T35" fmla="*/ 947 h 947"/>
                  <a:gd name="T36" fmla="*/ 487 w 511"/>
                  <a:gd name="T37" fmla="*/ 934 h 947"/>
                  <a:gd name="T38" fmla="*/ 511 w 511"/>
                  <a:gd name="T39" fmla="*/ 885 h 947"/>
                  <a:gd name="T40" fmla="*/ 487 w 511"/>
                  <a:gd name="T41" fmla="*/ 859 h 947"/>
                  <a:gd name="T42" fmla="*/ 378 w 511"/>
                  <a:gd name="T43" fmla="*/ 856 h 947"/>
                  <a:gd name="T44" fmla="*/ 301 w 511"/>
                  <a:gd name="T45" fmla="*/ 866 h 947"/>
                  <a:gd name="T46" fmla="*/ 262 w 511"/>
                  <a:gd name="T47" fmla="*/ 885 h 947"/>
                  <a:gd name="T48" fmla="*/ 268 w 511"/>
                  <a:gd name="T49" fmla="*/ 840 h 947"/>
                  <a:gd name="T50" fmla="*/ 308 w 511"/>
                  <a:gd name="T51" fmla="*/ 771 h 947"/>
                  <a:gd name="T52" fmla="*/ 341 w 511"/>
                  <a:gd name="T53" fmla="*/ 664 h 947"/>
                  <a:gd name="T54" fmla="*/ 368 w 511"/>
                  <a:gd name="T55" fmla="*/ 573 h 947"/>
                  <a:gd name="T56" fmla="*/ 348 w 511"/>
                  <a:gd name="T57" fmla="*/ 469 h 947"/>
                  <a:gd name="T58" fmla="*/ 318 w 511"/>
                  <a:gd name="T59" fmla="*/ 358 h 947"/>
                  <a:gd name="T60" fmla="*/ 258 w 511"/>
                  <a:gd name="T61" fmla="*/ 231 h 947"/>
                  <a:gd name="T62" fmla="*/ 172 w 511"/>
                  <a:gd name="T63" fmla="*/ 114 h 947"/>
                  <a:gd name="T64" fmla="*/ 99 w 511"/>
                  <a:gd name="T65" fmla="*/ 29 h 947"/>
                  <a:gd name="T66" fmla="*/ 59 w 511"/>
                  <a:gd name="T67"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947">
                    <a:moveTo>
                      <a:pt x="59" y="0"/>
                    </a:moveTo>
                    <a:lnTo>
                      <a:pt x="13" y="0"/>
                    </a:lnTo>
                    <a:lnTo>
                      <a:pt x="0" y="68"/>
                    </a:lnTo>
                    <a:lnTo>
                      <a:pt x="33" y="108"/>
                    </a:lnTo>
                    <a:lnTo>
                      <a:pt x="139" y="202"/>
                    </a:lnTo>
                    <a:lnTo>
                      <a:pt x="232" y="322"/>
                    </a:lnTo>
                    <a:lnTo>
                      <a:pt x="292" y="446"/>
                    </a:lnTo>
                    <a:lnTo>
                      <a:pt x="301" y="527"/>
                    </a:lnTo>
                    <a:lnTo>
                      <a:pt x="298" y="586"/>
                    </a:lnTo>
                    <a:lnTo>
                      <a:pt x="272" y="719"/>
                    </a:lnTo>
                    <a:lnTo>
                      <a:pt x="238" y="827"/>
                    </a:lnTo>
                    <a:lnTo>
                      <a:pt x="209" y="889"/>
                    </a:lnTo>
                    <a:lnTo>
                      <a:pt x="202" y="928"/>
                    </a:lnTo>
                    <a:lnTo>
                      <a:pt x="232" y="928"/>
                    </a:lnTo>
                    <a:lnTo>
                      <a:pt x="278" y="915"/>
                    </a:lnTo>
                    <a:lnTo>
                      <a:pt x="292" y="918"/>
                    </a:lnTo>
                    <a:lnTo>
                      <a:pt x="388" y="924"/>
                    </a:lnTo>
                    <a:lnTo>
                      <a:pt x="461" y="947"/>
                    </a:lnTo>
                    <a:lnTo>
                      <a:pt x="487" y="934"/>
                    </a:lnTo>
                    <a:lnTo>
                      <a:pt x="511" y="885"/>
                    </a:lnTo>
                    <a:lnTo>
                      <a:pt x="487" y="859"/>
                    </a:lnTo>
                    <a:lnTo>
                      <a:pt x="378" y="856"/>
                    </a:lnTo>
                    <a:lnTo>
                      <a:pt x="301" y="866"/>
                    </a:lnTo>
                    <a:lnTo>
                      <a:pt x="262" y="885"/>
                    </a:lnTo>
                    <a:lnTo>
                      <a:pt x="268" y="840"/>
                    </a:lnTo>
                    <a:lnTo>
                      <a:pt x="308" y="771"/>
                    </a:lnTo>
                    <a:lnTo>
                      <a:pt x="341" y="664"/>
                    </a:lnTo>
                    <a:lnTo>
                      <a:pt x="368" y="573"/>
                    </a:lnTo>
                    <a:lnTo>
                      <a:pt x="348" y="469"/>
                    </a:lnTo>
                    <a:lnTo>
                      <a:pt x="318" y="358"/>
                    </a:lnTo>
                    <a:lnTo>
                      <a:pt x="258" y="231"/>
                    </a:lnTo>
                    <a:lnTo>
                      <a:pt x="172" y="114"/>
                    </a:lnTo>
                    <a:lnTo>
                      <a:pt x="99" y="29"/>
                    </a:lnTo>
                    <a:lnTo>
                      <a:pt x="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1971" y="2560"/>
                <a:ext cx="344" cy="965"/>
              </a:xfrm>
              <a:custGeom>
                <a:avLst/>
                <a:gdLst>
                  <a:gd name="T0" fmla="*/ 238 w 344"/>
                  <a:gd name="T1" fmla="*/ 0 h 965"/>
                  <a:gd name="T2" fmla="*/ 195 w 344"/>
                  <a:gd name="T3" fmla="*/ 91 h 965"/>
                  <a:gd name="T4" fmla="*/ 165 w 344"/>
                  <a:gd name="T5" fmla="*/ 224 h 965"/>
                  <a:gd name="T6" fmla="*/ 129 w 344"/>
                  <a:gd name="T7" fmla="*/ 371 h 965"/>
                  <a:gd name="T8" fmla="*/ 96 w 344"/>
                  <a:gd name="T9" fmla="*/ 520 h 965"/>
                  <a:gd name="T10" fmla="*/ 96 w 344"/>
                  <a:gd name="T11" fmla="*/ 575 h 965"/>
                  <a:gd name="T12" fmla="*/ 129 w 344"/>
                  <a:gd name="T13" fmla="*/ 673 h 965"/>
                  <a:gd name="T14" fmla="*/ 175 w 344"/>
                  <a:gd name="T15" fmla="*/ 725 h 965"/>
                  <a:gd name="T16" fmla="*/ 218 w 344"/>
                  <a:gd name="T17" fmla="*/ 790 h 965"/>
                  <a:gd name="T18" fmla="*/ 248 w 344"/>
                  <a:gd name="T19" fmla="*/ 838 h 965"/>
                  <a:gd name="T20" fmla="*/ 235 w 344"/>
                  <a:gd name="T21" fmla="*/ 861 h 965"/>
                  <a:gd name="T22" fmla="*/ 159 w 344"/>
                  <a:gd name="T23" fmla="*/ 871 h 965"/>
                  <a:gd name="T24" fmla="*/ 36 w 344"/>
                  <a:gd name="T25" fmla="*/ 890 h 965"/>
                  <a:gd name="T26" fmla="*/ 0 w 344"/>
                  <a:gd name="T27" fmla="*/ 920 h 965"/>
                  <a:gd name="T28" fmla="*/ 30 w 344"/>
                  <a:gd name="T29" fmla="*/ 946 h 965"/>
                  <a:gd name="T30" fmla="*/ 99 w 344"/>
                  <a:gd name="T31" fmla="*/ 965 h 965"/>
                  <a:gd name="T32" fmla="*/ 179 w 344"/>
                  <a:gd name="T33" fmla="*/ 926 h 965"/>
                  <a:gd name="T34" fmla="*/ 238 w 344"/>
                  <a:gd name="T35" fmla="*/ 900 h 965"/>
                  <a:gd name="T36" fmla="*/ 314 w 344"/>
                  <a:gd name="T37" fmla="*/ 890 h 965"/>
                  <a:gd name="T38" fmla="*/ 344 w 344"/>
                  <a:gd name="T39" fmla="*/ 881 h 965"/>
                  <a:gd name="T40" fmla="*/ 334 w 344"/>
                  <a:gd name="T41" fmla="*/ 848 h 965"/>
                  <a:gd name="T42" fmla="*/ 248 w 344"/>
                  <a:gd name="T43" fmla="*/ 764 h 965"/>
                  <a:gd name="T44" fmla="*/ 198 w 344"/>
                  <a:gd name="T45" fmla="*/ 676 h 965"/>
                  <a:gd name="T46" fmla="*/ 155 w 344"/>
                  <a:gd name="T47" fmla="*/ 617 h 965"/>
                  <a:gd name="T48" fmla="*/ 149 w 344"/>
                  <a:gd name="T49" fmla="*/ 559 h 965"/>
                  <a:gd name="T50" fmla="*/ 169 w 344"/>
                  <a:gd name="T51" fmla="*/ 462 h 965"/>
                  <a:gd name="T52" fmla="*/ 215 w 344"/>
                  <a:gd name="T53" fmla="*/ 361 h 965"/>
                  <a:gd name="T54" fmla="*/ 265 w 344"/>
                  <a:gd name="T55" fmla="*/ 189 h 965"/>
                  <a:gd name="T56" fmla="*/ 308 w 344"/>
                  <a:gd name="T57" fmla="*/ 88 h 965"/>
                  <a:gd name="T58" fmla="*/ 304 w 344"/>
                  <a:gd name="T59" fmla="*/ 29 h 965"/>
                  <a:gd name="T60" fmla="*/ 265 w 344"/>
                  <a:gd name="T61" fmla="*/ 0 h 965"/>
                  <a:gd name="T62" fmla="*/ 238 w 344"/>
                  <a:gd name="T6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965">
                    <a:moveTo>
                      <a:pt x="238" y="0"/>
                    </a:moveTo>
                    <a:lnTo>
                      <a:pt x="195" y="91"/>
                    </a:lnTo>
                    <a:lnTo>
                      <a:pt x="165" y="224"/>
                    </a:lnTo>
                    <a:lnTo>
                      <a:pt x="129" y="371"/>
                    </a:lnTo>
                    <a:lnTo>
                      <a:pt x="96" y="520"/>
                    </a:lnTo>
                    <a:lnTo>
                      <a:pt x="96" y="575"/>
                    </a:lnTo>
                    <a:lnTo>
                      <a:pt x="129" y="673"/>
                    </a:lnTo>
                    <a:lnTo>
                      <a:pt x="175" y="725"/>
                    </a:lnTo>
                    <a:lnTo>
                      <a:pt x="218" y="790"/>
                    </a:lnTo>
                    <a:lnTo>
                      <a:pt x="248" y="838"/>
                    </a:lnTo>
                    <a:lnTo>
                      <a:pt x="235" y="861"/>
                    </a:lnTo>
                    <a:lnTo>
                      <a:pt x="159" y="871"/>
                    </a:lnTo>
                    <a:lnTo>
                      <a:pt x="36" y="890"/>
                    </a:lnTo>
                    <a:lnTo>
                      <a:pt x="0" y="920"/>
                    </a:lnTo>
                    <a:lnTo>
                      <a:pt x="30" y="946"/>
                    </a:lnTo>
                    <a:lnTo>
                      <a:pt x="99" y="965"/>
                    </a:lnTo>
                    <a:lnTo>
                      <a:pt x="179" y="926"/>
                    </a:lnTo>
                    <a:lnTo>
                      <a:pt x="238" y="900"/>
                    </a:lnTo>
                    <a:lnTo>
                      <a:pt x="314" y="890"/>
                    </a:lnTo>
                    <a:lnTo>
                      <a:pt x="344" y="881"/>
                    </a:lnTo>
                    <a:lnTo>
                      <a:pt x="334" y="848"/>
                    </a:lnTo>
                    <a:lnTo>
                      <a:pt x="248" y="764"/>
                    </a:lnTo>
                    <a:lnTo>
                      <a:pt x="198" y="676"/>
                    </a:lnTo>
                    <a:lnTo>
                      <a:pt x="155" y="617"/>
                    </a:lnTo>
                    <a:lnTo>
                      <a:pt x="149" y="559"/>
                    </a:lnTo>
                    <a:lnTo>
                      <a:pt x="169" y="462"/>
                    </a:lnTo>
                    <a:lnTo>
                      <a:pt x="215" y="361"/>
                    </a:lnTo>
                    <a:lnTo>
                      <a:pt x="265" y="189"/>
                    </a:lnTo>
                    <a:lnTo>
                      <a:pt x="308" y="88"/>
                    </a:lnTo>
                    <a:lnTo>
                      <a:pt x="304" y="29"/>
                    </a:lnTo>
                    <a:lnTo>
                      <a:pt x="265" y="0"/>
                    </a:lnTo>
                    <a:lnTo>
                      <a:pt x="2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4"/>
            <p:cNvGrpSpPr>
              <a:grpSpLocks/>
            </p:cNvGrpSpPr>
            <p:nvPr/>
          </p:nvGrpSpPr>
          <p:grpSpPr bwMode="auto">
            <a:xfrm>
              <a:off x="2339" y="1010"/>
              <a:ext cx="211" cy="285"/>
              <a:chOff x="2339" y="1010"/>
              <a:chExt cx="211" cy="285"/>
            </a:xfrm>
          </p:grpSpPr>
          <p:sp>
            <p:nvSpPr>
              <p:cNvPr id="7" name="Freeform 12"/>
              <p:cNvSpPr>
                <a:spLocks/>
              </p:cNvSpPr>
              <p:nvPr/>
            </p:nvSpPr>
            <p:spPr bwMode="auto">
              <a:xfrm>
                <a:off x="2380" y="1010"/>
                <a:ext cx="170" cy="198"/>
              </a:xfrm>
              <a:custGeom>
                <a:avLst/>
                <a:gdLst>
                  <a:gd name="T0" fmla="*/ 20 w 170"/>
                  <a:gd name="T1" fmla="*/ 9 h 198"/>
                  <a:gd name="T2" fmla="*/ 66 w 170"/>
                  <a:gd name="T3" fmla="*/ 0 h 198"/>
                  <a:gd name="T4" fmla="*/ 110 w 170"/>
                  <a:gd name="T5" fmla="*/ 3 h 198"/>
                  <a:gd name="T6" fmla="*/ 150 w 170"/>
                  <a:gd name="T7" fmla="*/ 22 h 198"/>
                  <a:gd name="T8" fmla="*/ 170 w 170"/>
                  <a:gd name="T9" fmla="*/ 58 h 198"/>
                  <a:gd name="T10" fmla="*/ 170 w 170"/>
                  <a:gd name="T11" fmla="*/ 87 h 198"/>
                  <a:gd name="T12" fmla="*/ 150 w 170"/>
                  <a:gd name="T13" fmla="*/ 126 h 198"/>
                  <a:gd name="T14" fmla="*/ 116 w 170"/>
                  <a:gd name="T15" fmla="*/ 149 h 198"/>
                  <a:gd name="T16" fmla="*/ 66 w 170"/>
                  <a:gd name="T17" fmla="*/ 149 h 198"/>
                  <a:gd name="T18" fmla="*/ 36 w 170"/>
                  <a:gd name="T19" fmla="*/ 168 h 198"/>
                  <a:gd name="T20" fmla="*/ 26 w 170"/>
                  <a:gd name="T21" fmla="*/ 198 h 198"/>
                  <a:gd name="T22" fmla="*/ 0 w 170"/>
                  <a:gd name="T23" fmla="*/ 188 h 198"/>
                  <a:gd name="T24" fmla="*/ 10 w 170"/>
                  <a:gd name="T25" fmla="*/ 149 h 198"/>
                  <a:gd name="T26" fmla="*/ 46 w 170"/>
                  <a:gd name="T27" fmla="*/ 126 h 198"/>
                  <a:gd name="T28" fmla="*/ 106 w 170"/>
                  <a:gd name="T29" fmla="*/ 120 h 198"/>
                  <a:gd name="T30" fmla="*/ 130 w 170"/>
                  <a:gd name="T31" fmla="*/ 97 h 198"/>
                  <a:gd name="T32" fmla="*/ 136 w 170"/>
                  <a:gd name="T33" fmla="*/ 61 h 198"/>
                  <a:gd name="T34" fmla="*/ 110 w 170"/>
                  <a:gd name="T35" fmla="*/ 29 h 198"/>
                  <a:gd name="T36" fmla="*/ 70 w 170"/>
                  <a:gd name="T37" fmla="*/ 29 h 198"/>
                  <a:gd name="T38" fmla="*/ 26 w 170"/>
                  <a:gd name="T39" fmla="*/ 39 h 198"/>
                  <a:gd name="T40" fmla="*/ 10 w 170"/>
                  <a:gd name="T41" fmla="*/ 29 h 198"/>
                  <a:gd name="T42" fmla="*/ 20 w 170"/>
                  <a:gd name="T43"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198">
                    <a:moveTo>
                      <a:pt x="20" y="9"/>
                    </a:moveTo>
                    <a:lnTo>
                      <a:pt x="66" y="0"/>
                    </a:lnTo>
                    <a:lnTo>
                      <a:pt x="110" y="3"/>
                    </a:lnTo>
                    <a:lnTo>
                      <a:pt x="150" y="22"/>
                    </a:lnTo>
                    <a:lnTo>
                      <a:pt x="170" y="58"/>
                    </a:lnTo>
                    <a:lnTo>
                      <a:pt x="170" y="87"/>
                    </a:lnTo>
                    <a:lnTo>
                      <a:pt x="150" y="126"/>
                    </a:lnTo>
                    <a:lnTo>
                      <a:pt x="116" y="149"/>
                    </a:lnTo>
                    <a:lnTo>
                      <a:pt x="66" y="149"/>
                    </a:lnTo>
                    <a:lnTo>
                      <a:pt x="36" y="168"/>
                    </a:lnTo>
                    <a:lnTo>
                      <a:pt x="26" y="198"/>
                    </a:lnTo>
                    <a:lnTo>
                      <a:pt x="0" y="188"/>
                    </a:lnTo>
                    <a:lnTo>
                      <a:pt x="10" y="149"/>
                    </a:lnTo>
                    <a:lnTo>
                      <a:pt x="46" y="126"/>
                    </a:lnTo>
                    <a:lnTo>
                      <a:pt x="106" y="120"/>
                    </a:lnTo>
                    <a:lnTo>
                      <a:pt x="130" y="97"/>
                    </a:lnTo>
                    <a:lnTo>
                      <a:pt x="136" y="61"/>
                    </a:lnTo>
                    <a:lnTo>
                      <a:pt x="110" y="29"/>
                    </a:lnTo>
                    <a:lnTo>
                      <a:pt x="70" y="29"/>
                    </a:lnTo>
                    <a:lnTo>
                      <a:pt x="26" y="39"/>
                    </a:lnTo>
                    <a:lnTo>
                      <a:pt x="10" y="29"/>
                    </a:lnTo>
                    <a:lnTo>
                      <a:pt x="2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3"/>
              <p:cNvSpPr>
                <a:spLocks/>
              </p:cNvSpPr>
              <p:nvPr/>
            </p:nvSpPr>
            <p:spPr bwMode="auto">
              <a:xfrm>
                <a:off x="2339" y="1241"/>
                <a:ext cx="53" cy="54"/>
              </a:xfrm>
              <a:custGeom>
                <a:avLst/>
                <a:gdLst>
                  <a:gd name="T0" fmla="*/ 53 w 53"/>
                  <a:gd name="T1" fmla="*/ 3 h 54"/>
                  <a:gd name="T2" fmla="*/ 26 w 53"/>
                  <a:gd name="T3" fmla="*/ 0 h 54"/>
                  <a:gd name="T4" fmla="*/ 8 w 53"/>
                  <a:gd name="T5" fmla="*/ 20 h 54"/>
                  <a:gd name="T6" fmla="*/ 0 w 53"/>
                  <a:gd name="T7" fmla="*/ 51 h 54"/>
                  <a:gd name="T8" fmla="*/ 26 w 53"/>
                  <a:gd name="T9" fmla="*/ 54 h 54"/>
                  <a:gd name="T10" fmla="*/ 48 w 53"/>
                  <a:gd name="T11" fmla="*/ 40 h 54"/>
                  <a:gd name="T12" fmla="*/ 53 w 53"/>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53" y="3"/>
                    </a:moveTo>
                    <a:lnTo>
                      <a:pt x="26" y="0"/>
                    </a:lnTo>
                    <a:lnTo>
                      <a:pt x="8" y="20"/>
                    </a:lnTo>
                    <a:lnTo>
                      <a:pt x="0" y="51"/>
                    </a:lnTo>
                    <a:lnTo>
                      <a:pt x="26" y="54"/>
                    </a:lnTo>
                    <a:lnTo>
                      <a:pt x="48" y="40"/>
                    </a:lnTo>
                    <a:lnTo>
                      <a:pt x="5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7"/>
          <p:cNvGrpSpPr>
            <a:grpSpLocks noChangeAspect="1"/>
          </p:cNvGrpSpPr>
          <p:nvPr/>
        </p:nvGrpSpPr>
        <p:grpSpPr bwMode="auto">
          <a:xfrm>
            <a:off x="5257800" y="1662113"/>
            <a:ext cx="1622425" cy="3933825"/>
            <a:chOff x="3312" y="1047"/>
            <a:chExt cx="1022" cy="2478"/>
          </a:xfrm>
        </p:grpSpPr>
        <p:sp>
          <p:nvSpPr>
            <p:cNvPr id="16" name="AutoShape 16"/>
            <p:cNvSpPr>
              <a:spLocks noChangeAspect="1" noChangeArrowheads="1" noTextEdit="1"/>
            </p:cNvSpPr>
            <p:nvPr/>
          </p:nvSpPr>
          <p:spPr bwMode="auto">
            <a:xfrm>
              <a:off x="3312" y="1047"/>
              <a:ext cx="1022" cy="2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24"/>
            <p:cNvGrpSpPr>
              <a:grpSpLocks/>
            </p:cNvGrpSpPr>
            <p:nvPr/>
          </p:nvGrpSpPr>
          <p:grpSpPr bwMode="auto">
            <a:xfrm>
              <a:off x="3312" y="1228"/>
              <a:ext cx="916" cy="2296"/>
              <a:chOff x="3312" y="1228"/>
              <a:chExt cx="916" cy="2296"/>
            </a:xfrm>
          </p:grpSpPr>
          <p:sp>
            <p:nvSpPr>
              <p:cNvPr id="21" name="Freeform 18"/>
              <p:cNvSpPr>
                <a:spLocks/>
              </p:cNvSpPr>
              <p:nvPr/>
            </p:nvSpPr>
            <p:spPr bwMode="auto">
              <a:xfrm>
                <a:off x="3545" y="1318"/>
                <a:ext cx="538" cy="525"/>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3516" y="1871"/>
                <a:ext cx="373" cy="772"/>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3814" y="1896"/>
                <a:ext cx="414" cy="694"/>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3545" y="2478"/>
                <a:ext cx="449"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3324" y="2508"/>
                <a:ext cx="373" cy="870"/>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3312" y="1228"/>
                <a:ext cx="612" cy="776"/>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27"/>
            <p:cNvGrpSpPr>
              <a:grpSpLocks/>
            </p:cNvGrpSpPr>
            <p:nvPr/>
          </p:nvGrpSpPr>
          <p:grpSpPr bwMode="auto">
            <a:xfrm>
              <a:off x="4123" y="1047"/>
              <a:ext cx="210" cy="264"/>
              <a:chOff x="4123" y="1047"/>
              <a:chExt cx="210" cy="264"/>
            </a:xfrm>
          </p:grpSpPr>
          <p:sp>
            <p:nvSpPr>
              <p:cNvPr id="19" name="Freeform 25"/>
              <p:cNvSpPr>
                <a:spLocks/>
              </p:cNvSpPr>
              <p:nvPr/>
            </p:nvSpPr>
            <p:spPr bwMode="auto">
              <a:xfrm>
                <a:off x="4164" y="1047"/>
                <a:ext cx="169" cy="192"/>
              </a:xfrm>
              <a:custGeom>
                <a:avLst/>
                <a:gdLst>
                  <a:gd name="T0" fmla="*/ 52 w 169"/>
                  <a:gd name="T1" fmla="*/ 12 h 192"/>
                  <a:gd name="T2" fmla="*/ 99 w 169"/>
                  <a:gd name="T3" fmla="*/ 0 h 192"/>
                  <a:gd name="T4" fmla="*/ 157 w 169"/>
                  <a:gd name="T5" fmla="*/ 17 h 192"/>
                  <a:gd name="T6" fmla="*/ 169 w 169"/>
                  <a:gd name="T7" fmla="*/ 58 h 192"/>
                  <a:gd name="T8" fmla="*/ 163 w 169"/>
                  <a:gd name="T9" fmla="*/ 111 h 192"/>
                  <a:gd name="T10" fmla="*/ 134 w 169"/>
                  <a:gd name="T11" fmla="*/ 145 h 192"/>
                  <a:gd name="T12" fmla="*/ 93 w 169"/>
                  <a:gd name="T13" fmla="*/ 151 h 192"/>
                  <a:gd name="T14" fmla="*/ 52 w 169"/>
                  <a:gd name="T15" fmla="*/ 151 h 192"/>
                  <a:gd name="T16" fmla="*/ 34 w 169"/>
                  <a:gd name="T17" fmla="*/ 169 h 192"/>
                  <a:gd name="T18" fmla="*/ 34 w 169"/>
                  <a:gd name="T19" fmla="*/ 180 h 192"/>
                  <a:gd name="T20" fmla="*/ 23 w 169"/>
                  <a:gd name="T21" fmla="*/ 192 h 192"/>
                  <a:gd name="T22" fmla="*/ 0 w 169"/>
                  <a:gd name="T23" fmla="*/ 186 h 192"/>
                  <a:gd name="T24" fmla="*/ 5 w 169"/>
                  <a:gd name="T25" fmla="*/ 157 h 192"/>
                  <a:gd name="T26" fmla="*/ 23 w 169"/>
                  <a:gd name="T27" fmla="*/ 134 h 192"/>
                  <a:gd name="T28" fmla="*/ 58 w 169"/>
                  <a:gd name="T29" fmla="*/ 116 h 192"/>
                  <a:gd name="T30" fmla="*/ 93 w 169"/>
                  <a:gd name="T31" fmla="*/ 122 h 192"/>
                  <a:gd name="T32" fmla="*/ 122 w 169"/>
                  <a:gd name="T33" fmla="*/ 116 h 192"/>
                  <a:gd name="T34" fmla="*/ 139 w 169"/>
                  <a:gd name="T35" fmla="*/ 87 h 192"/>
                  <a:gd name="T36" fmla="*/ 139 w 169"/>
                  <a:gd name="T37" fmla="*/ 52 h 192"/>
                  <a:gd name="T38" fmla="*/ 122 w 169"/>
                  <a:gd name="T39" fmla="*/ 35 h 192"/>
                  <a:gd name="T40" fmla="*/ 99 w 169"/>
                  <a:gd name="T41" fmla="*/ 35 h 192"/>
                  <a:gd name="T42" fmla="*/ 75 w 169"/>
                  <a:gd name="T43" fmla="*/ 41 h 192"/>
                  <a:gd name="T44" fmla="*/ 58 w 169"/>
                  <a:gd name="T45" fmla="*/ 52 h 192"/>
                  <a:gd name="T46" fmla="*/ 40 w 169"/>
                  <a:gd name="T47" fmla="*/ 41 h 192"/>
                  <a:gd name="T48" fmla="*/ 52 w 169"/>
                  <a:gd name="T49" fmla="*/ 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92">
                    <a:moveTo>
                      <a:pt x="52" y="12"/>
                    </a:moveTo>
                    <a:lnTo>
                      <a:pt x="99" y="0"/>
                    </a:lnTo>
                    <a:lnTo>
                      <a:pt x="157" y="17"/>
                    </a:lnTo>
                    <a:lnTo>
                      <a:pt x="169" y="58"/>
                    </a:lnTo>
                    <a:lnTo>
                      <a:pt x="163" y="111"/>
                    </a:lnTo>
                    <a:lnTo>
                      <a:pt x="134" y="145"/>
                    </a:lnTo>
                    <a:lnTo>
                      <a:pt x="93" y="151"/>
                    </a:lnTo>
                    <a:lnTo>
                      <a:pt x="52" y="151"/>
                    </a:lnTo>
                    <a:lnTo>
                      <a:pt x="34" y="169"/>
                    </a:lnTo>
                    <a:lnTo>
                      <a:pt x="34" y="180"/>
                    </a:lnTo>
                    <a:lnTo>
                      <a:pt x="23" y="192"/>
                    </a:lnTo>
                    <a:lnTo>
                      <a:pt x="0" y="186"/>
                    </a:lnTo>
                    <a:lnTo>
                      <a:pt x="5" y="157"/>
                    </a:lnTo>
                    <a:lnTo>
                      <a:pt x="23" y="134"/>
                    </a:lnTo>
                    <a:lnTo>
                      <a:pt x="58" y="116"/>
                    </a:lnTo>
                    <a:lnTo>
                      <a:pt x="93" y="122"/>
                    </a:lnTo>
                    <a:lnTo>
                      <a:pt x="122" y="116"/>
                    </a:lnTo>
                    <a:lnTo>
                      <a:pt x="139" y="87"/>
                    </a:lnTo>
                    <a:lnTo>
                      <a:pt x="139" y="52"/>
                    </a:lnTo>
                    <a:lnTo>
                      <a:pt x="122" y="35"/>
                    </a:lnTo>
                    <a:lnTo>
                      <a:pt x="99" y="35"/>
                    </a:lnTo>
                    <a:lnTo>
                      <a:pt x="75" y="41"/>
                    </a:lnTo>
                    <a:lnTo>
                      <a:pt x="58" y="52"/>
                    </a:lnTo>
                    <a:lnTo>
                      <a:pt x="40" y="41"/>
                    </a:lnTo>
                    <a:lnTo>
                      <a:pt x="52"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26"/>
              <p:cNvSpPr>
                <a:spLocks noChangeArrowheads="1"/>
              </p:cNvSpPr>
              <p:nvPr/>
            </p:nvSpPr>
            <p:spPr bwMode="auto">
              <a:xfrm>
                <a:off x="4123" y="1263"/>
                <a:ext cx="49" cy="4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xmlns="" val="2251706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30113" y="376772"/>
            <a:ext cx="8160732" cy="639229"/>
          </a:xfrm>
        </p:spPr>
        <p:txBody>
          <a:bodyPr>
            <a:noAutofit/>
          </a:bodyPr>
          <a:lstStyle/>
          <a:p>
            <a:pPr algn="l"/>
            <a:r>
              <a:rPr lang="en-US" sz="2800" dirty="0"/>
              <a:t>http://www.shoplrp.com/product_p/300672.htm</a:t>
            </a: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430113" y="1604989"/>
            <a:ext cx="3766256" cy="4986311"/>
          </a:xfrm>
        </p:spPr>
      </p:pic>
      <p:sp>
        <p:nvSpPr>
          <p:cNvPr id="8" name="Rectangle 7"/>
          <p:cNvSpPr/>
          <p:nvPr/>
        </p:nvSpPr>
        <p:spPr>
          <a:xfrm>
            <a:off x="4380088" y="1322371"/>
            <a:ext cx="3793068" cy="4439292"/>
          </a:xfrm>
          <a:prstGeom prst="rect">
            <a:avLst/>
          </a:prstGeom>
        </p:spPr>
        <p:txBody>
          <a:bodyPr wrap="square">
            <a:spAutoFit/>
          </a:bodyPr>
          <a:lstStyle/>
          <a:p>
            <a:pPr marL="342900" indent="-342900">
              <a:lnSpc>
                <a:spcPct val="107000"/>
              </a:lnSpc>
              <a:buFont typeface="Symbol" panose="05050102010706020507" pitchFamily="18" charset="2"/>
              <a:buChar char=""/>
            </a:pPr>
            <a:r>
              <a:rPr lang="en-US" sz="240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This book is a straightforward explanation of the new ESSA Title I requirements.</a:t>
            </a:r>
            <a:endParaRPr lang="en-US" sz="11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Chapters start with a bulleted list of key changes to the ESEA!</a:t>
            </a:r>
          </a:p>
          <a:p>
            <a:pPr marR="0" lvl="0">
              <a:lnSpc>
                <a:spcPct val="107000"/>
              </a:lnSpc>
              <a:spcBef>
                <a:spcPts val="0"/>
              </a:spcBef>
              <a:spcAft>
                <a:spcPts val="0"/>
              </a:spcAft>
            </a:pPr>
            <a:endParaRPr lang="en-US" sz="2800" b="1" dirty="0">
              <a:solidFill>
                <a:schemeClr val="accent2">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marR="0" lvl="0" algn="ctr">
              <a:lnSpc>
                <a:spcPct val="107000"/>
              </a:lnSpc>
              <a:spcBef>
                <a:spcPts val="0"/>
              </a:spcBef>
              <a:spcAft>
                <a:spcPts val="0"/>
              </a:spcAft>
            </a:pPr>
            <a:r>
              <a:rPr lang="en-US" sz="3200" b="1" dirty="0">
                <a:solidFill>
                  <a:schemeClr val="accent2">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Only $89.50!!</a:t>
            </a:r>
            <a:r>
              <a:rPr lang="en-US" sz="280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
            </a:r>
            <a:br>
              <a:rPr lang="en-US" sz="280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br>
            <a:endParaRPr lang="en-US" sz="12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image “ NEW!” Exclamation ” by CarbonNYC"/>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866" y="1016001"/>
            <a:ext cx="2028236" cy="1521177"/>
          </a:xfrm>
          <a:prstGeom prst="rect">
            <a:avLst/>
          </a:prstGeom>
        </p:spPr>
      </p:pic>
      <p:sp>
        <p:nvSpPr>
          <p:cNvPr id="3" name="Slide Number Placeholder 2"/>
          <p:cNvSpPr>
            <a:spLocks noGrp="1"/>
          </p:cNvSpPr>
          <p:nvPr>
            <p:ph type="sldNum" sz="quarter" idx="12"/>
          </p:nvPr>
        </p:nvSpPr>
        <p:spPr/>
        <p:txBody>
          <a:bodyPr/>
          <a:lstStyle/>
          <a:p>
            <a:fld id="{5CC42AE1-40A2-4F81-9633-FBE296E6079B}" type="slidenum">
              <a:rPr lang="en-US" smtClean="0"/>
              <a:pPr/>
              <a:t>67</a:t>
            </a:fld>
            <a:endParaRPr lang="en-US" dirty="0"/>
          </a:p>
        </p:txBody>
      </p:sp>
    </p:spTree>
    <p:extLst>
      <p:ext uri="{BB962C8B-B14F-4D97-AF65-F5344CB8AC3E}">
        <p14:creationId xmlns:p14="http://schemas.microsoft.com/office/powerpoint/2010/main" xmlns="" val="1391131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quarter" idx="1"/>
          </p:nvPr>
        </p:nvSpPr>
        <p:spPr/>
        <p:txBody>
          <a:bodyPr/>
          <a:lstStyle/>
          <a:p>
            <a:pPr marL="0" indent="0">
              <a:buNone/>
            </a:pPr>
            <a:r>
              <a:rPr lang="en-US" sz="2400" dirty="0">
                <a:cs typeface="Times New Roman" pitchFamily="18" charset="0"/>
              </a:rPr>
              <a:t>This presentation is intended solely to provide general information and does not constitute legal advice.  Attendance at the presentation or later review of these printed materials does not create an attorney-client relationship with Brustein &amp; Manasevit, PLLC.  You should not take any action based upon any information in this presentation without first consulting legal counsel familiar with your particular circumstances.</a:t>
            </a:r>
            <a:endParaRPr lang="en-US" sz="2400" dirty="0"/>
          </a:p>
          <a:p>
            <a:endParaRPr lang="en-US" dirty="0"/>
          </a:p>
        </p:txBody>
      </p:sp>
      <p:sp>
        <p:nvSpPr>
          <p:cNvPr id="4" name="Slide Number Placeholder 3"/>
          <p:cNvSpPr>
            <a:spLocks noGrp="1"/>
          </p:cNvSpPr>
          <p:nvPr>
            <p:ph type="sldNum" sz="quarter" idx="12"/>
          </p:nvPr>
        </p:nvSpPr>
        <p:spPr/>
        <p:txBody>
          <a:bodyPr/>
          <a:lstStyle/>
          <a:p>
            <a:fld id="{5CC42AE1-40A2-4F81-9633-FBE296E6079B}" type="slidenum">
              <a:rPr lang="en-US" smtClean="0"/>
              <a:pPr/>
              <a:t>68</a:t>
            </a:fld>
            <a:endParaRPr lang="en-US" dirty="0"/>
          </a:p>
        </p:txBody>
      </p:sp>
    </p:spTree>
    <p:extLst>
      <p:ext uri="{BB962C8B-B14F-4D97-AF65-F5344CB8AC3E}">
        <p14:creationId xmlns:p14="http://schemas.microsoft.com/office/powerpoint/2010/main" xmlns="" val="299160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55978"/>
            <a:ext cx="7200900" cy="821266"/>
          </a:xfrm>
        </p:spPr>
        <p:txBody>
          <a:bodyPr>
            <a:normAutofit/>
          </a:bodyPr>
          <a:lstStyle/>
          <a:p>
            <a:r>
              <a:rPr lang="en-US"/>
              <a:t>ESSA Guidance (cont.)</a:t>
            </a:r>
            <a:endParaRPr lang="en-US" dirty="0"/>
          </a:p>
        </p:txBody>
      </p:sp>
      <p:sp>
        <p:nvSpPr>
          <p:cNvPr id="3" name="Content Placeholder 2"/>
          <p:cNvSpPr>
            <a:spLocks noGrp="1"/>
          </p:cNvSpPr>
          <p:nvPr>
            <p:ph idx="1"/>
          </p:nvPr>
        </p:nvSpPr>
        <p:spPr>
          <a:xfrm>
            <a:off x="824089" y="2000957"/>
            <a:ext cx="7933775" cy="4310944"/>
          </a:xfrm>
        </p:spPr>
        <p:txBody>
          <a:bodyPr>
            <a:normAutofit/>
          </a:bodyPr>
          <a:lstStyle/>
          <a:p>
            <a:pPr lvl="0"/>
            <a:r>
              <a:rPr lang="en-US" dirty="0"/>
              <a:t>Fiscal Changes (including Equitable Services and </a:t>
            </a:r>
            <a:r>
              <a:rPr lang="en-US" dirty="0" err="1"/>
              <a:t>SNS</a:t>
            </a:r>
            <a:r>
              <a:rPr lang="en-US" dirty="0"/>
              <a:t> (11/21/16)</a:t>
            </a:r>
          </a:p>
          <a:p>
            <a:pPr lvl="0"/>
            <a:r>
              <a:rPr lang="en-US" dirty="0"/>
              <a:t>State Assurance Template and Template for Consolidated State Plan (11/30/16)</a:t>
            </a:r>
          </a:p>
          <a:p>
            <a:pPr lvl="0"/>
            <a:r>
              <a:rPr lang="en-US" dirty="0"/>
              <a:t>Consolidated State Plan Guidance (01/10/17)</a:t>
            </a:r>
          </a:p>
          <a:p>
            <a:r>
              <a:rPr lang="en-US" dirty="0"/>
              <a:t>State and Local Report Cards (01/10/17)</a:t>
            </a:r>
          </a:p>
          <a:p>
            <a:r>
              <a:rPr lang="en-US" dirty="0"/>
              <a:t>High School Graduation Rate (01/10/17)</a:t>
            </a:r>
          </a:p>
          <a:p>
            <a:pPr marL="0" lvl="0" indent="0">
              <a:buNone/>
            </a:pPr>
            <a:endParaRPr lang="en-US" sz="2400" dirty="0"/>
          </a:p>
        </p:txBody>
      </p:sp>
      <p:pic>
        <p:nvPicPr>
          <p:cNvPr id="6" name="Picture 6" descr="https://upload.wikimedia.org/wikipedia/commons/thumb/0/0e/US-DeptOfEducation-Seal.svg/1024px-US-DeptOfEducation-Seal.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2887" y="244122"/>
            <a:ext cx="1444977" cy="144497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5CC42AE1-40A2-4F81-9633-FBE296E6079B}" type="slidenum">
              <a:rPr lang="en-US" smtClean="0"/>
              <a:pPr/>
              <a:t>7</a:t>
            </a:fld>
            <a:endParaRPr lang="en-US" dirty="0"/>
          </a:p>
        </p:txBody>
      </p:sp>
    </p:spTree>
    <p:extLst>
      <p:ext uri="{BB962C8B-B14F-4D97-AF65-F5344CB8AC3E}">
        <p14:creationId xmlns:p14="http://schemas.microsoft.com/office/powerpoint/2010/main" xmlns="" val="2604252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2"/>
            <a:ext cx="7209728" cy="1267668"/>
          </a:xfrm>
        </p:spPr>
        <p:txBody>
          <a:bodyPr>
            <a:normAutofit fontScale="90000"/>
          </a:bodyPr>
          <a:lstStyle/>
          <a:p>
            <a:r>
              <a:rPr lang="en-US" dirty="0"/>
              <a:t>Title I, Part A General Changes </a:t>
            </a:r>
          </a:p>
        </p:txBody>
      </p:sp>
      <p:sp>
        <p:nvSpPr>
          <p:cNvPr id="5" name="Slide Number Placeholder 4"/>
          <p:cNvSpPr>
            <a:spLocks noGrp="1"/>
          </p:cNvSpPr>
          <p:nvPr>
            <p:ph type="sldNum" sz="quarter" idx="12"/>
          </p:nvPr>
        </p:nvSpPr>
        <p:spPr/>
        <p:txBody>
          <a:bodyPr/>
          <a:lstStyle/>
          <a:p>
            <a:fld id="{5CC42AE1-40A2-4F81-9633-FBE296E6079B}" type="slidenum">
              <a:rPr lang="en-US" smtClean="0"/>
              <a:pPr/>
              <a:t>8</a:t>
            </a:fld>
            <a:endParaRPr lang="en-US" dirty="0"/>
          </a:p>
        </p:txBody>
      </p:sp>
      <p:pic>
        <p:nvPicPr>
          <p:cNvPr id="3" name="Picture 2" descr="Big-Changes-Ahead"/>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5213" y="3488267"/>
            <a:ext cx="4014026" cy="2502076"/>
          </a:xfrm>
          <a:prstGeom prst="rect">
            <a:avLst/>
          </a:prstGeom>
        </p:spPr>
      </p:pic>
    </p:spTree>
    <p:extLst>
      <p:ext uri="{BB962C8B-B14F-4D97-AF65-F5344CB8AC3E}">
        <p14:creationId xmlns:p14="http://schemas.microsoft.com/office/powerpoint/2010/main" xmlns="" val="1807452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945" y="389841"/>
            <a:ext cx="7200900" cy="1196623"/>
          </a:xfrm>
        </p:spPr>
        <p:txBody>
          <a:bodyPr>
            <a:normAutofit fontScale="90000"/>
          </a:bodyPr>
          <a:lstStyle/>
          <a:p>
            <a:r>
              <a:rPr lang="en-US" dirty="0"/>
              <a:t>Well Rounded Education</a:t>
            </a:r>
            <a:br>
              <a:rPr lang="en-US" dirty="0"/>
            </a:br>
            <a:r>
              <a:rPr lang="en-US" dirty="0"/>
              <a:t>Sec. 8101 (52)</a:t>
            </a:r>
          </a:p>
        </p:txBody>
      </p:sp>
      <p:sp>
        <p:nvSpPr>
          <p:cNvPr id="3" name="Content Placeholder 2"/>
          <p:cNvSpPr>
            <a:spLocks noGrp="1"/>
          </p:cNvSpPr>
          <p:nvPr>
            <p:ph idx="1"/>
          </p:nvPr>
        </p:nvSpPr>
        <p:spPr>
          <a:xfrm>
            <a:off x="801510" y="1829837"/>
            <a:ext cx="8005605" cy="812800"/>
          </a:xfrm>
        </p:spPr>
        <p:txBody>
          <a:bodyPr>
            <a:noAutofit/>
          </a:bodyPr>
          <a:lstStyle/>
          <a:p>
            <a:r>
              <a:rPr lang="en-US" sz="2400" dirty="0">
                <a:solidFill>
                  <a:srgbClr val="C00000"/>
                </a:solidFill>
              </a:rPr>
              <a:t>(NEW)</a:t>
            </a:r>
            <a:r>
              <a:rPr lang="en-US" dirty="0"/>
              <a:t>“core academic subjects” </a:t>
            </a:r>
            <a:r>
              <a:rPr lang="en-US" dirty="0">
                <a:sym typeface="Wingdings" panose="05000000000000000000" pitchFamily="2" charset="2"/>
              </a:rPr>
              <a:t> “well-rounded education”</a:t>
            </a:r>
          </a:p>
        </p:txBody>
      </p:sp>
      <p:sp>
        <p:nvSpPr>
          <p:cNvPr id="4" name="TextBox 3"/>
          <p:cNvSpPr txBox="1"/>
          <p:nvPr/>
        </p:nvSpPr>
        <p:spPr>
          <a:xfrm>
            <a:off x="801510" y="2300117"/>
            <a:ext cx="8005606" cy="3170099"/>
          </a:xfrm>
          <a:prstGeom prst="rect">
            <a:avLst/>
          </a:prstGeom>
          <a:noFill/>
        </p:spPr>
        <p:txBody>
          <a:bodyPr wrap="square" numCol="2" rtlCol="0">
            <a:spAutoFit/>
          </a:bodyPr>
          <a:lstStyle/>
          <a:p>
            <a:pPr marL="285750" indent="-285750">
              <a:buFont typeface="Wingdings" panose="05000000000000000000" pitchFamily="2" charset="2"/>
              <a:buChar char="§"/>
            </a:pPr>
            <a:r>
              <a:rPr lang="en-US" sz="2000" dirty="0"/>
              <a:t>English, reading or language arts, writing </a:t>
            </a:r>
          </a:p>
          <a:p>
            <a:pPr marL="285750" indent="-285750">
              <a:buFont typeface="Wingdings" panose="05000000000000000000" pitchFamily="2" charset="2"/>
              <a:buChar char="§"/>
            </a:pPr>
            <a:r>
              <a:rPr lang="en-US" sz="2000" b="1" dirty="0"/>
              <a:t>science, technology, engineering, mathematics, </a:t>
            </a:r>
          </a:p>
          <a:p>
            <a:pPr marL="285750" indent="-285750">
              <a:buFont typeface="Wingdings" panose="05000000000000000000" pitchFamily="2" charset="2"/>
              <a:buChar char="§"/>
            </a:pPr>
            <a:r>
              <a:rPr lang="en-US" sz="2000" b="1" dirty="0"/>
              <a:t>computer science, </a:t>
            </a:r>
          </a:p>
          <a:p>
            <a:pPr marL="285750" indent="-285750">
              <a:buFont typeface="Wingdings" panose="05000000000000000000" pitchFamily="2" charset="2"/>
              <a:buChar char="§"/>
            </a:pPr>
            <a:r>
              <a:rPr lang="en-US" sz="2000" dirty="0"/>
              <a:t>foreign languages, </a:t>
            </a:r>
          </a:p>
          <a:p>
            <a:pPr marL="285750" indent="-285750">
              <a:buFont typeface="Wingdings" panose="05000000000000000000" pitchFamily="2" charset="2"/>
              <a:buChar char="§"/>
            </a:pPr>
            <a:r>
              <a:rPr lang="en-US" sz="2000" dirty="0"/>
              <a:t>civics and government, </a:t>
            </a:r>
          </a:p>
          <a:p>
            <a:pPr marL="285750" indent="-285750">
              <a:buFont typeface="Wingdings" panose="05000000000000000000" pitchFamily="2" charset="2"/>
              <a:buChar char="§"/>
            </a:pPr>
            <a:r>
              <a:rPr lang="en-US" sz="2000" dirty="0"/>
              <a:t>economics, </a:t>
            </a:r>
          </a:p>
          <a:p>
            <a:pPr lvl="1"/>
            <a:endParaRPr lang="en-US" sz="2000" dirty="0"/>
          </a:p>
          <a:p>
            <a:pPr lvl="1"/>
            <a:endParaRPr lang="en-US" sz="2000" dirty="0"/>
          </a:p>
          <a:p>
            <a:pPr marL="742950" lvl="1" indent="-285750">
              <a:buFont typeface="Wingdings" panose="05000000000000000000" pitchFamily="2" charset="2"/>
              <a:buChar char="§"/>
            </a:pPr>
            <a:r>
              <a:rPr lang="en-US" sz="2000" dirty="0"/>
              <a:t>arts, music</a:t>
            </a:r>
          </a:p>
          <a:p>
            <a:pPr marL="742950" lvl="1" indent="-285750">
              <a:buFont typeface="Wingdings" panose="05000000000000000000" pitchFamily="2" charset="2"/>
              <a:buChar char="§"/>
            </a:pPr>
            <a:r>
              <a:rPr lang="en-US" sz="2000" dirty="0"/>
              <a:t>history, geography, </a:t>
            </a:r>
          </a:p>
          <a:p>
            <a:pPr marL="742950" lvl="1" indent="-285750">
              <a:buFont typeface="Wingdings" panose="05000000000000000000" pitchFamily="2" charset="2"/>
              <a:buChar char="§"/>
            </a:pPr>
            <a:r>
              <a:rPr lang="en-US" sz="2000" b="1" dirty="0"/>
              <a:t>career and technical education, </a:t>
            </a:r>
          </a:p>
          <a:p>
            <a:pPr marL="742950" lvl="1" indent="-285750">
              <a:buFont typeface="Wingdings" panose="05000000000000000000" pitchFamily="2" charset="2"/>
              <a:buChar char="§"/>
            </a:pPr>
            <a:r>
              <a:rPr lang="en-US" sz="2000" dirty="0"/>
              <a:t>health, physical education, and</a:t>
            </a:r>
          </a:p>
          <a:p>
            <a:pPr marL="742950" lvl="1" indent="-285750">
              <a:buFont typeface="Wingdings" panose="05000000000000000000" pitchFamily="2" charset="2"/>
              <a:buChar char="§"/>
            </a:pPr>
            <a:r>
              <a:rPr lang="en-US" sz="2000" dirty="0"/>
              <a:t>others as designated by State/LEA</a:t>
            </a:r>
          </a:p>
          <a:p>
            <a:endParaRPr lang="en-US" sz="2000" dirty="0"/>
          </a:p>
        </p:txBody>
      </p:sp>
      <p:sp>
        <p:nvSpPr>
          <p:cNvPr id="6" name="Slide Number Placeholder 5"/>
          <p:cNvSpPr>
            <a:spLocks noGrp="1"/>
          </p:cNvSpPr>
          <p:nvPr>
            <p:ph type="sldNum" sz="quarter" idx="12"/>
          </p:nvPr>
        </p:nvSpPr>
        <p:spPr/>
        <p:txBody>
          <a:bodyPr/>
          <a:lstStyle/>
          <a:p>
            <a:fld id="{5CC42AE1-40A2-4F81-9633-FBE296E6079B}" type="slidenum">
              <a:rPr lang="en-US" smtClean="0"/>
              <a:pPr/>
              <a:t>9</a:t>
            </a:fld>
            <a:endParaRPr lang="en-US" dirty="0"/>
          </a:p>
        </p:txBody>
      </p:sp>
    </p:spTree>
    <p:extLst>
      <p:ext uri="{BB962C8B-B14F-4D97-AF65-F5344CB8AC3E}">
        <p14:creationId xmlns:p14="http://schemas.microsoft.com/office/powerpoint/2010/main" xmlns="" val="138091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4">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593470"/>
      </a:hlink>
      <a:folHlink>
        <a:srgbClr val="8C8C8C"/>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2725</TotalTime>
  <Words>4498</Words>
  <Application>Microsoft Office PowerPoint</Application>
  <PresentationFormat>On-screen Show (4:3)</PresentationFormat>
  <Paragraphs>566</Paragraphs>
  <Slides>68</Slides>
  <Notes>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Crop</vt:lpstr>
      <vt:lpstr>The Future Under ESSA</vt:lpstr>
      <vt:lpstr>What’s Been Happening?</vt:lpstr>
      <vt:lpstr>The Trump  Administration</vt:lpstr>
      <vt:lpstr>ESSA Regulations</vt:lpstr>
      <vt:lpstr>ED Transition Guidance</vt:lpstr>
      <vt:lpstr>ESSA Guidance</vt:lpstr>
      <vt:lpstr>ESSA Guidance (cont.)</vt:lpstr>
      <vt:lpstr>Title I, Part A General Changes </vt:lpstr>
      <vt:lpstr>Well Rounded Education Sec. 8101 (52)</vt:lpstr>
      <vt:lpstr>State Defined Teacher and Para Qualifications Sec. 1111(g)(2)(j)</vt:lpstr>
      <vt:lpstr>Changes to LEA Allocations</vt:lpstr>
      <vt:lpstr>School Improvement Funds Sec. 1003(b)-(d)</vt:lpstr>
      <vt:lpstr>Resources to Support Continued Improvement 200.24</vt:lpstr>
      <vt:lpstr>Direct Student Services Sec. 1003A</vt:lpstr>
      <vt:lpstr>Standards and Assessments Sec. 1111</vt:lpstr>
      <vt:lpstr>State Plan Regulations</vt:lpstr>
      <vt:lpstr>Alternate Assessments (cont.) Sec. 1111(b)</vt:lpstr>
      <vt:lpstr>Alternate Assessments (cont.) 200.6(b)(3)</vt:lpstr>
      <vt:lpstr>Alternate Assessments (cont.) 200.6(c)</vt:lpstr>
      <vt:lpstr>Alternate Assessments (cont.) 200.6(c)</vt:lpstr>
      <vt:lpstr>Alternate Assessments (cont.) 200.6(c)</vt:lpstr>
      <vt:lpstr>Alternate Assessments (cont.) 200.6(c)</vt:lpstr>
      <vt:lpstr>Assessment Participation</vt:lpstr>
      <vt:lpstr>State Plan Regulations 200.14(d) </vt:lpstr>
      <vt:lpstr>LEA Plans Sec. 1112</vt:lpstr>
      <vt:lpstr>LEA Plans (cont.) Sec. 1112</vt:lpstr>
      <vt:lpstr>SEA/LEA Report Cards Sec. 1111(h)</vt:lpstr>
      <vt:lpstr>SEA/LEA Report Cards (cont.) Sec. 1111(h)</vt:lpstr>
      <vt:lpstr>SEA/LEA Report Card Regulations</vt:lpstr>
      <vt:lpstr>SEA/LEA Report Card Regulations (cont.)</vt:lpstr>
      <vt:lpstr>SEA/LEA Report Card Regulations (cont.)</vt:lpstr>
      <vt:lpstr>Comprehensive support and improvement Sec. 1111</vt:lpstr>
      <vt:lpstr>State Level Requirements  Sec. 1111(c) </vt:lpstr>
      <vt:lpstr>Accountability Sec. 1111(b)-(c)</vt:lpstr>
      <vt:lpstr>Accountability Regulations</vt:lpstr>
      <vt:lpstr>Accountability Regulations</vt:lpstr>
      <vt:lpstr>Identification of Schools Sec. 1111(c)(4)(D)</vt:lpstr>
      <vt:lpstr>Targeted Support and Improvement Regulations 200.19</vt:lpstr>
      <vt:lpstr>Targeted Support and Improvement Plan Sec. 111(d)(2)(B)</vt:lpstr>
      <vt:lpstr>Comprehensive Support and Improvement 1111(c)(4)(D)</vt:lpstr>
      <vt:lpstr>Comprehensive Support and Improvement Plan Sec. 1111(d)</vt:lpstr>
      <vt:lpstr>Exit Criteria Sec. 111(d)(3)</vt:lpstr>
      <vt:lpstr>Exit Criteria (cont.) Sec. 111(d)(3)</vt:lpstr>
      <vt:lpstr>District Improvement? Sec. 1111(d)(3)(B)</vt:lpstr>
      <vt:lpstr>Accountability Regulations</vt:lpstr>
      <vt:lpstr>Participation of Children Enrolled in Private Schools Sec. 1117</vt:lpstr>
      <vt:lpstr>Consultation (cont.) Sec. 1117(b)</vt:lpstr>
      <vt:lpstr>Consultation (cont.) Sec. 1117(b)</vt:lpstr>
      <vt:lpstr>Ombudsman Sec. 1117(a)(3)(B)</vt:lpstr>
      <vt:lpstr>Ombudsman (cont.) Sec. 1117(a)(3)(B)</vt:lpstr>
      <vt:lpstr>Expenditures/Proportionate Share Sec. 1117(a)(4)</vt:lpstr>
      <vt:lpstr>Expenditures/Proportionate Share Example</vt:lpstr>
      <vt:lpstr>Expenditures/Proportionate Share (cont.) Sec. 1117(a)(4)</vt:lpstr>
      <vt:lpstr>Distributing the Funds Sec. 1117(a)(4)(J)</vt:lpstr>
      <vt:lpstr>Carryover Sec. 1117(a)(4)(B)</vt:lpstr>
      <vt:lpstr>Fiscal Rules  Sec. 1118</vt:lpstr>
      <vt:lpstr>Title I, A Supplement Not Supplant (SNS) Sec. 1118(b)(1)</vt:lpstr>
      <vt:lpstr>Prior Title I, A SNS Rule </vt:lpstr>
      <vt:lpstr>ESSA Title I, A SNS Sec. 1118(b)(2)</vt:lpstr>
      <vt:lpstr>Title I, A SNS (cont.) Sec. 1118(b)(3) – (4)</vt:lpstr>
      <vt:lpstr>SNS Regulations  200.72(b)(1)(ii)</vt:lpstr>
      <vt:lpstr>SNS Regulations (cont.)  200.72(b)(1)(ii)</vt:lpstr>
      <vt:lpstr>SNS Regulations (cont.)  200.72(b)(1)(iii)</vt:lpstr>
      <vt:lpstr>SNS Regulations (cont.) 200.72</vt:lpstr>
      <vt:lpstr>SNS Regulations (cont.) 200.72(b)(2)</vt:lpstr>
      <vt:lpstr>QUESTIONS?</vt:lpstr>
      <vt:lpstr>Slide 67</vt:lpstr>
      <vt:lpstr>Disclaimer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ESSA’bout Time</dc:title>
  <dc:creator>Tiffany Winters</dc:creator>
  <cp:lastModifiedBy>Jannie</cp:lastModifiedBy>
  <cp:revision>319</cp:revision>
  <cp:lastPrinted>2016-04-19T13:07:55Z</cp:lastPrinted>
  <dcterms:created xsi:type="dcterms:W3CDTF">2016-01-06T16:35:20Z</dcterms:created>
  <dcterms:modified xsi:type="dcterms:W3CDTF">2017-02-04T03:40:13Z</dcterms:modified>
</cp:coreProperties>
</file>