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94" r:id="rId3"/>
    <p:sldId id="293" r:id="rId4"/>
    <p:sldId id="296" r:id="rId5"/>
    <p:sldId id="258" r:id="rId6"/>
    <p:sldId id="291" r:id="rId7"/>
    <p:sldId id="292" r:id="rId8"/>
    <p:sldId id="274" r:id="rId9"/>
    <p:sldId id="295" r:id="rId10"/>
    <p:sldId id="289" r:id="rId11"/>
    <p:sldId id="276" r:id="rId12"/>
    <p:sldId id="277" r:id="rId13"/>
    <p:sldId id="278" r:id="rId14"/>
    <p:sldId id="299" r:id="rId15"/>
    <p:sldId id="281" r:id="rId16"/>
    <p:sldId id="300" r:id="rId17"/>
    <p:sldId id="297" r:id="rId18"/>
    <p:sldId id="298" r:id="rId19"/>
    <p:sldId id="284" r:id="rId20"/>
    <p:sldId id="285" r:id="rId21"/>
    <p:sldId id="286" r:id="rId22"/>
    <p:sldId id="287" r:id="rId23"/>
    <p:sldId id="30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88280" autoAdjust="0"/>
  </p:normalViewPr>
  <p:slideViewPr>
    <p:cSldViewPr snapToGrid="0">
      <p:cViewPr varScale="1">
        <p:scale>
          <a:sx n="97" d="100"/>
          <a:sy n="97" d="100"/>
        </p:scale>
        <p:origin x="996" y="90"/>
      </p:cViewPr>
      <p:guideLst/>
    </p:cSldViewPr>
  </p:slideViewPr>
  <p:notesTextViewPr>
    <p:cViewPr>
      <p:scale>
        <a:sx n="1" d="1"/>
        <a:sy n="1" d="1"/>
      </p:scale>
      <p:origin x="0" y="0"/>
    </p:cViewPr>
  </p:notesTextViewPr>
  <p:sorterViewPr>
    <p:cViewPr>
      <p:scale>
        <a:sx n="100" d="100"/>
        <a:sy n="100" d="100"/>
      </p:scale>
      <p:origin x="0" y="-29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C8915-5699-4A18-A554-7985BF8C23A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22444-5224-4DEF-AC40-FA3632655692}" type="slidenum">
              <a:rPr lang="en-US" smtClean="0"/>
              <a:t>‹#›</a:t>
            </a:fld>
            <a:endParaRPr lang="en-US"/>
          </a:p>
        </p:txBody>
      </p:sp>
    </p:spTree>
    <p:extLst>
      <p:ext uri="{BB962C8B-B14F-4D97-AF65-F5344CB8AC3E}">
        <p14:creationId xmlns:p14="http://schemas.microsoft.com/office/powerpoint/2010/main" val="3697012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PowerPoint_Slide.sldx"/></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 is from the 2018 AP Day at the Capitol </a:t>
            </a:r>
          </a:p>
        </p:txBody>
      </p:sp>
      <p:sp>
        <p:nvSpPr>
          <p:cNvPr id="4" name="Slide Number Placeholder 3"/>
          <p:cNvSpPr>
            <a:spLocks noGrp="1"/>
          </p:cNvSpPr>
          <p:nvPr>
            <p:ph type="sldNum" sz="quarter" idx="10"/>
          </p:nvPr>
        </p:nvSpPr>
        <p:spPr/>
        <p:txBody>
          <a:bodyPr/>
          <a:lstStyle/>
          <a:p>
            <a:fld id="{7EC22444-5224-4DEF-AC40-FA3632655692}" type="slidenum">
              <a:rPr lang="en-US" smtClean="0"/>
              <a:t>3</a:t>
            </a:fld>
            <a:endParaRPr lang="en-US"/>
          </a:p>
        </p:txBody>
      </p:sp>
    </p:spTree>
    <p:extLst>
      <p:ext uri="{BB962C8B-B14F-4D97-AF65-F5344CB8AC3E}">
        <p14:creationId xmlns:p14="http://schemas.microsoft.com/office/powerpoint/2010/main" val="2709960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student in Georgia is eligible to have one AP Exam paid for by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Unfortunately, the funds cannot be used at this time for the AP Capstone courses.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REMINDERS: Systems receiving CEP funds (Community Eligibility Program) cannot use this designation as a determining factor for low-income students. Instead, each students' eligibility will have to be determined as outlined on pages 22-23 of the AP Coordinator's Manual 2017-2018.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FEDERAL SEA FUNDS WILL NOT BE AVAILABLE NEXT YEAR TO SUPPLMENT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C22444-5224-4DEF-AC40-FA3632655692}" type="slidenum">
              <a:rPr lang="en-US" smtClean="0"/>
              <a:t>16</a:t>
            </a:fld>
            <a:endParaRPr lang="en-US"/>
          </a:p>
        </p:txBody>
      </p:sp>
    </p:spTree>
    <p:extLst>
      <p:ext uri="{BB962C8B-B14F-4D97-AF65-F5344CB8AC3E}">
        <p14:creationId xmlns:p14="http://schemas.microsoft.com/office/powerpoint/2010/main" val="326010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174708" indent="-174708">
              <a:lnSpc>
                <a:spcPct val="150000"/>
              </a:lnSpc>
              <a:buFont typeface="Arial" panose="020B0604020202020204" pitchFamily="34" charset="0"/>
              <a:buChar char="•"/>
            </a:pPr>
            <a:r>
              <a:rPr lang="en-US" dirty="0"/>
              <a:t>Official SAT Practice through Khan Academy is </a:t>
            </a:r>
            <a:r>
              <a:rPr lang="en-US" sz="1400" b="1" dirty="0"/>
              <a:t>free</a:t>
            </a:r>
            <a:r>
              <a:rPr lang="en-US" dirty="0"/>
              <a:t> to all students</a:t>
            </a:r>
          </a:p>
          <a:p>
            <a:pPr marL="174708" indent="-174708">
              <a:lnSpc>
                <a:spcPct val="150000"/>
              </a:lnSpc>
              <a:buFont typeface="Arial" panose="020B0604020202020204" pitchFamily="34" charset="0"/>
              <a:buChar char="•"/>
            </a:pPr>
            <a:r>
              <a:rPr lang="en-US" b="1" dirty="0"/>
              <a:t>Personalized practice </a:t>
            </a:r>
            <a:r>
              <a:rPr lang="en-US" dirty="0"/>
              <a:t>allows diagnostic accuracy when students </a:t>
            </a:r>
            <a:r>
              <a:rPr lang="en-US" b="1" dirty="0"/>
              <a:t>link accounts</a:t>
            </a:r>
          </a:p>
          <a:p>
            <a:pPr marL="174708" indent="-174708">
              <a:lnSpc>
                <a:spcPct val="150000"/>
              </a:lnSpc>
              <a:buFont typeface="Arial" panose="020B0604020202020204" pitchFamily="34" charset="0"/>
              <a:buChar char="•"/>
            </a:pPr>
            <a:r>
              <a:rPr lang="en-US" b="1" dirty="0"/>
              <a:t>Intuitive</a:t>
            </a:r>
            <a:r>
              <a:rPr lang="en-US" dirty="0"/>
              <a:t> interface, and clean design</a:t>
            </a:r>
          </a:p>
          <a:p>
            <a:pPr marL="174708" indent="-174708">
              <a:lnSpc>
                <a:spcPct val="150000"/>
              </a:lnSpc>
              <a:buFont typeface="Arial" panose="020B0604020202020204" pitchFamily="34" charset="0"/>
              <a:buChar char="•"/>
            </a:pPr>
            <a:r>
              <a:rPr lang="en-US" b="1" dirty="0"/>
              <a:t>College Board approved</a:t>
            </a:r>
            <a:r>
              <a:rPr lang="en-US" dirty="0"/>
              <a:t>—created by those who write the assessments</a:t>
            </a:r>
          </a:p>
          <a:p>
            <a:pPr marL="174708" indent="-174708">
              <a:lnSpc>
                <a:spcPct val="150000"/>
              </a:lnSpc>
              <a:buFont typeface="Arial" panose="020B0604020202020204" pitchFamily="34" charset="0"/>
              <a:buChar char="•"/>
            </a:pPr>
            <a:r>
              <a:rPr lang="en-US" dirty="0"/>
              <a:t>Emphasis on </a:t>
            </a:r>
            <a:r>
              <a:rPr lang="en-US" b="1" dirty="0"/>
              <a:t>skill-building</a:t>
            </a:r>
          </a:p>
          <a:p>
            <a:pPr marL="174708" indent="-174708">
              <a:lnSpc>
                <a:spcPct val="150000"/>
              </a:lnSpc>
              <a:buFont typeface="Arial" panose="020B0604020202020204" pitchFamily="34" charset="0"/>
              <a:buChar char="•"/>
            </a:pPr>
            <a:r>
              <a:rPr lang="en-US" dirty="0"/>
              <a:t>In-depth </a:t>
            </a:r>
            <a:r>
              <a:rPr lang="en-US" b="1" dirty="0"/>
              <a:t>explanations</a:t>
            </a:r>
            <a:r>
              <a:rPr lang="en-US" dirty="0"/>
              <a:t> of the practice questions</a:t>
            </a:r>
          </a:p>
          <a:p>
            <a:pPr marL="174708" indent="-174708">
              <a:lnSpc>
                <a:spcPct val="150000"/>
              </a:lnSpc>
              <a:buFont typeface="Arial" panose="020B0604020202020204" pitchFamily="34" charset="0"/>
              <a:buChar char="•"/>
            </a:pPr>
            <a:r>
              <a:rPr lang="en-US" dirty="0"/>
              <a:t>Partnerships with </a:t>
            </a:r>
            <a:r>
              <a:rPr lang="en-US" b="1" dirty="0"/>
              <a:t>community-based organizations </a:t>
            </a:r>
            <a:r>
              <a:rPr lang="en-US" dirty="0"/>
              <a:t>increase accessibility</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0047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a:xfrm>
            <a:off x="5265810" y="6658664"/>
            <a:ext cx="4028440" cy="350520"/>
          </a:xfrm>
          <a:prstGeom prst="rect">
            <a:avLst/>
          </a:prstGeom>
        </p:spPr>
        <p:txBody>
          <a:bodyPr lIns="91425" tIns="45714" rIns="91425" bIns="45714"/>
          <a:lstStyle/>
          <a:p>
            <a:fld id="{1B40548B-C33C-4A54-B6AC-FF3CB30F319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09607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74311" y="2935605"/>
            <a:ext cx="8947784" cy="3789997"/>
          </a:xfrm>
        </p:spPr>
        <p:txBody>
          <a:bodyPr>
            <a:normAutofit fontScale="47500" lnSpcReduction="20000"/>
          </a:bodyPr>
          <a:lstStyle/>
          <a:p>
            <a:r>
              <a:rPr lang="en-US" sz="1800" dirty="0"/>
              <a:t>Khan Academy and the College Board are releasing new data linking Official SAT Practice on Khan Academy to substantial student score gains from the PSAT/NMSQT to the redesigned SAT. </a:t>
            </a:r>
          </a:p>
          <a:p>
            <a:r>
              <a:rPr lang="en-US" sz="1800" dirty="0"/>
              <a:t> </a:t>
            </a:r>
          </a:p>
          <a:p>
            <a:r>
              <a:rPr lang="en-US" sz="1800" dirty="0"/>
              <a:t>This extensive analysis includes nearly 250,000 students from the high school graduating class of 2017 who took the new PSAT/NMSQT and the new SAT in the past year. The results are encouraging.</a:t>
            </a:r>
          </a:p>
          <a:p>
            <a:r>
              <a:rPr lang="en-US" sz="1800" dirty="0"/>
              <a:t> </a:t>
            </a:r>
          </a:p>
          <a:p>
            <a:r>
              <a:rPr lang="en-US" sz="1800" dirty="0"/>
              <a:t>Students who prepared using Official SAT Practice saw substantial improvement. 20 hours of practice was associated with an average 115-point increase from the PSAT/NMSQT to the SAT, nearly double the average gain among students who did not use Official SAT Practice. </a:t>
            </a:r>
          </a:p>
          <a:p>
            <a:r>
              <a:rPr lang="en-US" sz="1800" dirty="0"/>
              <a:t> </a:t>
            </a:r>
          </a:p>
          <a:p>
            <a:r>
              <a:rPr lang="en-US" sz="1800" dirty="0"/>
              <a:t>We saw many students who are “knocking it out of the park.”  More than 16,000 SAT test takers out of the total group studied experienced a score gain between the PSAT/NMSQT and SAT of 200 points or more. [For Background only: Among students who practiced Khan and experienced less than 200 point gains, the average practice time was 3.57 hours. By contrast among the “super-gainers,” the average practice time was nearly twice as high, at 6.94 hours.]</a:t>
            </a:r>
          </a:p>
          <a:p>
            <a:r>
              <a:rPr lang="en-US" sz="1800" dirty="0"/>
              <a:t> </a:t>
            </a:r>
          </a:p>
          <a:p>
            <a:r>
              <a:rPr lang="en-US" sz="1800" dirty="0"/>
              <a:t> </a:t>
            </a:r>
          </a:p>
          <a:p>
            <a:r>
              <a:rPr lang="en-US" sz="1800" dirty="0"/>
              <a:t>The College Board will further explore the role of motivation in producing these results as well as how best to encourage more students to practice productively.</a:t>
            </a:r>
          </a:p>
          <a:p>
            <a:r>
              <a:rPr lang="en-US" sz="1800" dirty="0"/>
              <a:t> </a:t>
            </a:r>
          </a:p>
          <a:p>
            <a:r>
              <a:rPr lang="en-US" sz="1800" dirty="0"/>
              <a:t>Khan Academy and the College Board developed Official SAT Practice to create free, personalized tools so students, regardless of their income level or background, can prepare for the SAT and college-level courses.</a:t>
            </a:r>
          </a:p>
          <a:p>
            <a:r>
              <a:rPr lang="en-US" sz="1800" dirty="0"/>
              <a:t>Each student accesses a plan built just for them. By linking their College Board and Khan Academy accounts, students use their scores on the new SAT, PSAT/NMSQT, PSAT 10, and PSAT 8/9 to determine what areas to focus on.</a:t>
            </a:r>
          </a:p>
          <a:p>
            <a:r>
              <a:rPr lang="en-US" sz="1800" dirty="0"/>
              <a:t> </a:t>
            </a:r>
          </a:p>
          <a:p>
            <a:r>
              <a:rPr lang="en-US" sz="1800" dirty="0"/>
              <a:t>Official SAT Practice reinforces what students learn in school by letting them focus on the knowledge and skills most essential for college. </a:t>
            </a:r>
          </a:p>
          <a:p>
            <a:r>
              <a:rPr lang="en-US" sz="1800" dirty="0"/>
              <a:t>Official SAT Practice is helping to level the playing field for students. For the first time, we are seeing equality of access to SAT practice. </a:t>
            </a:r>
          </a:p>
          <a:p>
            <a:r>
              <a:rPr lang="en-US" sz="1800" dirty="0"/>
              <a:t>There are more than 4 million unique users on Official SAT Practice.</a:t>
            </a:r>
          </a:p>
          <a:p>
            <a:r>
              <a:rPr lang="en-US" sz="1800" dirty="0"/>
              <a:t> </a:t>
            </a:r>
          </a:p>
          <a:p>
            <a:r>
              <a:rPr lang="en-US" sz="1800" dirty="0"/>
              <a:t>As with score improvement, adoption has been consistent across demographics. These practice tools have been embraced already by so many because they are best-of-their kind tools and are available to everyone—no matter their background.</a:t>
            </a:r>
          </a:p>
          <a:p>
            <a:r>
              <a:rPr lang="en-US" sz="1800" dirty="0"/>
              <a:t> </a:t>
            </a:r>
          </a:p>
          <a:p>
            <a:r>
              <a:rPr lang="en-US" sz="1800" dirty="0"/>
              <a:t> </a:t>
            </a:r>
          </a:p>
          <a:p>
            <a:r>
              <a:rPr lang="en-US" sz="1800" dirty="0"/>
              <a:t>Behind every story of a student succeeding is a teacher, counselor, adviser, coach, parent, and other caring adults. Approximately 28% of Official SAT Practice usage happens during school hours. In the next year, Khan Academy and the College Board will continue to work with educators to support students’ SAT practice. </a:t>
            </a:r>
            <a:br>
              <a:rPr lang="en-US" sz="1800" dirty="0"/>
            </a:br>
            <a:endParaRPr lang="en-US" sz="1800" dirty="0"/>
          </a:p>
          <a:p>
            <a:r>
              <a:rPr lang="en-US" sz="1600" dirty="0"/>
              <a:t>Nearly 40 percent of all test takers report using free Official SAT Practice, making it the number one tool for SAT preparation.</a:t>
            </a:r>
          </a:p>
          <a:p>
            <a:endParaRPr dirty="0"/>
          </a:p>
        </p:txBody>
      </p:sp>
      <p:graphicFrame>
        <p:nvGraphicFramePr>
          <p:cNvPr id="3" name="Object 2"/>
          <p:cNvGraphicFramePr>
            <a:graphicFrameLocks noChangeAspect="1"/>
          </p:cNvGraphicFramePr>
          <p:nvPr>
            <p:extLst/>
          </p:nvPr>
        </p:nvGraphicFramePr>
        <p:xfrm>
          <a:off x="518620" y="187431"/>
          <a:ext cx="8261314" cy="2627683"/>
        </p:xfrm>
        <a:graphic>
          <a:graphicData uri="http://schemas.openxmlformats.org/presentationml/2006/ole">
            <mc:AlternateContent xmlns:mc="http://schemas.openxmlformats.org/markup-compatibility/2006">
              <mc:Choice xmlns:v="urn:schemas-microsoft-com:vml" Requires="v">
                <p:oleObj spid="_x0000_s1054" name="Slide" r:id="rId4" imgW="6094592" imgH="3427397" progId="PowerPoint.Slide.12">
                  <p:embed/>
                </p:oleObj>
              </mc:Choice>
              <mc:Fallback>
                <p:oleObj name="Slide" r:id="rId4" imgW="6094592" imgH="3427397" progId="PowerPoint.Slide.12">
                  <p:embed/>
                  <p:pic>
                    <p:nvPicPr>
                      <p:cNvPr id="3" name="Object 2"/>
                      <p:cNvPicPr/>
                      <p:nvPr/>
                    </p:nvPicPr>
                    <p:blipFill>
                      <a:blip r:embed="rId5"/>
                      <a:stretch>
                        <a:fillRect/>
                      </a:stretch>
                    </p:blipFill>
                    <p:spPr>
                      <a:xfrm>
                        <a:off x="518620" y="187431"/>
                        <a:ext cx="8261314" cy="2627683"/>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706889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21</a:t>
            </a:fld>
            <a:endParaRPr lang="en-US" dirty="0"/>
          </a:p>
        </p:txBody>
      </p:sp>
    </p:spTree>
    <p:extLst>
      <p:ext uri="{BB962C8B-B14F-4D97-AF65-F5344CB8AC3E}">
        <p14:creationId xmlns:p14="http://schemas.microsoft.com/office/powerpoint/2010/main" val="216112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a:xfrm>
            <a:off x="5265738" y="6657975"/>
            <a:ext cx="4029074" cy="350838"/>
          </a:xfrm>
          <a:prstGeom prst="rect">
            <a:avLst/>
          </a:prstGeom>
        </p:spPr>
        <p:txBody>
          <a:bodyPr/>
          <a:lstStyle/>
          <a:p>
            <a:fld id="{5F3EC56D-A4BA-4A41-B0DB-BC0A1EBC2E62}"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4192910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number of AP exams taken by Georgia students since 2006 has increased by 101% with the largest percent increases by year between 2006 and 2010 and then in 2013. The general trend was broken between 2011 and 2012. </a:t>
            </a:r>
          </a:p>
          <a:p>
            <a:endParaRPr lang="en-US" dirty="0"/>
          </a:p>
        </p:txBody>
      </p:sp>
      <p:sp>
        <p:nvSpPr>
          <p:cNvPr id="4" name="Slide Number Placeholder 3"/>
          <p:cNvSpPr>
            <a:spLocks noGrp="1"/>
          </p:cNvSpPr>
          <p:nvPr>
            <p:ph type="sldNum" sz="quarter" idx="10"/>
          </p:nvPr>
        </p:nvSpPr>
        <p:spPr/>
        <p:txBody>
          <a:bodyPr/>
          <a:lstStyle/>
          <a:p>
            <a:fld id="{7EC22444-5224-4DEF-AC40-FA3632655692}" type="slidenum">
              <a:rPr lang="en-US" smtClean="0"/>
              <a:t>5</a:t>
            </a:fld>
            <a:endParaRPr lang="en-US"/>
          </a:p>
        </p:txBody>
      </p:sp>
    </p:spTree>
    <p:extLst>
      <p:ext uri="{BB962C8B-B14F-4D97-AF65-F5344CB8AC3E}">
        <p14:creationId xmlns:p14="http://schemas.microsoft.com/office/powerpoint/2010/main" val="148231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3AA6F1B-0FA1-40B4-95CE-BB4725F59E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BD257163-55BB-4C4F-B22D-0C182CDC12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cs typeface="Times New Roman" panose="02020603050405020304" pitchFamily="18" charset="0"/>
              </a:rPr>
              <a:t>Number of students enrolled in at least one AP course has increased by 35.7% since 2012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000000"/>
                </a:solidFill>
                <a:latin typeface="Times New Roman" panose="02020603050405020304" pitchFamily="18" charset="0"/>
                <a:cs typeface="Times New Roman" panose="02020603050405020304" pitchFamily="18" charset="0"/>
              </a:rPr>
              <a:t>25, 283 AP exams for low-income students were funded by the state in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Times New Roman" panose="02020603050405020304" pitchFamily="18" charset="0"/>
              <a:cs typeface="Times New Roman" panose="02020603050405020304" pitchFamily="18" charset="0"/>
            </a:endParaRPr>
          </a:p>
          <a:p>
            <a:endParaRPr lang="en-US" altLang="en-US" dirty="0"/>
          </a:p>
        </p:txBody>
      </p:sp>
      <p:sp>
        <p:nvSpPr>
          <p:cNvPr id="18436" name="Slide Number Placeholder 3">
            <a:extLst>
              <a:ext uri="{FF2B5EF4-FFF2-40B4-BE49-F238E27FC236}">
                <a16:creationId xmlns:a16="http://schemas.microsoft.com/office/drawing/2014/main" id="{DE05D99E-7CEC-4D1B-85D6-2CB2012C20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41525" indent="-225425">
              <a:defRPr>
                <a:solidFill>
                  <a:schemeClr val="tx1"/>
                </a:solidFill>
                <a:latin typeface="Arial" panose="020B0604020202020204" pitchFamily="34" charset="0"/>
                <a:cs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DC5F80-586A-4FF7-ADC0-8D66FBA61E3F}" type="slidenum">
              <a:rPr lang="en-US" altLang="en-US" smtClean="0"/>
              <a:pPr/>
              <a:t>6</a:t>
            </a:fld>
            <a:endParaRPr lang="en-US" altLang="en-US"/>
          </a:p>
        </p:txBody>
      </p:sp>
    </p:spTree>
    <p:extLst>
      <p:ext uri="{BB962C8B-B14F-4D97-AF65-F5344CB8AC3E}">
        <p14:creationId xmlns:p14="http://schemas.microsoft.com/office/powerpoint/2010/main" val="224979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0C1794A-4E07-4735-9D21-1D55DBFA06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EFBA6D5-AED2-44D1-80F2-1744E8B48C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cs typeface="Times New Roman" panose="02020603050405020304" pitchFamily="18" charset="0"/>
              </a:rPr>
              <a:t>Number of students scoring at 3 or higher on AP exams has increased by 39.6%  since 2012</a:t>
            </a:r>
          </a:p>
          <a:p>
            <a:endParaRPr lang="en-US" altLang="en-US" dirty="0"/>
          </a:p>
        </p:txBody>
      </p:sp>
      <p:sp>
        <p:nvSpPr>
          <p:cNvPr id="20484" name="Slide Number Placeholder 3">
            <a:extLst>
              <a:ext uri="{FF2B5EF4-FFF2-40B4-BE49-F238E27FC236}">
                <a16:creationId xmlns:a16="http://schemas.microsoft.com/office/drawing/2014/main" id="{01A4F55E-8750-41B9-AF5B-B4F5828BC6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6600" indent="-282575">
              <a:defRPr>
                <a:solidFill>
                  <a:schemeClr val="tx1"/>
                </a:solidFill>
                <a:latin typeface="Arial" panose="020B0604020202020204" pitchFamily="34" charset="0"/>
                <a:cs typeface="Arial" panose="020B0604020202020204" pitchFamily="34" charset="0"/>
              </a:defRPr>
            </a:lvl2pPr>
            <a:lvl3pPr marL="1133475" indent="-225425">
              <a:defRPr>
                <a:solidFill>
                  <a:schemeClr val="tx1"/>
                </a:solidFill>
                <a:latin typeface="Arial" panose="020B0604020202020204" pitchFamily="34" charset="0"/>
                <a:cs typeface="Arial" panose="020B0604020202020204" pitchFamily="34" charset="0"/>
              </a:defRPr>
            </a:lvl3pPr>
            <a:lvl4pPr marL="1587500" indent="-225425">
              <a:defRPr>
                <a:solidFill>
                  <a:schemeClr val="tx1"/>
                </a:solidFill>
                <a:latin typeface="Arial" panose="020B0604020202020204" pitchFamily="34" charset="0"/>
                <a:cs typeface="Arial" panose="020B0604020202020204" pitchFamily="34" charset="0"/>
              </a:defRPr>
            </a:lvl4pPr>
            <a:lvl5pPr marL="2041525" indent="-225425">
              <a:defRPr>
                <a:solidFill>
                  <a:schemeClr val="tx1"/>
                </a:solidFill>
                <a:latin typeface="Arial" panose="020B0604020202020204" pitchFamily="34" charset="0"/>
                <a:cs typeface="Arial" panose="020B0604020202020204" pitchFamily="34" charset="0"/>
              </a:defRPr>
            </a:lvl5pPr>
            <a:lvl6pPr marL="24987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59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31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0325" indent="-225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02DCE1-E8E2-47E5-B03E-DD48DF8F216B}" type="slidenum">
              <a:rPr lang="en-US" altLang="en-US" smtClean="0"/>
              <a:pPr/>
              <a:t>7</a:t>
            </a:fld>
            <a:endParaRPr lang="en-US" altLang="en-US"/>
          </a:p>
        </p:txBody>
      </p:sp>
    </p:spTree>
    <p:extLst>
      <p:ext uri="{BB962C8B-B14F-4D97-AF65-F5344CB8AC3E}">
        <p14:creationId xmlns:p14="http://schemas.microsoft.com/office/powerpoint/2010/main" val="181775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5373">
              <a:defRPr/>
            </a:pPr>
            <a:fld id="{5F3EC56D-A4BA-4A41-B0DB-BC0A1EBC2E62}" type="slidenum">
              <a:rPr lang="en-US">
                <a:solidFill>
                  <a:prstClr val="black"/>
                </a:solidFill>
                <a:latin typeface="Calibri"/>
              </a:rPr>
              <a:pPr defTabSz="925373">
                <a:defRPr/>
              </a:pPr>
              <a:t>8</a:t>
            </a:fld>
            <a:endParaRPr lang="en-US" dirty="0">
              <a:solidFill>
                <a:prstClr val="black"/>
              </a:solidFill>
              <a:latin typeface="Calibri"/>
            </a:endParaRPr>
          </a:p>
        </p:txBody>
      </p:sp>
    </p:spTree>
    <p:extLst>
      <p:ext uri="{BB962C8B-B14F-4D97-AF65-F5344CB8AC3E}">
        <p14:creationId xmlns:p14="http://schemas.microsoft.com/office/powerpoint/2010/main" val="62097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Despite Georgia’s success, our AP Score send numbers tell us we need to inform students, teachers, counselors, and parents of lost opportunities. </a:t>
            </a:r>
            <a:endParaRPr lang="en-US" altLang="en-US" sz="1050" dirty="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925373">
              <a:defRPr/>
            </a:pPr>
            <a:fld id="{5F3EC56D-A4BA-4A41-B0DB-BC0A1EBC2E62}" type="slidenum">
              <a:rPr lang="en-US">
                <a:solidFill>
                  <a:prstClr val="black"/>
                </a:solidFill>
                <a:latin typeface="Calibri"/>
              </a:rPr>
              <a:pPr defTabSz="925373">
                <a:defRPr/>
              </a:pPr>
              <a:t>11</a:t>
            </a:fld>
            <a:endParaRPr lang="en-US" dirty="0">
              <a:solidFill>
                <a:prstClr val="black"/>
              </a:solidFill>
              <a:latin typeface="Calibri"/>
            </a:endParaRPr>
          </a:p>
        </p:txBody>
      </p:sp>
    </p:spTree>
    <p:extLst>
      <p:ext uri="{BB962C8B-B14F-4D97-AF65-F5344CB8AC3E}">
        <p14:creationId xmlns:p14="http://schemas.microsoft.com/office/powerpoint/2010/main" val="8849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10"/>
          </p:nvPr>
        </p:nvSpPr>
        <p:spPr/>
        <p:txBody>
          <a:bodyPr/>
          <a:lstStyle/>
          <a:p>
            <a:pPr defTabSz="925373">
              <a:defRPr/>
            </a:pPr>
            <a:fld id="{5F3EC56D-A4BA-4A41-B0DB-BC0A1EBC2E62}" type="slidenum">
              <a:rPr lang="en-US">
                <a:solidFill>
                  <a:prstClr val="black"/>
                </a:solidFill>
                <a:latin typeface="Calibri"/>
              </a:rPr>
              <a:pPr defTabSz="925373">
                <a:defRPr/>
              </a:pPr>
              <a:t>12</a:t>
            </a:fld>
            <a:endParaRPr lang="en-US" dirty="0">
              <a:solidFill>
                <a:prstClr val="black"/>
              </a:solidFill>
              <a:latin typeface="Calibri"/>
            </a:endParaRPr>
          </a:p>
        </p:txBody>
      </p:sp>
    </p:spTree>
    <p:extLst>
      <p:ext uri="{BB962C8B-B14F-4D97-AF65-F5344CB8AC3E}">
        <p14:creationId xmlns:p14="http://schemas.microsoft.com/office/powerpoint/2010/main" val="4015007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10"/>
          </p:nvPr>
        </p:nvSpPr>
        <p:spPr/>
        <p:txBody>
          <a:bodyPr/>
          <a:lstStyle/>
          <a:p>
            <a:pPr defTabSz="925373">
              <a:defRPr/>
            </a:pPr>
            <a:fld id="{5F3EC56D-A4BA-4A41-B0DB-BC0A1EBC2E62}" type="slidenum">
              <a:rPr lang="en-US">
                <a:solidFill>
                  <a:prstClr val="black"/>
                </a:solidFill>
                <a:latin typeface="Calibri"/>
              </a:rPr>
              <a:pPr defTabSz="925373">
                <a:defRPr/>
              </a:pPr>
              <a:t>13</a:t>
            </a:fld>
            <a:endParaRPr lang="en-US" dirty="0">
              <a:solidFill>
                <a:prstClr val="black"/>
              </a:solidFill>
              <a:latin typeface="Calibri"/>
            </a:endParaRPr>
          </a:p>
        </p:txBody>
      </p:sp>
    </p:spTree>
    <p:extLst>
      <p:ext uri="{BB962C8B-B14F-4D97-AF65-F5344CB8AC3E}">
        <p14:creationId xmlns:p14="http://schemas.microsoft.com/office/powerpoint/2010/main" val="293688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SSAE program focuses on increasing the capacity of SEAs, LEAs, schools and local communities to provide all students with access to a well-rounded education; WREO included virtually anything that benefits accelerated learning students or programs. For next year, consider using funds to support AP, Gifted, or IB services including supporting exam fees and creating equal access to the </a:t>
            </a:r>
            <a:r>
              <a:rPr lang="en-US" dirty="0" err="1"/>
              <a:t>progams</a:t>
            </a:r>
            <a:r>
              <a:rPr lang="en-US" dirty="0"/>
              <a:t> (like using AP Potential Data from PSAT reports to place students in accelerated learning courses)</a:t>
            </a:r>
          </a:p>
        </p:txBody>
      </p:sp>
      <p:sp>
        <p:nvSpPr>
          <p:cNvPr id="4" name="Slide Number Placeholder 3"/>
          <p:cNvSpPr>
            <a:spLocks noGrp="1"/>
          </p:cNvSpPr>
          <p:nvPr>
            <p:ph type="sldNum" sz="quarter" idx="10"/>
          </p:nvPr>
        </p:nvSpPr>
        <p:spPr/>
        <p:txBody>
          <a:bodyPr/>
          <a:lstStyle/>
          <a:p>
            <a:fld id="{7EC22444-5224-4DEF-AC40-FA3632655692}" type="slidenum">
              <a:rPr lang="en-US" smtClean="0"/>
              <a:t>15</a:t>
            </a:fld>
            <a:endParaRPr lang="en-US"/>
          </a:p>
        </p:txBody>
      </p:sp>
    </p:spTree>
    <p:extLst>
      <p:ext uri="{BB962C8B-B14F-4D97-AF65-F5344CB8AC3E}">
        <p14:creationId xmlns:p14="http://schemas.microsoft.com/office/powerpoint/2010/main" val="3249632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6400"/>
              </a:solidFill>
              <a:effectLst/>
              <a:uLnTx/>
              <a:uFillTx/>
            </a:endParaRPr>
          </a:p>
        </p:txBody>
      </p:sp>
      <p:pic>
        <p:nvPicPr>
          <p:cNvPr id="12" name="Picture 11"/>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p:txBody>
          <a:bodyPr/>
          <a:lstStyle>
            <a:lvl1pPr>
              <a:defRPr>
                <a:latin typeface="Book Antiqua" panose="02040602050305030304" pitchFamily="18" charset="0"/>
              </a:defRPr>
            </a:lvl1pPr>
          </a:lstStyle>
          <a:p>
            <a:r>
              <a:rPr lang="en-US"/>
              <a:t>Click to edit Master title style</a:t>
            </a:r>
            <a:endParaRPr lang="en-US" dirty="0"/>
          </a:p>
        </p:txBody>
      </p:sp>
      <p:sp>
        <p:nvSpPr>
          <p:cNvPr id="7" name="Rectangle 6"/>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A97E8A66-4BED-48C4-AE76-5AB1151478F6}" type="datetimeFigureOut">
              <a:rPr lang="en-US" smtClean="0"/>
              <a:t>2/19/2018</a:t>
            </a:fld>
            <a:endParaRPr lang="en-US"/>
          </a:p>
        </p:txBody>
      </p:sp>
      <p:sp>
        <p:nvSpPr>
          <p:cNvPr id="9"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922C93C7-408D-4163-AB13-3F55AFD7520D}" type="slidenum">
              <a:rPr lang="en-US" smtClean="0"/>
              <a:t>‹#›</a:t>
            </a:fld>
            <a:endParaRPr lang="en-US"/>
          </a:p>
        </p:txBody>
      </p:sp>
      <p:sp>
        <p:nvSpPr>
          <p:cNvPr id="11" name="Rectangle 10"/>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3" name="Group 12"/>
          <p:cNvGrpSpPr/>
          <p:nvPr/>
        </p:nvGrpSpPr>
        <p:grpSpPr>
          <a:xfrm>
            <a:off x="10032795" y="50572"/>
            <a:ext cx="2181092" cy="1278935"/>
            <a:chOff x="10032795" y="50572"/>
            <a:chExt cx="2181092" cy="1278935"/>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7"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Book Antiqua" panose="02040602050305030304" pitchFamily="18" charset="0"/>
                  <a:ea typeface="+mn-ea"/>
                  <a:cs typeface="+mn-cs"/>
                </a:rPr>
                <a:t>Richard Woods,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Book Antiqua" panose="02040602050305030304" pitchFamily="18" charset="0"/>
                  <a:ea typeface="+mn-ea"/>
                  <a:cs typeface="+mn-cs"/>
                </a:rPr>
                <a:t>Georgia’s School Superintendent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chemeClr val="tx1">
                      <a:lumMod val="65000"/>
                      <a:lumOff val="35000"/>
                    </a:schemeClr>
                  </a:solidFill>
                  <a:effectLst/>
                  <a:uLnTx/>
                  <a:uFillTx/>
                  <a:latin typeface="Book Antiqua" panose="02040602050305030304" pitchFamily="18" charset="0"/>
                  <a:ea typeface="+mn-ea"/>
                  <a:cs typeface="+mn-cs"/>
                </a:rPr>
                <a:t>“Educating Georgia’s Future”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Book Antiqua" panose="02040602050305030304" pitchFamily="18" charset="0"/>
                  <a:ea typeface="+mn-ea"/>
                  <a:cs typeface="+mn-cs"/>
                </a:rPr>
                <a:t>gadoe.org</a:t>
              </a:r>
            </a:p>
          </p:txBody>
        </p:sp>
      </p:grpSp>
    </p:spTree>
    <p:extLst>
      <p:ext uri="{BB962C8B-B14F-4D97-AF65-F5344CB8AC3E}">
        <p14:creationId xmlns:p14="http://schemas.microsoft.com/office/powerpoint/2010/main" val="23024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26400"/>
              </a:solidFill>
              <a:effectLst/>
              <a:uLnTx/>
              <a:uFillTx/>
            </a:endParaRPr>
          </a:p>
        </p:txBody>
      </p:sp>
      <p:pic>
        <p:nvPicPr>
          <p:cNvPr id="16" name="Picture 15"/>
          <p:cNvPicPr>
            <a:picLocks noChangeAspect="1"/>
          </p:cNvPicPr>
          <p:nvPr/>
        </p:nvPicPr>
        <p:blipFill>
          <a:blip r:embed="rId2"/>
          <a:stretch>
            <a:fillRect/>
          </a:stretch>
        </p:blipFill>
        <p:spPr>
          <a:xfrm>
            <a:off x="158807" y="1434648"/>
            <a:ext cx="11808605" cy="4537566"/>
          </a:xfrm>
          <a:prstGeom prst="rect">
            <a:avLst/>
          </a:prstGeom>
        </p:spPr>
      </p:pic>
      <p:sp>
        <p:nvSpPr>
          <p:cNvPr id="2" name="Title 1"/>
          <p:cNvSpPr>
            <a:spLocks noGrp="1"/>
          </p:cNvSpPr>
          <p:nvPr>
            <p:ph type="title"/>
          </p:nvPr>
        </p:nvSpPr>
        <p:spPr>
          <a:xfrm>
            <a:off x="839788" y="365127"/>
            <a:ext cx="8387696" cy="1325563"/>
          </a:xfrm>
        </p:spPr>
        <p:txBody>
          <a:bodyPr/>
          <a:lstStyle>
            <a:lvl1pPr>
              <a:defRPr>
                <a:latin typeface="Book Antiqua" panose="0204060205030503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Book Antiqua" panose="020406020503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Book Antiqua" panose="0204060205030503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Book Antiqua" panose="02040602050305030304" pitchFamily="18" charset="0"/>
              </a:defRPr>
            </a:lvl1pPr>
            <a:lvl2pPr>
              <a:defRPr>
                <a:latin typeface="Book Antiqua" panose="02040602050305030304" pitchFamily="18" charset="0"/>
              </a:defRPr>
            </a:lvl2pPr>
            <a:lvl3pPr>
              <a:defRPr>
                <a:latin typeface="Book Antiqua" panose="02040602050305030304" pitchFamily="18" charset="0"/>
              </a:defRPr>
            </a:lvl3pPr>
            <a:lvl4pPr>
              <a:defRPr>
                <a:latin typeface="Book Antiqua" panose="02040602050305030304" pitchFamily="18" charset="0"/>
              </a:defRPr>
            </a:lvl4pPr>
            <a:lvl5pPr>
              <a:defRPr>
                <a:latin typeface="Book Antiqua" panose="0204060205030503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Date Placeholder 3"/>
          <p:cNvSpPr>
            <a:spLocks noGrp="1"/>
          </p:cNvSpPr>
          <p:nvPr>
            <p:ph type="dt" sz="half" idx="10"/>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A97E8A66-4BED-48C4-AE76-5AB1151478F6}" type="datetimeFigureOut">
              <a:rPr lang="en-US" smtClean="0"/>
              <a:t>2/19/2018</a:t>
            </a:fld>
            <a:endParaRPr lang="en-US"/>
          </a:p>
        </p:txBody>
      </p:sp>
      <p:sp>
        <p:nvSpPr>
          <p:cNvPr id="13" name="Footer Placeholder 4"/>
          <p:cNvSpPr>
            <a:spLocks noGrp="1"/>
          </p:cNvSpPr>
          <p:nvPr>
            <p:ph type="ftr" sz="quarter" idx="11"/>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922C93C7-408D-4163-AB13-3F55AFD7520D}" type="slidenum">
              <a:rPr lang="en-US" smtClean="0"/>
              <a:t>‹#›</a:t>
            </a:fld>
            <a:endParaRPr lang="en-US"/>
          </a:p>
        </p:txBody>
      </p:sp>
      <p:sp>
        <p:nvSpPr>
          <p:cNvPr id="15" name="Rectangle 14"/>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7" name="Group 16"/>
          <p:cNvGrpSpPr/>
          <p:nvPr/>
        </p:nvGrpSpPr>
        <p:grpSpPr>
          <a:xfrm>
            <a:off x="10032795" y="50572"/>
            <a:ext cx="2181092" cy="1278935"/>
            <a:chOff x="10032795" y="50572"/>
            <a:chExt cx="2181092" cy="1278935"/>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21"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Book Antiqua" panose="02040602050305030304" pitchFamily="18" charset="0"/>
                  <a:ea typeface="+mn-ea"/>
                  <a:cs typeface="+mn-cs"/>
                </a:rPr>
                <a:t>Richard Woods,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Book Antiqua" panose="02040602050305030304" pitchFamily="18" charset="0"/>
                  <a:ea typeface="+mn-ea"/>
                  <a:cs typeface="+mn-cs"/>
                </a:rPr>
                <a:t>Georgia’s School Superintendent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schemeClr val="tx1">
                      <a:lumMod val="65000"/>
                      <a:lumOff val="35000"/>
                    </a:schemeClr>
                  </a:solidFill>
                  <a:effectLst/>
                  <a:uLnTx/>
                  <a:uFillTx/>
                  <a:latin typeface="Book Antiqua" panose="02040602050305030304" pitchFamily="18" charset="0"/>
                  <a:ea typeface="+mn-ea"/>
                  <a:cs typeface="+mn-cs"/>
                </a:rPr>
                <a:t>“Educating Georgia’s Future”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65000"/>
                      <a:lumOff val="35000"/>
                    </a:schemeClr>
                  </a:solidFill>
                  <a:effectLst/>
                  <a:uLnTx/>
                  <a:uFillTx/>
                  <a:latin typeface="Book Antiqua" panose="02040602050305030304" pitchFamily="18" charset="0"/>
                  <a:ea typeface="+mn-ea"/>
                  <a:cs typeface="+mn-cs"/>
                </a:rPr>
                <a:t>gadoe.org</a:t>
              </a:r>
            </a:p>
          </p:txBody>
        </p:sp>
      </p:grpSp>
    </p:spTree>
    <p:extLst>
      <p:ext uri="{BB962C8B-B14F-4D97-AF65-F5344CB8AC3E}">
        <p14:creationId xmlns:p14="http://schemas.microsoft.com/office/powerpoint/2010/main" val="379223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135696"/>
          </a:xfrm>
          <a:prstGeom prst="rect">
            <a:avLst/>
          </a:prstGeom>
        </p:spPr>
        <p:txBody>
          <a:bodyPr lIns="0" tIns="137160" rIns="0" bIns="0">
            <a:spAutoFit/>
          </a:bodyPr>
          <a:lstStyle>
            <a:lvl1pPr>
              <a:defRPr sz="3200" baseline="0">
                <a:solidFill>
                  <a:schemeClr val="tx1"/>
                </a:solidFill>
                <a:latin typeface="Roboto Slab" charset="0"/>
                <a:ea typeface="Roboto Slab" charset="0"/>
                <a:cs typeface="Roboto Slab" charset="0"/>
              </a:defRPr>
            </a:lvl1pPr>
          </a:lstStyle>
          <a:p>
            <a:r>
              <a:rPr lang="en-US" sz="3600" dirty="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Roboto Slab" charset="0"/>
                <a:ea typeface="Roboto Slab" charset="0"/>
                <a:cs typeface="Roboto Slab" charset="0"/>
              </a:defRPr>
            </a:lvl1pPr>
          </a:lstStyle>
          <a:p>
            <a:pPr lvl="0"/>
            <a:r>
              <a:rPr lang="en-US" dirty="0"/>
              <a:t>Subtitle goes here — align top of subtitle box with bottom of title box.</a:t>
            </a:r>
          </a:p>
        </p:txBody>
      </p:sp>
      <p:sp>
        <p:nvSpPr>
          <p:cNvPr id="7" name="Content Placeholder 2"/>
          <p:cNvSpPr>
            <a:spLocks noGrp="1"/>
          </p:cNvSpPr>
          <p:nvPr>
            <p:ph idx="14"/>
          </p:nvPr>
        </p:nvSpPr>
        <p:spPr>
          <a:xfrm>
            <a:off x="466611" y="2481943"/>
            <a:ext cx="3741179" cy="3446158"/>
          </a:xfrm>
          <a:prstGeom prst="rect">
            <a:avLst/>
          </a:prstGeom>
        </p:spPr>
        <p:txBody>
          <a:bodyPr lIns="0" tIns="228600" rIns="0" bIns="0"/>
          <a:lstStyle>
            <a:lvl1pPr marL="285750" indent="-285750">
              <a:buClr>
                <a:schemeClr val="accent2"/>
              </a:buClr>
              <a:buFont typeface="Arial" charset="0"/>
              <a:buChar char="•"/>
              <a:defRPr sz="1600">
                <a:latin typeface="Roboto" charset="0"/>
                <a:ea typeface="Roboto" charset="0"/>
                <a:cs typeface="Roboto" charset="0"/>
              </a:defRPr>
            </a:lvl1pPr>
            <a:lvl2pPr>
              <a:buClr>
                <a:schemeClr val="accent2"/>
              </a:buClr>
              <a:defRPr sz="1600">
                <a:latin typeface="Roboto" charset="0"/>
                <a:ea typeface="Roboto" charset="0"/>
                <a:cs typeface="Roboto" charset="0"/>
              </a:defRPr>
            </a:lvl2pPr>
            <a:lvl3pPr>
              <a:buClr>
                <a:schemeClr val="accent2"/>
              </a:buClr>
              <a:defRPr sz="1600">
                <a:latin typeface="Roboto" charset="0"/>
                <a:ea typeface="Roboto" charset="0"/>
                <a:cs typeface="Roboto" charset="0"/>
              </a:defRPr>
            </a:lvl3pPr>
            <a:lvl4pPr>
              <a:buClr>
                <a:schemeClr val="accent2"/>
              </a:buClr>
              <a:defRPr sz="1600">
                <a:latin typeface="Roboto" charset="0"/>
                <a:ea typeface="Roboto" charset="0"/>
                <a:cs typeface="Roboto" charset="0"/>
              </a:defRPr>
            </a:lvl4pPr>
            <a:lvl5pPr>
              <a:buClr>
                <a:schemeClr val="accent2"/>
              </a:buClr>
              <a:defRPr sz="1600">
                <a:latin typeface="Roboto" charset="0"/>
                <a:ea typeface="Roboto" charset="0"/>
                <a:cs typeface="Roboto"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18862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82" y="555810"/>
            <a:ext cx="6960031" cy="5372292"/>
          </a:xfrm>
          <a:prstGeom prst="rect">
            <a:avLst/>
          </a:prstGeom>
        </p:spPr>
        <p:txBody>
          <a:bodyPr lIns="0" tIns="228594" rIns="0" bIns="0"/>
          <a:lstStyle>
            <a:lvl1pPr marL="285744" indent="-285744">
              <a:buClr>
                <a:schemeClr val="accent1"/>
              </a:buClr>
              <a:buFont typeface="Arial" charset="0"/>
              <a:buChar char="•"/>
              <a:defRPr sz="2000">
                <a:latin typeface="Verdana"/>
                <a:ea typeface="Roboto" charset="0"/>
                <a:cs typeface="Verdana"/>
              </a:defRPr>
            </a:lvl1pPr>
            <a:lvl2pPr>
              <a:buClr>
                <a:schemeClr val="accent1"/>
              </a:buClr>
              <a:defRPr sz="2000">
                <a:latin typeface="Verdana"/>
                <a:ea typeface="Roboto" charset="0"/>
                <a:cs typeface="Verdana"/>
              </a:defRPr>
            </a:lvl2pPr>
            <a:lvl3pPr>
              <a:buClr>
                <a:schemeClr val="accent1"/>
              </a:buClr>
              <a:defRPr sz="2000">
                <a:latin typeface="Verdana"/>
                <a:ea typeface="Roboto" charset="0"/>
                <a:cs typeface="Verdana"/>
              </a:defRPr>
            </a:lvl3pPr>
            <a:lvl4pPr>
              <a:buClr>
                <a:schemeClr val="accent1"/>
              </a:buClr>
              <a:defRPr sz="2000">
                <a:latin typeface="Verdana"/>
                <a:ea typeface="Roboto" charset="0"/>
                <a:cs typeface="Verdana"/>
              </a:defRPr>
            </a:lvl4pPr>
            <a:lvl5pPr>
              <a:buClr>
                <a:schemeClr val="accent1"/>
              </a:buClr>
              <a:defRPr sz="2000">
                <a:latin typeface="Verdana"/>
                <a:ea typeface="Roboto" charset="0"/>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990308" y="6193624"/>
            <a:ext cx="2743200" cy="365125"/>
          </a:xfrm>
          <a:prstGeom prst="rect">
            <a:avLst/>
          </a:prstGeom>
        </p:spPr>
        <p:txBody>
          <a:bodyPr lIns="91438" tIns="45719" rIns="91438" bIns="45719"/>
          <a:lstStyle/>
          <a:p>
            <a:fld id="{017ED8CA-143E-8B40-B3C8-0174DDF149EE}" type="slidenum">
              <a:rPr lang="en-US" smtClean="0">
                <a:solidFill>
                  <a:srgbClr val="1E1E1E"/>
                </a:solidFill>
              </a:rPr>
              <a:pPr/>
              <a:t>‹#›</a:t>
            </a:fld>
            <a:endParaRPr lang="en-US" dirty="0">
              <a:solidFill>
                <a:srgbClr val="1E1E1E"/>
              </a:solidFill>
            </a:endParaRPr>
          </a:p>
        </p:txBody>
      </p:sp>
      <p:sp>
        <p:nvSpPr>
          <p:cNvPr id="15" name="Text Placeholder 14"/>
          <p:cNvSpPr>
            <a:spLocks noGrp="1"/>
          </p:cNvSpPr>
          <p:nvPr>
            <p:ph type="body" sz="quarter" idx="13" hasCustomPrompt="1"/>
          </p:nvPr>
        </p:nvSpPr>
        <p:spPr>
          <a:xfrm>
            <a:off x="466725" y="1797962"/>
            <a:ext cx="3741739" cy="1061829"/>
          </a:xfrm>
          <a:prstGeom prst="rect">
            <a:avLst/>
          </a:prstGeom>
        </p:spPr>
        <p:txBody>
          <a:bodyPr lIns="0" tIns="228594" rIns="0" bIns="0">
            <a:spAutoFit/>
          </a:bodyPr>
          <a:lstStyle>
            <a:lvl1pPr marL="0" indent="0">
              <a:buNone/>
              <a:defRPr sz="2000" b="1">
                <a:solidFill>
                  <a:schemeClr val="accent1"/>
                </a:solidFill>
                <a:latin typeface="Verdana"/>
                <a:ea typeface="Roboto Slab" charset="0"/>
                <a:cs typeface="Verdana"/>
              </a:defRPr>
            </a:lvl1pPr>
          </a:lstStyle>
          <a:p>
            <a:pPr lvl="0"/>
            <a:r>
              <a:rPr lang="en-US" dirty="0"/>
              <a:t>Subtitle goes here — align top of subtitle box with bottom of title box.</a:t>
            </a:r>
          </a:p>
        </p:txBody>
      </p:sp>
      <p:sp>
        <p:nvSpPr>
          <p:cNvPr id="11" name="Title 1"/>
          <p:cNvSpPr>
            <a:spLocks noGrp="1"/>
          </p:cNvSpPr>
          <p:nvPr>
            <p:ph type="title" hasCustomPrompt="1"/>
          </p:nvPr>
        </p:nvSpPr>
        <p:spPr>
          <a:xfrm>
            <a:off x="478504" y="551631"/>
            <a:ext cx="3692013" cy="1243991"/>
          </a:xfrm>
          <a:prstGeom prst="rect">
            <a:avLst/>
          </a:prstGeom>
        </p:spPr>
        <p:txBody>
          <a:bodyPr lIns="0" tIns="0" rIns="0" bIns="0" anchor="b"/>
          <a:lstStyle>
            <a:lvl1pPr algn="l">
              <a:defRPr sz="4000" b="0" baseline="0">
                <a:latin typeface="Verdana"/>
                <a:cs typeface="Verdana"/>
              </a:defRPr>
            </a:lvl1pPr>
          </a:lstStyle>
          <a:p>
            <a:r>
              <a:rPr lang="en-US" dirty="0"/>
              <a:t>Title slide goes here.</a:t>
            </a:r>
          </a:p>
        </p:txBody>
      </p:sp>
    </p:spTree>
    <p:extLst>
      <p:ext uri="{BB962C8B-B14F-4D97-AF65-F5344CB8AC3E}">
        <p14:creationId xmlns:p14="http://schemas.microsoft.com/office/powerpoint/2010/main" val="24645105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10"/>
            <a:ext cx="6960031" cy="5372292"/>
          </a:xfrm>
          <a:prstGeom prst="rect">
            <a:avLst/>
          </a:prstGeom>
        </p:spPr>
        <p:txBody>
          <a:bodyPr lIns="0" tIns="228594" rIns="0" bIns="0"/>
          <a:lstStyle>
            <a:lvl1pPr marL="285744" indent="-285744">
              <a:buClr>
                <a:schemeClr val="accent2"/>
              </a:buClr>
              <a:buFont typeface="Arial" charset="0"/>
              <a:buChar char="•"/>
              <a:defRPr sz="1600" b="0" i="0">
                <a:latin typeface="Arial" charset="0"/>
                <a:ea typeface="Arial" charset="0"/>
                <a:cs typeface="Arial" charset="0"/>
              </a:defRPr>
            </a:lvl1pPr>
            <a:lvl2pPr>
              <a:buClr>
                <a:schemeClr val="accent2"/>
              </a:buClr>
              <a:defRPr sz="1600" b="0" i="0">
                <a:latin typeface="Arial" charset="0"/>
                <a:ea typeface="Arial" charset="0"/>
                <a:cs typeface="Arial" charset="0"/>
              </a:defRPr>
            </a:lvl2pPr>
            <a:lvl3pPr>
              <a:buClr>
                <a:schemeClr val="accent2"/>
              </a:buClr>
              <a:defRPr sz="1600" b="0" i="0">
                <a:latin typeface="Arial" charset="0"/>
                <a:ea typeface="Arial" charset="0"/>
                <a:cs typeface="Arial" charset="0"/>
              </a:defRPr>
            </a:lvl3pPr>
            <a:lvl4pPr>
              <a:buClr>
                <a:schemeClr val="accent2"/>
              </a:buClr>
              <a:defRPr sz="1600" b="0" i="0">
                <a:latin typeface="Arial" charset="0"/>
                <a:ea typeface="Arial" charset="0"/>
                <a:cs typeface="Arial" charset="0"/>
              </a:defRPr>
            </a:lvl4pPr>
            <a:lvl5pPr>
              <a:buClr>
                <a:schemeClr val="accent2"/>
              </a:buClr>
              <a:defRPr sz="16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17ED8CA-143E-8B40-B3C8-0174DDF149EE}" type="slidenum">
              <a:rPr lang="en-US" smtClean="0">
                <a:solidFill>
                  <a:srgbClr val="1E1E1E">
                    <a:tint val="75000"/>
                  </a:srgbClr>
                </a:solidFill>
              </a:rPr>
              <a:pPr/>
              <a:t>‹#›</a:t>
            </a:fld>
            <a:endParaRPr lang="en-US" dirty="0">
              <a:solidFill>
                <a:srgbClr val="1E1E1E">
                  <a:tint val="75000"/>
                </a:srgbClr>
              </a:solidFill>
            </a:endParaRPr>
          </a:p>
        </p:txBody>
      </p:sp>
      <p:sp>
        <p:nvSpPr>
          <p:cNvPr id="15" name="Text Placeholder 14"/>
          <p:cNvSpPr>
            <a:spLocks noGrp="1"/>
          </p:cNvSpPr>
          <p:nvPr>
            <p:ph type="body" sz="quarter" idx="13" hasCustomPrompt="1"/>
          </p:nvPr>
        </p:nvSpPr>
        <p:spPr>
          <a:xfrm>
            <a:off x="466725" y="1446929"/>
            <a:ext cx="3741739" cy="895631"/>
          </a:xfrm>
          <a:prstGeom prst="rect">
            <a:avLst/>
          </a:prstGeom>
        </p:spPr>
        <p:txBody>
          <a:bodyPr lIns="0" tIns="228594" rIns="0" bIns="0">
            <a:spAutoFit/>
          </a:bodyPr>
          <a:lstStyle>
            <a:lvl1pPr marL="0" indent="0">
              <a:buNone/>
              <a:defRPr sz="1600" b="1" i="0">
                <a:solidFill>
                  <a:schemeClr val="accent1"/>
                </a:solidFill>
                <a:latin typeface="Verdana Bold" charset="0"/>
                <a:ea typeface="Verdana Bold" charset="0"/>
                <a:cs typeface="Verdana Bold" charset="0"/>
              </a:defRPr>
            </a:lvl1pPr>
          </a:lstStyle>
          <a:p>
            <a:pPr lvl="0"/>
            <a:r>
              <a:rPr lang="en-US" dirty="0"/>
              <a:t>Subtitle goes here — align top of subtitle box with bottom of title box.</a:t>
            </a:r>
          </a:p>
        </p:txBody>
      </p:sp>
      <p:sp>
        <p:nvSpPr>
          <p:cNvPr id="9" name="Title 7"/>
          <p:cNvSpPr>
            <a:spLocks noGrp="1"/>
          </p:cNvSpPr>
          <p:nvPr>
            <p:ph type="title" hasCustomPrompt="1"/>
          </p:nvPr>
        </p:nvSpPr>
        <p:spPr>
          <a:xfrm>
            <a:off x="466728" y="555809"/>
            <a:ext cx="3741737" cy="987963"/>
          </a:xfrm>
          <a:prstGeom prst="rect">
            <a:avLst/>
          </a:prstGeom>
        </p:spPr>
        <p:txBody>
          <a:bodyPr wrap="square" lIns="0" tIns="137157" rIns="0" bIns="0" anchor="t" anchorCtr="0">
            <a:spAutoFit/>
          </a:bodyPr>
          <a:lstStyle>
            <a:lvl1pPr>
              <a:defRPr sz="3100" b="0" i="0">
                <a:solidFill>
                  <a:schemeClr val="tx1"/>
                </a:solidFill>
                <a:latin typeface="Verdana" charset="0"/>
                <a:ea typeface="Verdana" charset="0"/>
                <a:cs typeface="Verdana" charset="0"/>
              </a:defRPr>
            </a:lvl1pPr>
          </a:lstStyle>
          <a:p>
            <a:r>
              <a:rPr lang="en-US" dirty="0"/>
              <a:t>Title of slide</a:t>
            </a:r>
            <a:br>
              <a:rPr lang="en-US" dirty="0"/>
            </a:br>
            <a:r>
              <a:rPr lang="en-US" dirty="0"/>
              <a:t>goes here.</a:t>
            </a:r>
          </a:p>
        </p:txBody>
      </p:sp>
    </p:spTree>
    <p:extLst>
      <p:ext uri="{BB962C8B-B14F-4D97-AF65-F5344CB8AC3E}">
        <p14:creationId xmlns:p14="http://schemas.microsoft.com/office/powerpoint/2010/main" val="240924778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21D9DF-79CE-428A-89D2-1CABF9641C8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F26400"/>
              </a:solidFill>
            </a:endParaRPr>
          </a:p>
        </p:txBody>
      </p:sp>
      <p:sp>
        <p:nvSpPr>
          <p:cNvPr id="3" name="Rectangle 2">
            <a:extLst>
              <a:ext uri="{FF2B5EF4-FFF2-40B4-BE49-F238E27FC236}">
                <a16:creationId xmlns:a16="http://schemas.microsoft.com/office/drawing/2014/main" id="{93AB6450-649E-40D6-A6BA-65477053BB1A}"/>
              </a:ext>
            </a:extLst>
          </p:cNvPr>
          <p:cNvSpPr/>
          <p:nvPr userDrawn="1"/>
        </p:nvSpPr>
        <p:spPr>
          <a:xfrm>
            <a:off x="0" y="6315076"/>
            <a:ext cx="12192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4" name="Rectangle 3">
            <a:extLst>
              <a:ext uri="{FF2B5EF4-FFF2-40B4-BE49-F238E27FC236}">
                <a16:creationId xmlns:a16="http://schemas.microsoft.com/office/drawing/2014/main" id="{80162222-CA07-4C52-B759-321369774D16}"/>
              </a:ext>
            </a:extLst>
          </p:cNvPr>
          <p:cNvSpPr/>
          <p:nvPr userDrawn="1"/>
        </p:nvSpPr>
        <p:spPr>
          <a:xfrm flipV="1">
            <a:off x="-21166" y="6235700"/>
            <a:ext cx="12213167"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5" name="Rectangle 4">
            <a:extLst>
              <a:ext uri="{FF2B5EF4-FFF2-40B4-BE49-F238E27FC236}">
                <a16:creationId xmlns:a16="http://schemas.microsoft.com/office/drawing/2014/main" id="{99F93431-254C-4F2C-86AD-FCEAE81DF330}"/>
              </a:ext>
            </a:extLst>
          </p:cNvPr>
          <p:cNvSpPr/>
          <p:nvPr userDrawn="1"/>
        </p:nvSpPr>
        <p:spPr>
          <a:xfrm>
            <a:off x="0" y="1"/>
            <a:ext cx="12192000" cy="10255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6" name="Picture 17">
            <a:extLst>
              <a:ext uri="{FF2B5EF4-FFF2-40B4-BE49-F238E27FC236}">
                <a16:creationId xmlns:a16="http://schemas.microsoft.com/office/drawing/2014/main" id="{3239D8FD-5F1C-4B4F-AD9C-73A8522E3E50}"/>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15876"/>
            <a:ext cx="263736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3141E5A7-2F6A-4379-A859-5E9C95EEEDEB}"/>
              </a:ext>
            </a:extLst>
          </p:cNvPr>
          <p:cNvSpPr txBox="1">
            <a:spLocks/>
          </p:cNvSpPr>
          <p:nvPr userDrawn="1"/>
        </p:nvSpPr>
        <p:spPr>
          <a:xfrm>
            <a:off x="4210051" y="214314"/>
            <a:ext cx="7838016"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400" b="1" dirty="0">
                <a:solidFill>
                  <a:prstClr val="white"/>
                </a:solidFill>
              </a:rPr>
              <a:t>Richard Woods, Georgia’s School Superintendent</a:t>
            </a:r>
          </a:p>
          <a:p>
            <a:pPr algn="r" fontAlgn="auto">
              <a:spcBef>
                <a:spcPts val="0"/>
              </a:spcBef>
              <a:spcAft>
                <a:spcPts val="0"/>
              </a:spcAft>
              <a:defRPr/>
            </a:pPr>
            <a:r>
              <a:rPr lang="en-US" sz="1200" b="1" i="1" dirty="0">
                <a:solidFill>
                  <a:prstClr val="white"/>
                </a:solidFill>
              </a:rPr>
              <a:t>“Educating Georgia’s Future”</a:t>
            </a:r>
          </a:p>
          <a:p>
            <a:pPr algn="r" fontAlgn="auto">
              <a:spcBef>
                <a:spcPts val="0"/>
              </a:spcBef>
              <a:spcAft>
                <a:spcPts val="0"/>
              </a:spcAft>
              <a:defRPr/>
            </a:pPr>
            <a:r>
              <a:rPr lang="en-US" sz="1200" b="1" dirty="0">
                <a:solidFill>
                  <a:prstClr val="white"/>
                </a:solidFill>
                <a:hlinkClick r:id="rId3"/>
              </a:rPr>
              <a:t>gadoe.org</a:t>
            </a:r>
            <a:endParaRPr lang="en-US" sz="1200" b="1" dirty="0">
              <a:solidFill>
                <a:prstClr val="white"/>
              </a:solidFill>
            </a:endParaRPr>
          </a:p>
        </p:txBody>
      </p:sp>
      <p:sp>
        <p:nvSpPr>
          <p:cNvPr id="8" name="Rectangle 7">
            <a:extLst>
              <a:ext uri="{FF2B5EF4-FFF2-40B4-BE49-F238E27FC236}">
                <a16:creationId xmlns:a16="http://schemas.microsoft.com/office/drawing/2014/main" id="{A569D16E-34EE-4794-BF82-D4DD46103107}"/>
              </a:ext>
            </a:extLst>
          </p:cNvPr>
          <p:cNvSpPr/>
          <p:nvPr userDrawn="1"/>
        </p:nvSpPr>
        <p:spPr>
          <a:xfrm flipV="1">
            <a:off x="0" y="1042988"/>
            <a:ext cx="12192000" cy="44450"/>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9" name="Picture 20">
            <a:extLst>
              <a:ext uri="{FF2B5EF4-FFF2-40B4-BE49-F238E27FC236}">
                <a16:creationId xmlns:a16="http://schemas.microsoft.com/office/drawing/2014/main" id="{60B37FE4-D7CF-4AAB-A675-827068A324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8751" y="1435101"/>
            <a:ext cx="1180888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53700F39-6D32-44F9-B1F8-36B989FEB725}"/>
              </a:ext>
            </a:extLst>
          </p:cNvPr>
          <p:cNvSpPr>
            <a:spLocks noGrp="1"/>
          </p:cNvSpPr>
          <p:nvPr>
            <p:ph type="dt" sz="half" idx="10"/>
          </p:nvPr>
        </p:nvSpPr>
        <p:spPr/>
        <p:txBody>
          <a:bodyPr/>
          <a:lstStyle>
            <a:lvl1pPr algn="l" fontAlgn="base">
              <a:spcBef>
                <a:spcPct val="0"/>
              </a:spcBef>
              <a:spcAft>
                <a:spcPct val="0"/>
              </a:spcAft>
              <a:defRPr sz="1200">
                <a:solidFill>
                  <a:prstClr val="white"/>
                </a:solidFill>
                <a:latin typeface="Arial" charset="0"/>
                <a:cs typeface="Arial" charset="0"/>
              </a:defRPr>
            </a:lvl1pPr>
          </a:lstStyle>
          <a:p>
            <a:pPr>
              <a:defRPr/>
            </a:pPr>
            <a:endParaRPr lang="en-US"/>
          </a:p>
        </p:txBody>
      </p:sp>
      <p:sp>
        <p:nvSpPr>
          <p:cNvPr id="11" name="Footer Placeholder 4">
            <a:extLst>
              <a:ext uri="{FF2B5EF4-FFF2-40B4-BE49-F238E27FC236}">
                <a16:creationId xmlns:a16="http://schemas.microsoft.com/office/drawing/2014/main" id="{F3FC0925-DA78-42EC-84DB-CB6EAD39B108}"/>
              </a:ext>
            </a:extLst>
          </p:cNvPr>
          <p:cNvSpPr>
            <a:spLocks noGrp="1"/>
          </p:cNvSpPr>
          <p:nvPr>
            <p:ph type="ftr" sz="quarter" idx="11"/>
          </p:nvPr>
        </p:nvSpPr>
        <p:spPr/>
        <p:txBody>
          <a:bodyPr/>
          <a:lstStyle>
            <a:lvl1pPr algn="ctr" fontAlgn="base">
              <a:spcBef>
                <a:spcPct val="0"/>
              </a:spcBef>
              <a:spcAft>
                <a:spcPct val="0"/>
              </a:spcAft>
              <a:defRPr sz="1200">
                <a:solidFill>
                  <a:prstClr val="white"/>
                </a:solidFill>
                <a:latin typeface="Arial" charset="0"/>
                <a:cs typeface="Arial" charset="0"/>
              </a:defRPr>
            </a:lvl1pPr>
          </a:lstStyle>
          <a:p>
            <a:pPr>
              <a:defRPr/>
            </a:pPr>
            <a:r>
              <a:rPr lang="en-US"/>
              <a:t>Georgia Department  of Education                                         Richard Woods, Georgia's School Superintendent</a:t>
            </a:r>
          </a:p>
        </p:txBody>
      </p:sp>
      <p:sp>
        <p:nvSpPr>
          <p:cNvPr id="12" name="Slide Number Placeholder 5">
            <a:extLst>
              <a:ext uri="{FF2B5EF4-FFF2-40B4-BE49-F238E27FC236}">
                <a16:creationId xmlns:a16="http://schemas.microsoft.com/office/drawing/2014/main" id="{59DE2A69-193B-4975-802D-12D1DB19E47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EEEC55D-452E-4004-A43B-BD86583904E6}" type="slidenum">
              <a:rPr lang="en-US" altLang="en-US"/>
              <a:pPr>
                <a:defRPr/>
              </a:pPr>
              <a:t>‹#›</a:t>
            </a:fld>
            <a:endParaRPr lang="en-US" altLang="en-US"/>
          </a:p>
        </p:txBody>
      </p:sp>
    </p:spTree>
    <p:extLst>
      <p:ext uri="{BB962C8B-B14F-4D97-AF65-F5344CB8AC3E}">
        <p14:creationId xmlns:p14="http://schemas.microsoft.com/office/powerpoint/2010/main" val="190481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26400"/>
              </a:solidFill>
            </a:endParaRPr>
          </a:p>
        </p:txBody>
      </p:sp>
      <p:pic>
        <p:nvPicPr>
          <p:cNvPr id="11" name="Picture 10"/>
          <p:cNvPicPr>
            <a:picLocks noChangeAspect="1"/>
          </p:cNvPicPr>
          <p:nvPr/>
        </p:nvPicPr>
        <p:blipFill>
          <a:blip r:embed="rId8"/>
          <a:stretch>
            <a:fillRect/>
          </a:stretch>
        </p:blipFill>
        <p:spPr>
          <a:xfrm>
            <a:off x="158807" y="1434648"/>
            <a:ext cx="11808605" cy="4537566"/>
          </a:xfrm>
          <a:prstGeom prst="rect">
            <a:avLst/>
          </a:prstGeom>
        </p:spPr>
      </p:pic>
      <p:sp>
        <p:nvSpPr>
          <p:cNvPr id="8" name="Rectangle 7"/>
          <p:cNvSpPr/>
          <p:nvPr/>
        </p:nvSpPr>
        <p:spPr>
          <a:xfrm>
            <a:off x="0" y="6314359"/>
            <a:ext cx="12192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05311" y="334017"/>
            <a:ext cx="842217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defRPr>
            </a:lvl1pPr>
          </a:lstStyle>
          <a:p>
            <a:fld id="{A97E8A66-4BED-48C4-AE76-5AB1151478F6}" type="datetimeFigureOut">
              <a:rPr lang="en-US" smtClean="0"/>
              <a:t>2/19/2018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bg1"/>
                </a:solidFill>
              </a:defRPr>
            </a:lvl1pPr>
          </a:lstStyle>
          <a:p>
            <a:fld id="{922C93C7-408D-4163-AB13-3F55AFD7520D}" type="slidenum">
              <a:rPr lang="en-US" smtClean="0"/>
              <a:t>‹#›</a:t>
            </a:fld>
            <a:endParaRPr lang="en-US"/>
          </a:p>
        </p:txBody>
      </p:sp>
      <p:sp>
        <p:nvSpPr>
          <p:cNvPr id="9" name="Rectangle 8"/>
          <p:cNvSpPr/>
          <p:nvPr/>
        </p:nvSpPr>
        <p:spPr>
          <a:xfrm flipV="1">
            <a:off x="-21887" y="6236141"/>
            <a:ext cx="12213888"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4" name="Group 13"/>
          <p:cNvGrpSpPr/>
          <p:nvPr/>
        </p:nvGrpSpPr>
        <p:grpSpPr>
          <a:xfrm>
            <a:off x="10032795" y="50572"/>
            <a:ext cx="2181092" cy="1278935"/>
            <a:chOff x="10032795" y="50572"/>
            <a:chExt cx="2181092" cy="1278935"/>
          </a:xfrm>
        </p:grpSpPr>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b="19613"/>
            <a:stretch/>
          </p:blipFill>
          <p:spPr>
            <a:xfrm>
              <a:off x="10604810" y="50572"/>
              <a:ext cx="1572761" cy="529291"/>
            </a:xfrm>
            <a:prstGeom prst="rect">
              <a:avLst/>
            </a:prstGeom>
          </p:spPr>
        </p:pic>
        <p:sp>
          <p:nvSpPr>
            <p:cNvPr id="16" name="Date Placeholder 3"/>
            <p:cNvSpPr txBox="1">
              <a:spLocks/>
            </p:cNvSpPr>
            <p:nvPr/>
          </p:nvSpPr>
          <p:spPr>
            <a:xfrm>
              <a:off x="10032795" y="685004"/>
              <a:ext cx="2181092"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latin typeface="Book Antiqua" panose="02040602050305030304" pitchFamily="18" charset="0"/>
                </a:rPr>
                <a:t>Richard</a:t>
              </a:r>
              <a:r>
                <a:rPr lang="en-US" sz="1000" b="1" baseline="0" dirty="0">
                  <a:solidFill>
                    <a:schemeClr val="tx1">
                      <a:lumMod val="65000"/>
                      <a:lumOff val="35000"/>
                    </a:schemeClr>
                  </a:solidFill>
                  <a:latin typeface="Book Antiqua" panose="02040602050305030304" pitchFamily="18" charset="0"/>
                </a:rPr>
                <a:t> Woods, </a:t>
              </a:r>
            </a:p>
            <a:p>
              <a:pPr algn="r"/>
              <a:r>
                <a:rPr lang="en-US" sz="1000" b="1" baseline="0" dirty="0">
                  <a:solidFill>
                    <a:schemeClr val="tx1">
                      <a:lumMod val="65000"/>
                      <a:lumOff val="35000"/>
                    </a:schemeClr>
                  </a:solidFill>
                  <a:latin typeface="Book Antiqua" panose="02040602050305030304" pitchFamily="18" charset="0"/>
                </a:rPr>
                <a:t>Georgia’s School Superintendent</a:t>
              </a:r>
            </a:p>
            <a:p>
              <a:pPr algn="r"/>
              <a:r>
                <a:rPr lang="en-US" sz="1000" b="1" i="1" u="none" baseline="0" dirty="0">
                  <a:solidFill>
                    <a:schemeClr val="tx1">
                      <a:lumMod val="65000"/>
                      <a:lumOff val="35000"/>
                    </a:schemeClr>
                  </a:solidFill>
                  <a:latin typeface="Book Antiqua" panose="02040602050305030304" pitchFamily="18" charset="0"/>
                </a:rPr>
                <a:t>“Educating Georgia’s Future”</a:t>
              </a:r>
            </a:p>
            <a:p>
              <a:pPr algn="r"/>
              <a:r>
                <a:rPr lang="en-US" sz="1000" b="1" baseline="0" dirty="0">
                  <a:solidFill>
                    <a:schemeClr val="tx1">
                      <a:lumMod val="65000"/>
                      <a:lumOff val="35000"/>
                    </a:schemeClr>
                  </a:solidFill>
                  <a:latin typeface="Book Antiqua" panose="02040602050305030304" pitchFamily="18" charset="0"/>
                </a:rPr>
                <a:t>gadoe.org</a:t>
              </a:r>
              <a:endParaRPr lang="en-US" sz="1000" b="1" dirty="0">
                <a:solidFill>
                  <a:schemeClr val="tx1">
                    <a:lumMod val="65000"/>
                    <a:lumOff val="35000"/>
                  </a:schemeClr>
                </a:solidFill>
                <a:latin typeface="Book Antiqua" panose="02040602050305030304" pitchFamily="18" charset="0"/>
              </a:endParaRPr>
            </a:p>
          </p:txBody>
        </p:sp>
      </p:grpSp>
    </p:spTree>
    <p:extLst>
      <p:ext uri="{BB962C8B-B14F-4D97-AF65-F5344CB8AC3E}">
        <p14:creationId xmlns:p14="http://schemas.microsoft.com/office/powerpoint/2010/main" val="39332883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9" r:id="rId4"/>
    <p:sldLayoutId id="2147483670" r:id="rId5"/>
    <p:sldLayoutId id="2147483672" r:id="rId6"/>
  </p:sldLayoutIdLst>
  <p:txStyles>
    <p:title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vLS9pP65s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cid:a6ccbc9a-1676-485a-9f2e-4087dcb7db5e@namprd04.prod.outlook.com"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satpractice.org/k12" TargetMode="External"/><Relationship Id="rId7" Type="http://schemas.openxmlformats.org/officeDocument/2006/relationships/hyperlink" Target="https://collegereadiness.collegeboard.org/pdf/official-sat-practice-flyer.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youtube.com/collegeboard" TargetMode="External"/><Relationship Id="rId5" Type="http://schemas.openxmlformats.org/officeDocument/2006/relationships/hyperlink" Target="sat.org/k12" TargetMode="External"/><Relationship Id="rId10" Type="http://schemas.openxmlformats.org/officeDocument/2006/relationships/image" Target="../media/image17.png"/><Relationship Id="rId4" Type="http://schemas.openxmlformats.org/officeDocument/2006/relationships/hyperlink" Target="sat.org/studygroup" TargetMode="External"/><Relationship Id="rId9" Type="http://schemas.openxmlformats.org/officeDocument/2006/relationships/hyperlink" Target="https://collegereadiness.collegeboard.org/pdf/steps-linking-college-board-khan-academy-account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sat.org/scoring" TargetMode="External"/><Relationship Id="rId5" Type="http://schemas.openxmlformats.org/officeDocument/2006/relationships/image" Target="../media/image19.png"/><Relationship Id="rId4" Type="http://schemas.openxmlformats.org/officeDocument/2006/relationships/hyperlink" Target="https://www.youtube.com/watch?v=S8f-jif9it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BFE3-B12E-468A-82E4-F1564C2CCA0C}"/>
              </a:ext>
            </a:extLst>
          </p:cNvPr>
          <p:cNvSpPr>
            <a:spLocks noGrp="1"/>
          </p:cNvSpPr>
          <p:nvPr>
            <p:ph type="ctrTitle" idx="4294967295"/>
          </p:nvPr>
        </p:nvSpPr>
        <p:spPr>
          <a:xfrm>
            <a:off x="0" y="2341563"/>
            <a:ext cx="10363200" cy="1860550"/>
          </a:xfrm>
        </p:spPr>
        <p:txBody>
          <a:bodyPr>
            <a:normAutofit/>
          </a:bodyPr>
          <a:lstStyle/>
          <a:p>
            <a:r>
              <a:rPr lang="en-US" dirty="0"/>
              <a:t> </a:t>
            </a:r>
          </a:p>
        </p:txBody>
      </p:sp>
      <p:sp>
        <p:nvSpPr>
          <p:cNvPr id="3" name="Subtitle 2">
            <a:extLst>
              <a:ext uri="{FF2B5EF4-FFF2-40B4-BE49-F238E27FC236}">
                <a16:creationId xmlns:a16="http://schemas.microsoft.com/office/drawing/2014/main" id="{9D682B98-8AAE-479F-95BD-D7D778B4613F}"/>
              </a:ext>
            </a:extLst>
          </p:cNvPr>
          <p:cNvSpPr>
            <a:spLocks noGrp="1"/>
          </p:cNvSpPr>
          <p:nvPr>
            <p:ph type="subTitle" idx="4294967295"/>
          </p:nvPr>
        </p:nvSpPr>
        <p:spPr>
          <a:xfrm>
            <a:off x="1524000" y="534758"/>
            <a:ext cx="9144000" cy="5611812"/>
          </a:xfrm>
        </p:spPr>
        <p:txBody>
          <a:bodyPr>
            <a:normAutofit/>
          </a:bodyPr>
          <a:lstStyle/>
          <a:p>
            <a:endParaRPr lang="en-US" dirty="0"/>
          </a:p>
          <a:p>
            <a:endParaRPr lang="en-US" sz="4000" dirty="0"/>
          </a:p>
          <a:p>
            <a:pPr marL="0" indent="0" algn="ctr">
              <a:buNone/>
            </a:pPr>
            <a:r>
              <a:rPr lang="en-US" sz="4000" dirty="0"/>
              <a:t>Engagement and Acceleration: Leveraging Funds and Resources for All Accelerated Learners</a:t>
            </a:r>
          </a:p>
          <a:p>
            <a:pPr algn="ctr"/>
            <a:endParaRPr lang="en-US" sz="1600" dirty="0"/>
          </a:p>
          <a:p>
            <a:pPr marL="0" indent="0" algn="ctr">
              <a:buNone/>
            </a:pPr>
            <a:r>
              <a:rPr lang="en-US" sz="2800" b="1" dirty="0"/>
              <a:t>GCEL 2018</a:t>
            </a:r>
          </a:p>
          <a:p>
            <a:pPr algn="ctr"/>
            <a:endParaRPr lang="en-US" sz="2000" dirty="0"/>
          </a:p>
          <a:p>
            <a:pPr marL="0" indent="0" algn="ctr">
              <a:buNone/>
            </a:pPr>
            <a:r>
              <a:rPr lang="en-US" sz="2000" dirty="0"/>
              <a:t>Gail Humble, Program Manager, College Readiness and Talent Development</a:t>
            </a:r>
          </a:p>
          <a:p>
            <a:pPr marL="0" indent="0" algn="ctr">
              <a:buNone/>
            </a:pPr>
            <a:r>
              <a:rPr lang="en-US" sz="2000" dirty="0"/>
              <a:t>Joshua Todd, Program Specialist, College Readiness and Talent Development</a:t>
            </a:r>
          </a:p>
        </p:txBody>
      </p:sp>
    </p:spTree>
    <p:extLst>
      <p:ext uri="{BB962C8B-B14F-4D97-AF65-F5344CB8AC3E}">
        <p14:creationId xmlns:p14="http://schemas.microsoft.com/office/powerpoint/2010/main" val="5143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BFE3-B12E-468A-82E4-F1564C2CCA0C}"/>
              </a:ext>
            </a:extLst>
          </p:cNvPr>
          <p:cNvSpPr>
            <a:spLocks noGrp="1"/>
          </p:cNvSpPr>
          <p:nvPr>
            <p:ph type="ctrTitle" idx="4294967295"/>
          </p:nvPr>
        </p:nvSpPr>
        <p:spPr>
          <a:xfrm>
            <a:off x="914400" y="2220377"/>
            <a:ext cx="10363200" cy="1860550"/>
          </a:xfrm>
        </p:spPr>
        <p:txBody>
          <a:bodyPr>
            <a:normAutofit/>
          </a:bodyPr>
          <a:lstStyle/>
          <a:p>
            <a:pPr algn="ctr"/>
            <a:r>
              <a:rPr lang="en-US" dirty="0"/>
              <a:t>Georgia AP and Non-score Sending Challenge  </a:t>
            </a:r>
          </a:p>
        </p:txBody>
      </p:sp>
    </p:spTree>
    <p:extLst>
      <p:ext uri="{BB962C8B-B14F-4D97-AF65-F5344CB8AC3E}">
        <p14:creationId xmlns:p14="http://schemas.microsoft.com/office/powerpoint/2010/main" val="3881755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3478" y="555808"/>
            <a:ext cx="6960030" cy="5637809"/>
          </a:xfrm>
        </p:spPr>
        <p:txBody>
          <a:bodyPr/>
          <a:lstStyle/>
          <a:p>
            <a:r>
              <a:rPr lang="en-US" sz="2400" dirty="0">
                <a:latin typeface="Book Antiqua" panose="02040602050305030304" pitchFamily="18" charset="0"/>
              </a:rPr>
              <a:t>49% or 21,553 of the 43,804 Georgia high school graduates who took an AP examination in their senior year in 2016 did</a:t>
            </a:r>
            <a:r>
              <a:rPr lang="en-US" sz="2400" b="1" dirty="0">
                <a:latin typeface="Book Antiqua" panose="02040602050305030304" pitchFamily="18" charset="0"/>
              </a:rPr>
              <a:t> not</a:t>
            </a:r>
            <a:r>
              <a:rPr lang="en-US" sz="2400" dirty="0">
                <a:latin typeface="Book Antiqua" panose="02040602050305030304" pitchFamily="18" charset="0"/>
              </a:rPr>
              <a:t> send their AP report to any college or university.</a:t>
            </a:r>
          </a:p>
          <a:p>
            <a:pPr marL="0" indent="0">
              <a:buNone/>
            </a:pPr>
            <a:endParaRPr lang="en-US" sz="2400" dirty="0">
              <a:latin typeface="Book Antiqua" panose="02040602050305030304" pitchFamily="18" charset="0"/>
            </a:endParaRPr>
          </a:p>
          <a:p>
            <a:r>
              <a:rPr lang="en-US" sz="2400" dirty="0">
                <a:latin typeface="Book Antiqua" panose="02040602050305030304" pitchFamily="18" charset="0"/>
              </a:rPr>
              <a:t>Of the 157,623 AP examinations taken by those 43,804 Georgia high school seniors in 2016, the results of 48,293 exams or over 30% of the total exams taken by those seniors were not sent to any college or university.  </a:t>
            </a:r>
          </a:p>
          <a:p>
            <a:pPr marL="0" indent="0">
              <a:buNone/>
            </a:pPr>
            <a:endParaRPr lang="en-US" sz="2400" dirty="0"/>
          </a:p>
          <a:p>
            <a:pPr marL="0" indent="0">
              <a:buNone/>
            </a:pPr>
            <a:endParaRPr lang="en-US" sz="2400" dirty="0"/>
          </a:p>
          <a:p>
            <a:pPr marL="0" indent="0">
              <a:buNone/>
            </a:pPr>
            <a:endParaRPr lang="en-US" sz="3200" dirty="0"/>
          </a:p>
          <a:p>
            <a:pPr marL="457200" lvl="1" indent="0">
              <a:buNone/>
            </a:pPr>
            <a:endParaRPr lang="en-US" sz="900" dirty="0"/>
          </a:p>
          <a:p>
            <a:pPr lvl="1"/>
            <a:endParaRPr lang="en-US" altLang="en-US" sz="2400" dirty="0">
              <a:cs typeface="Times New Roman" panose="02020603050405020304" pitchFamily="18" charset="0"/>
            </a:endParaRPr>
          </a:p>
          <a:p>
            <a:endParaRPr lang="en-US" sz="32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ED8CA-143E-8B40-B3C8-0174DDF149EE}"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E1E1E">
                  <a:tint val="75000"/>
                </a:srgbClr>
              </a:solidFill>
              <a:effectLst/>
              <a:uLnTx/>
              <a:uFillTx/>
              <a:latin typeface="Roboto Slab" charset="0"/>
            </a:endParaRPr>
          </a:p>
        </p:txBody>
      </p:sp>
      <p:sp>
        <p:nvSpPr>
          <p:cNvPr id="4" name="Title 3"/>
          <p:cNvSpPr>
            <a:spLocks noGrp="1"/>
          </p:cNvSpPr>
          <p:nvPr>
            <p:ph type="title"/>
          </p:nvPr>
        </p:nvSpPr>
        <p:spPr>
          <a:xfrm>
            <a:off x="466611" y="555808"/>
            <a:ext cx="3741179" cy="1911292"/>
          </a:xfrm>
        </p:spPr>
        <p:txBody>
          <a:bodyPr/>
          <a:lstStyle/>
          <a:p>
            <a:r>
              <a:rPr lang="en-US" b="1" dirty="0">
                <a:solidFill>
                  <a:srgbClr val="1E1E1E"/>
                </a:solidFill>
                <a:latin typeface="Book Antiqua" panose="02040602050305030304" pitchFamily="18" charset="0"/>
              </a:rPr>
              <a:t>Georgia 2016 Cohort Analysis of Non-sending AP Scores</a:t>
            </a:r>
            <a:endParaRPr lang="en-US" dirty="0">
              <a:solidFill>
                <a:srgbClr val="1E1E1E"/>
              </a:solidFill>
              <a:latin typeface="Book Antiqua" panose="02040602050305030304" pitchFamily="18" charset="0"/>
            </a:endParaRPr>
          </a:p>
        </p:txBody>
      </p:sp>
    </p:spTree>
    <p:extLst>
      <p:ext uri="{BB962C8B-B14F-4D97-AF65-F5344CB8AC3E}">
        <p14:creationId xmlns:p14="http://schemas.microsoft.com/office/powerpoint/2010/main" val="293021447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3478" y="555808"/>
            <a:ext cx="6960030" cy="5637809"/>
          </a:xfrm>
        </p:spPr>
        <p:txBody>
          <a:bodyPr/>
          <a:lstStyle/>
          <a:p>
            <a:r>
              <a:rPr lang="en-US" sz="2400" dirty="0">
                <a:latin typeface="Book Antiqua" panose="02040602050305030304" pitchFamily="18" charset="0"/>
              </a:rPr>
              <a:t>48,293 AP exams taken by the 21,553 non-report sending seniors, 31% or 14,937 of the exams had an AP grade of 3, 4, or 5.</a:t>
            </a:r>
          </a:p>
          <a:p>
            <a:pPr marL="0" indent="0">
              <a:buNone/>
            </a:pPr>
            <a:endParaRPr lang="en-US" sz="2400" dirty="0">
              <a:latin typeface="Book Antiqua" panose="02040602050305030304" pitchFamily="18" charset="0"/>
            </a:endParaRPr>
          </a:p>
          <a:p>
            <a:r>
              <a:rPr lang="en-US" sz="2400" dirty="0">
                <a:latin typeface="Book Antiqua" panose="02040602050305030304" pitchFamily="18" charset="0"/>
              </a:rPr>
              <a:t>Of the 14,937 exam grades of 3, 4, or 5 not sent to a college or university, over 11% or 1,740 of those exams had earned a grade of 5.</a:t>
            </a:r>
          </a:p>
          <a:p>
            <a:pPr marL="0" indent="0">
              <a:buNone/>
            </a:pPr>
            <a:endParaRPr lang="en-US" sz="2400" dirty="0">
              <a:latin typeface="Book Antiqua" panose="02040602050305030304" pitchFamily="18" charset="0"/>
            </a:endParaRPr>
          </a:p>
          <a:p>
            <a:r>
              <a:rPr lang="en-US" sz="2400" dirty="0">
                <a:latin typeface="Book Antiqua" panose="02040602050305030304" pitchFamily="18" charset="0"/>
              </a:rPr>
              <a:t> 35% or 7,535 of the non-AP score sending Georgia students were low income students.  </a:t>
            </a:r>
          </a:p>
          <a:p>
            <a:endParaRPr lang="en-US" sz="2400" dirty="0"/>
          </a:p>
          <a:p>
            <a:endParaRPr lang="en-US" sz="2400" dirty="0"/>
          </a:p>
          <a:p>
            <a:pPr marL="571500" indent="-571500">
              <a:buFont typeface="Wingdings" panose="05000000000000000000" pitchFamily="2" charset="2"/>
              <a:buChar char="Ø"/>
            </a:pPr>
            <a:endParaRPr lang="en-US" sz="2400" dirty="0"/>
          </a:p>
          <a:p>
            <a:endParaRPr lang="en-US" sz="2400" dirty="0"/>
          </a:p>
          <a:p>
            <a:pPr marL="0" indent="0">
              <a:buNone/>
            </a:pPr>
            <a:endParaRPr lang="en-US" sz="3200" dirty="0"/>
          </a:p>
          <a:p>
            <a:pPr marL="457200" lvl="1" indent="0">
              <a:buNone/>
            </a:pPr>
            <a:endParaRPr lang="en-US" sz="900" dirty="0"/>
          </a:p>
          <a:p>
            <a:pPr lvl="1"/>
            <a:endParaRPr lang="en-US" altLang="en-US" sz="2400" dirty="0">
              <a:cs typeface="Times New Roman" panose="02020603050405020304" pitchFamily="18" charset="0"/>
            </a:endParaRPr>
          </a:p>
          <a:p>
            <a:endParaRPr lang="en-US" sz="32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ED8CA-143E-8B40-B3C8-0174DDF149EE}"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E1E1E">
                  <a:tint val="75000"/>
                </a:srgbClr>
              </a:solidFill>
              <a:effectLst/>
              <a:uLnTx/>
              <a:uFillTx/>
              <a:latin typeface="Roboto Slab" charset="0"/>
            </a:endParaRPr>
          </a:p>
        </p:txBody>
      </p:sp>
      <p:sp>
        <p:nvSpPr>
          <p:cNvPr id="4" name="Title 3"/>
          <p:cNvSpPr>
            <a:spLocks noGrp="1"/>
          </p:cNvSpPr>
          <p:nvPr>
            <p:ph type="title"/>
          </p:nvPr>
        </p:nvSpPr>
        <p:spPr>
          <a:xfrm>
            <a:off x="466611" y="555808"/>
            <a:ext cx="3741179" cy="1911292"/>
          </a:xfrm>
        </p:spPr>
        <p:txBody>
          <a:bodyPr/>
          <a:lstStyle/>
          <a:p>
            <a:r>
              <a:rPr lang="en-US" b="1" dirty="0">
                <a:solidFill>
                  <a:srgbClr val="1E1E1E"/>
                </a:solidFill>
                <a:latin typeface="Book Antiqua" panose="02040602050305030304" pitchFamily="18" charset="0"/>
              </a:rPr>
              <a:t>Georgia 2016 Cohort Analysis of Non-sending AP Scores</a:t>
            </a:r>
            <a:endParaRPr lang="en-US" dirty="0">
              <a:solidFill>
                <a:srgbClr val="1E1E1E"/>
              </a:solidFill>
              <a:latin typeface="Book Antiqua" panose="02040602050305030304" pitchFamily="18" charset="0"/>
            </a:endParaRPr>
          </a:p>
        </p:txBody>
      </p:sp>
    </p:spTree>
    <p:extLst>
      <p:ext uri="{BB962C8B-B14F-4D97-AF65-F5344CB8AC3E}">
        <p14:creationId xmlns:p14="http://schemas.microsoft.com/office/powerpoint/2010/main" val="174678032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3478" y="555808"/>
            <a:ext cx="6960030" cy="5637809"/>
          </a:xfrm>
        </p:spPr>
        <p:txBody>
          <a:bodyPr>
            <a:normAutofit lnSpcReduction="10000"/>
          </a:bodyPr>
          <a:lstStyle/>
          <a:p>
            <a:pPr marL="0" indent="0">
              <a:buNone/>
            </a:pPr>
            <a:endParaRPr lang="en-US" sz="3200" dirty="0"/>
          </a:p>
          <a:p>
            <a:r>
              <a:rPr lang="en-US" sz="2800" dirty="0">
                <a:latin typeface="Book Antiqua" panose="02040602050305030304" pitchFamily="18" charset="0"/>
              </a:rPr>
              <a:t>Fall Teacher Workshops – </a:t>
            </a:r>
          </a:p>
          <a:p>
            <a:pPr marL="0" indent="0">
              <a:buNone/>
            </a:pPr>
            <a:r>
              <a:rPr lang="en-US" sz="2800" dirty="0">
                <a:latin typeface="Book Antiqua" panose="02040602050305030304" pitchFamily="18" charset="0"/>
              </a:rPr>
              <a:t>              Coordinators’ Session  </a:t>
            </a:r>
          </a:p>
          <a:p>
            <a:r>
              <a:rPr lang="en-US" sz="2800" dirty="0">
                <a:latin typeface="Book Antiqua" panose="02040602050305030304" pitchFamily="18" charset="0"/>
              </a:rPr>
              <a:t>Twitter</a:t>
            </a:r>
          </a:p>
          <a:p>
            <a:r>
              <a:rPr lang="en-US" sz="2800" dirty="0" err="1">
                <a:latin typeface="Book Antiqua" panose="02040602050305030304" pitchFamily="18" charset="0"/>
              </a:rPr>
              <a:t>GaDOE</a:t>
            </a:r>
            <a:r>
              <a:rPr lang="en-US" sz="2800" dirty="0">
                <a:latin typeface="Book Antiqua" panose="02040602050305030304" pitchFamily="18" charset="0"/>
              </a:rPr>
              <a:t> Counselors’ Newsletter</a:t>
            </a:r>
          </a:p>
          <a:p>
            <a:r>
              <a:rPr lang="en-US" sz="2800" dirty="0">
                <a:latin typeface="Book Antiqua" panose="02040602050305030304" pitchFamily="18" charset="0"/>
              </a:rPr>
              <a:t>Counselors’ Training Workshops</a:t>
            </a:r>
          </a:p>
          <a:p>
            <a:r>
              <a:rPr lang="en-US" sz="2800" dirty="0" err="1">
                <a:latin typeface="Book Antiqua" panose="02040602050305030304" pitchFamily="18" charset="0"/>
              </a:rPr>
              <a:t>GaDOE</a:t>
            </a:r>
            <a:r>
              <a:rPr lang="en-US" sz="2800" dirty="0">
                <a:latin typeface="Book Antiqua" panose="02040602050305030304" pitchFamily="18" charset="0"/>
              </a:rPr>
              <a:t> Newsletter &amp; E-Communications</a:t>
            </a:r>
          </a:p>
          <a:p>
            <a:r>
              <a:rPr lang="en-US" sz="2800" dirty="0">
                <a:latin typeface="Book Antiqua" panose="02040602050305030304" pitchFamily="18" charset="0"/>
              </a:rPr>
              <a:t>Spring Campaign to include FY 17 Data  </a:t>
            </a:r>
          </a:p>
          <a:p>
            <a:pPr marL="0" indent="0">
              <a:buNone/>
            </a:pPr>
            <a:r>
              <a:rPr lang="en-US" sz="2800" dirty="0">
                <a:latin typeface="Book Antiqua" panose="02040602050305030304" pitchFamily="18" charset="0"/>
              </a:rPr>
              <a:t>           </a:t>
            </a:r>
            <a:r>
              <a:rPr lang="en-US" sz="2800" dirty="0" err="1">
                <a:latin typeface="Book Antiqua" panose="02040602050305030304" pitchFamily="18" charset="0"/>
              </a:rPr>
              <a:t>GaDOE</a:t>
            </a:r>
            <a:r>
              <a:rPr lang="en-US" sz="2800" dirty="0">
                <a:latin typeface="Book Antiqua" panose="02040602050305030304" pitchFamily="18" charset="0"/>
              </a:rPr>
              <a:t> Main Website</a:t>
            </a:r>
          </a:p>
          <a:p>
            <a:pPr marL="0" indent="0">
              <a:buNone/>
            </a:pPr>
            <a:r>
              <a:rPr lang="en-US" sz="2800" dirty="0">
                <a:latin typeface="Book Antiqua" panose="02040602050305030304" pitchFamily="18" charset="0"/>
              </a:rPr>
              <a:t>           Webinar </a:t>
            </a:r>
          </a:p>
          <a:p>
            <a:pPr marL="0" indent="0">
              <a:buNone/>
            </a:pPr>
            <a:r>
              <a:rPr lang="en-US" sz="2800" dirty="0">
                <a:latin typeface="Book Antiqua" panose="02040602050305030304" pitchFamily="18" charset="0"/>
              </a:rPr>
              <a:t>           Information Flyer for Parent Groups</a:t>
            </a:r>
          </a:p>
          <a:p>
            <a:endParaRPr lang="en-US" sz="28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ED8CA-143E-8B40-B3C8-0174DDF149EE}"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E1E1E">
                  <a:tint val="75000"/>
                </a:srgbClr>
              </a:solidFill>
              <a:effectLst/>
              <a:uLnTx/>
              <a:uFillTx/>
              <a:latin typeface="Roboto Slab" charset="0"/>
            </a:endParaRPr>
          </a:p>
        </p:txBody>
      </p:sp>
      <p:sp>
        <p:nvSpPr>
          <p:cNvPr id="4" name="Title 3"/>
          <p:cNvSpPr>
            <a:spLocks noGrp="1"/>
          </p:cNvSpPr>
          <p:nvPr>
            <p:ph type="title"/>
          </p:nvPr>
        </p:nvSpPr>
        <p:spPr>
          <a:xfrm>
            <a:off x="466611" y="555809"/>
            <a:ext cx="3741179" cy="1468094"/>
          </a:xfrm>
        </p:spPr>
        <p:txBody>
          <a:bodyPr/>
          <a:lstStyle/>
          <a:p>
            <a:r>
              <a:rPr lang="en-US" dirty="0">
                <a:latin typeface="Book Antiqua" panose="02040602050305030304" pitchFamily="18" charset="0"/>
              </a:rPr>
              <a:t>Communication for Student Success</a:t>
            </a:r>
            <a:br>
              <a:rPr lang="en-US" dirty="0"/>
            </a:br>
            <a:endParaRPr lang="en-US" dirty="0"/>
          </a:p>
        </p:txBody>
      </p:sp>
    </p:spTree>
    <p:extLst>
      <p:ext uri="{BB962C8B-B14F-4D97-AF65-F5344CB8AC3E}">
        <p14:creationId xmlns:p14="http://schemas.microsoft.com/office/powerpoint/2010/main" val="4110002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651E-50B8-4452-B1C9-429C3DFB0D6B}"/>
              </a:ext>
            </a:extLst>
          </p:cNvPr>
          <p:cNvSpPr txBox="1">
            <a:spLocks/>
          </p:cNvSpPr>
          <p:nvPr/>
        </p:nvSpPr>
        <p:spPr>
          <a:xfrm>
            <a:off x="914400" y="2532522"/>
            <a:ext cx="10363200" cy="238760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Book Antiqua" panose="02040602050305030304" pitchFamily="18" charset="0"/>
                <a:ea typeface="+mj-ea"/>
                <a:cs typeface="+mj-cs"/>
              </a:defRPr>
            </a:lvl1pPr>
          </a:lstStyle>
          <a:p>
            <a:pPr algn="ctr"/>
            <a:r>
              <a:rPr lang="en-US" dirty="0"/>
              <a:t>ESSA and Changes to AP Exam Funding </a:t>
            </a:r>
          </a:p>
        </p:txBody>
      </p:sp>
    </p:spTree>
    <p:extLst>
      <p:ext uri="{BB962C8B-B14F-4D97-AF65-F5344CB8AC3E}">
        <p14:creationId xmlns:p14="http://schemas.microsoft.com/office/powerpoint/2010/main" val="1297860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1E81-7D19-4D22-A88E-F99701C6DC36}"/>
              </a:ext>
            </a:extLst>
          </p:cNvPr>
          <p:cNvSpPr>
            <a:spLocks noGrp="1"/>
          </p:cNvSpPr>
          <p:nvPr>
            <p:ph type="title"/>
          </p:nvPr>
        </p:nvSpPr>
        <p:spPr/>
        <p:txBody>
          <a:bodyPr>
            <a:normAutofit/>
          </a:bodyPr>
          <a:lstStyle/>
          <a:p>
            <a:r>
              <a:rPr lang="en-US" sz="3200" dirty="0"/>
              <a:t>Well-Rounded Educational Opportunities </a:t>
            </a:r>
          </a:p>
        </p:txBody>
      </p:sp>
      <p:sp>
        <p:nvSpPr>
          <p:cNvPr id="3" name="Text Placeholder 2">
            <a:extLst>
              <a:ext uri="{FF2B5EF4-FFF2-40B4-BE49-F238E27FC236}">
                <a16:creationId xmlns:a16="http://schemas.microsoft.com/office/drawing/2014/main" id="{B68E132C-BA70-4A6A-BFB8-248FA0287223}"/>
              </a:ext>
            </a:extLst>
          </p:cNvPr>
          <p:cNvSpPr>
            <a:spLocks noGrp="1"/>
          </p:cNvSpPr>
          <p:nvPr>
            <p:ph type="body" idx="1"/>
          </p:nvPr>
        </p:nvSpPr>
        <p:spPr>
          <a:xfrm>
            <a:off x="839789" y="1818967"/>
            <a:ext cx="5157787" cy="686107"/>
          </a:xfrm>
        </p:spPr>
        <p:txBody>
          <a:bodyPr>
            <a:normAutofit/>
          </a:bodyPr>
          <a:lstStyle/>
          <a:p>
            <a:r>
              <a:rPr lang="en-US" sz="2800" dirty="0"/>
              <a:t>Title IV</a:t>
            </a:r>
          </a:p>
        </p:txBody>
      </p:sp>
      <p:sp>
        <p:nvSpPr>
          <p:cNvPr id="4" name="Content Placeholder 3">
            <a:extLst>
              <a:ext uri="{FF2B5EF4-FFF2-40B4-BE49-F238E27FC236}">
                <a16:creationId xmlns:a16="http://schemas.microsoft.com/office/drawing/2014/main" id="{E8C46149-BF69-4547-9601-EB4DCC9C107B}"/>
              </a:ext>
            </a:extLst>
          </p:cNvPr>
          <p:cNvSpPr>
            <a:spLocks noGrp="1"/>
          </p:cNvSpPr>
          <p:nvPr>
            <p:ph sz="half" idx="2"/>
          </p:nvPr>
        </p:nvSpPr>
        <p:spPr/>
        <p:txBody>
          <a:bodyPr>
            <a:normAutofit/>
          </a:bodyPr>
          <a:lstStyle/>
          <a:p>
            <a:r>
              <a:rPr lang="en-US" sz="2400" dirty="0"/>
              <a:t>Funds be used for a variety of purposes beyond AP, including funding accelerated learning programs or activities (i.e., reimbursing low-income students to cover all or part of AP or IB exams or increasing enrollment in these courses and dual enrollment)</a:t>
            </a:r>
          </a:p>
        </p:txBody>
      </p:sp>
      <p:sp>
        <p:nvSpPr>
          <p:cNvPr id="5" name="Text Placeholder 4">
            <a:extLst>
              <a:ext uri="{FF2B5EF4-FFF2-40B4-BE49-F238E27FC236}">
                <a16:creationId xmlns:a16="http://schemas.microsoft.com/office/drawing/2014/main" id="{0803A6B2-4EE0-48AE-9609-D1FBBC469961}"/>
              </a:ext>
            </a:extLst>
          </p:cNvPr>
          <p:cNvSpPr>
            <a:spLocks noGrp="1"/>
          </p:cNvSpPr>
          <p:nvPr>
            <p:ph type="body" sz="quarter" idx="3"/>
          </p:nvPr>
        </p:nvSpPr>
        <p:spPr>
          <a:xfrm>
            <a:off x="6172201" y="1818967"/>
            <a:ext cx="5183188" cy="686108"/>
          </a:xfrm>
        </p:spPr>
        <p:txBody>
          <a:bodyPr>
            <a:normAutofit/>
          </a:bodyPr>
          <a:lstStyle/>
          <a:p>
            <a:r>
              <a:rPr lang="en-US" sz="2800" dirty="0"/>
              <a:t>Title I</a:t>
            </a:r>
          </a:p>
        </p:txBody>
      </p:sp>
      <p:sp>
        <p:nvSpPr>
          <p:cNvPr id="6" name="Content Placeholder 5">
            <a:extLst>
              <a:ext uri="{FF2B5EF4-FFF2-40B4-BE49-F238E27FC236}">
                <a16:creationId xmlns:a16="http://schemas.microsoft.com/office/drawing/2014/main" id="{D318D2BA-E328-44BF-8F95-D5C73BD2D5A7}"/>
              </a:ext>
            </a:extLst>
          </p:cNvPr>
          <p:cNvSpPr>
            <a:spLocks noGrp="1"/>
          </p:cNvSpPr>
          <p:nvPr>
            <p:ph sz="quarter" idx="4"/>
          </p:nvPr>
        </p:nvSpPr>
        <p:spPr>
          <a:xfrm>
            <a:off x="6172201" y="2505075"/>
            <a:ext cx="5183188" cy="3684588"/>
          </a:xfrm>
        </p:spPr>
        <p:txBody>
          <a:bodyPr>
            <a:normAutofit/>
          </a:bodyPr>
          <a:lstStyle/>
          <a:p>
            <a:r>
              <a:rPr lang="en-US" sz="2400" dirty="0"/>
              <a:t>Districts or schools receiving Title I funds may use those funds to cover a portion of AP Exam fees for low-income students. The funds must be used to supplement and not supplant any state or local funding for AP Exams.</a:t>
            </a:r>
          </a:p>
        </p:txBody>
      </p:sp>
    </p:spTree>
    <p:extLst>
      <p:ext uri="{BB962C8B-B14F-4D97-AF65-F5344CB8AC3E}">
        <p14:creationId xmlns:p14="http://schemas.microsoft.com/office/powerpoint/2010/main" val="1952313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B1E81-7D19-4D22-A88E-F99701C6DC36}"/>
              </a:ext>
            </a:extLst>
          </p:cNvPr>
          <p:cNvSpPr>
            <a:spLocks noGrp="1"/>
          </p:cNvSpPr>
          <p:nvPr>
            <p:ph type="title"/>
          </p:nvPr>
        </p:nvSpPr>
        <p:spPr/>
        <p:txBody>
          <a:bodyPr>
            <a:normAutofit/>
          </a:bodyPr>
          <a:lstStyle/>
          <a:p>
            <a:r>
              <a:rPr lang="en-US" sz="3200" dirty="0"/>
              <a:t>Changes to AP Exam Funding for 2018 </a:t>
            </a:r>
          </a:p>
        </p:txBody>
      </p:sp>
      <p:sp>
        <p:nvSpPr>
          <p:cNvPr id="3" name="Text Placeholder 2">
            <a:extLst>
              <a:ext uri="{FF2B5EF4-FFF2-40B4-BE49-F238E27FC236}">
                <a16:creationId xmlns:a16="http://schemas.microsoft.com/office/drawing/2014/main" id="{B68E132C-BA70-4A6A-BFB8-248FA0287223}"/>
              </a:ext>
            </a:extLst>
          </p:cNvPr>
          <p:cNvSpPr>
            <a:spLocks noGrp="1"/>
          </p:cNvSpPr>
          <p:nvPr>
            <p:ph type="body" idx="1"/>
          </p:nvPr>
        </p:nvSpPr>
        <p:spPr>
          <a:xfrm>
            <a:off x="839789" y="1818967"/>
            <a:ext cx="5157787" cy="686107"/>
          </a:xfrm>
        </p:spPr>
        <p:txBody>
          <a:bodyPr>
            <a:normAutofit/>
          </a:bodyPr>
          <a:lstStyle/>
          <a:p>
            <a:r>
              <a:rPr lang="en-US" sz="2800" dirty="0"/>
              <a:t>Non Low-Income Students</a:t>
            </a:r>
          </a:p>
        </p:txBody>
      </p:sp>
      <p:sp>
        <p:nvSpPr>
          <p:cNvPr id="4" name="Content Placeholder 3">
            <a:extLst>
              <a:ext uri="{FF2B5EF4-FFF2-40B4-BE49-F238E27FC236}">
                <a16:creationId xmlns:a16="http://schemas.microsoft.com/office/drawing/2014/main" id="{E8C46149-BF69-4547-9601-EB4DCC9C107B}"/>
              </a:ext>
            </a:extLst>
          </p:cNvPr>
          <p:cNvSpPr>
            <a:spLocks noGrp="1"/>
          </p:cNvSpPr>
          <p:nvPr>
            <p:ph sz="half" idx="2"/>
          </p:nvPr>
        </p:nvSpPr>
        <p:spPr/>
        <p:txBody>
          <a:bodyPr>
            <a:normAutofit/>
          </a:bodyPr>
          <a:lstStyle/>
          <a:p>
            <a:r>
              <a:rPr lang="en-US" sz="2400" dirty="0"/>
              <a:t>Any non-low-income student enrolled in an AP STEM course may have one AP STEM exam paid in full by the state</a:t>
            </a:r>
          </a:p>
        </p:txBody>
      </p:sp>
      <p:sp>
        <p:nvSpPr>
          <p:cNvPr id="5" name="Text Placeholder 4">
            <a:extLst>
              <a:ext uri="{FF2B5EF4-FFF2-40B4-BE49-F238E27FC236}">
                <a16:creationId xmlns:a16="http://schemas.microsoft.com/office/drawing/2014/main" id="{0803A6B2-4EE0-48AE-9609-D1FBBC469961}"/>
              </a:ext>
            </a:extLst>
          </p:cNvPr>
          <p:cNvSpPr>
            <a:spLocks noGrp="1"/>
          </p:cNvSpPr>
          <p:nvPr>
            <p:ph type="body" sz="quarter" idx="3"/>
          </p:nvPr>
        </p:nvSpPr>
        <p:spPr>
          <a:xfrm>
            <a:off x="6172201" y="1818967"/>
            <a:ext cx="5183188" cy="686108"/>
          </a:xfrm>
        </p:spPr>
        <p:txBody>
          <a:bodyPr>
            <a:normAutofit/>
          </a:bodyPr>
          <a:lstStyle/>
          <a:p>
            <a:r>
              <a:rPr lang="en-US" sz="2800" dirty="0"/>
              <a:t>Low-Income Students</a:t>
            </a:r>
          </a:p>
        </p:txBody>
      </p:sp>
      <p:sp>
        <p:nvSpPr>
          <p:cNvPr id="6" name="Content Placeholder 5">
            <a:extLst>
              <a:ext uri="{FF2B5EF4-FFF2-40B4-BE49-F238E27FC236}">
                <a16:creationId xmlns:a16="http://schemas.microsoft.com/office/drawing/2014/main" id="{D318D2BA-E328-44BF-8F95-D5C73BD2D5A7}"/>
              </a:ext>
            </a:extLst>
          </p:cNvPr>
          <p:cNvSpPr>
            <a:spLocks noGrp="1"/>
          </p:cNvSpPr>
          <p:nvPr>
            <p:ph sz="quarter" idx="4"/>
          </p:nvPr>
        </p:nvSpPr>
        <p:spPr>
          <a:xfrm>
            <a:off x="6172201" y="2505075"/>
            <a:ext cx="5183188" cy="3684588"/>
          </a:xfrm>
        </p:spPr>
        <p:txBody>
          <a:bodyPr>
            <a:normAutofit/>
          </a:bodyPr>
          <a:lstStyle/>
          <a:p>
            <a:r>
              <a:rPr lang="en-US" sz="2400" dirty="0"/>
              <a:t>Low-income students will have to choose between having either one AP STEM exam paid for or one non-AP STEM paid for by the state.</a:t>
            </a:r>
          </a:p>
        </p:txBody>
      </p:sp>
    </p:spTree>
    <p:extLst>
      <p:ext uri="{BB962C8B-B14F-4D97-AF65-F5344CB8AC3E}">
        <p14:creationId xmlns:p14="http://schemas.microsoft.com/office/powerpoint/2010/main" val="51114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8ECA-EAB3-41DE-9B67-CF6F9ADCCCC6}"/>
              </a:ext>
            </a:extLst>
          </p:cNvPr>
          <p:cNvSpPr>
            <a:spLocks noGrp="1"/>
          </p:cNvSpPr>
          <p:nvPr>
            <p:ph type="ctrTitle" idx="4294967295"/>
          </p:nvPr>
        </p:nvSpPr>
        <p:spPr>
          <a:xfrm>
            <a:off x="914400" y="1166430"/>
            <a:ext cx="10363200" cy="2387600"/>
          </a:xfrm>
        </p:spPr>
        <p:txBody>
          <a:bodyPr/>
          <a:lstStyle/>
          <a:p>
            <a:pPr algn="ctr"/>
            <a:r>
              <a:rPr lang="en-US" dirty="0"/>
              <a:t>Resources for SAT, PSAT, and AP</a:t>
            </a:r>
          </a:p>
        </p:txBody>
      </p:sp>
    </p:spTree>
    <p:extLst>
      <p:ext uri="{BB962C8B-B14F-4D97-AF65-F5344CB8AC3E}">
        <p14:creationId xmlns:p14="http://schemas.microsoft.com/office/powerpoint/2010/main" val="103021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66725" y="2008195"/>
            <a:ext cx="3741739" cy="526299"/>
          </a:xfrm>
        </p:spPr>
        <p:txBody>
          <a:bodyPr/>
          <a:lstStyle/>
          <a:p>
            <a:pPr>
              <a:lnSpc>
                <a:spcPct val="120000"/>
              </a:lnSpc>
            </a:pPr>
            <a:r>
              <a:rPr lang="en-US" dirty="0">
                <a:solidFill>
                  <a:srgbClr val="0065A4"/>
                </a:solidFill>
                <a:latin typeface="Verdana Regular"/>
                <a:cs typeface="Arial"/>
              </a:rPr>
              <a:t>satpractice.org</a:t>
            </a:r>
          </a:p>
        </p:txBody>
      </p:sp>
      <p:sp>
        <p:nvSpPr>
          <p:cNvPr id="2" name="Title 1"/>
          <p:cNvSpPr>
            <a:spLocks noGrp="1"/>
          </p:cNvSpPr>
          <p:nvPr>
            <p:ph type="title"/>
          </p:nvPr>
        </p:nvSpPr>
        <p:spPr>
          <a:xfrm>
            <a:off x="466823" y="555969"/>
            <a:ext cx="3931103" cy="1426541"/>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Free, Official </a:t>
            </a:r>
            <a:r>
              <a:rPr lang="en-US" dirty="0"/>
              <a:t>SAT</a:t>
            </a:r>
            <a:r>
              <a:rPr lang="en-US" sz="2400" baseline="50000" dirty="0">
                <a:solidFill>
                  <a:srgbClr val="1E1E1E"/>
                </a:solidFill>
                <a:latin typeface="Verdana Regular" charset="0"/>
              </a:rPr>
              <a:t>®</a:t>
            </a:r>
            <a:r>
              <a:rPr lang="en-US" dirty="0">
                <a:latin typeface="Verdana" panose="020B0604030504040204" pitchFamily="34" charset="0"/>
                <a:ea typeface="Verdana" panose="020B0604030504040204" pitchFamily="34" charset="0"/>
                <a:cs typeface="Verdana" panose="020B0604030504040204" pitchFamily="34" charset="0"/>
              </a:rPr>
              <a:t> Practice Through Khan Academy</a:t>
            </a:r>
          </a:p>
        </p:txBody>
      </p:sp>
      <p:grpSp>
        <p:nvGrpSpPr>
          <p:cNvPr id="19" name="Group 18"/>
          <p:cNvGrpSpPr/>
          <p:nvPr/>
        </p:nvGrpSpPr>
        <p:grpSpPr>
          <a:xfrm>
            <a:off x="5210943" y="745416"/>
            <a:ext cx="5861009" cy="5313861"/>
            <a:chOff x="5210832" y="745415"/>
            <a:chExt cx="6295367" cy="6075749"/>
          </a:xfrm>
        </p:grpSpPr>
        <p:grpSp>
          <p:nvGrpSpPr>
            <p:cNvPr id="11" name="Group 10"/>
            <p:cNvGrpSpPr/>
            <p:nvPr/>
          </p:nvGrpSpPr>
          <p:grpSpPr>
            <a:xfrm>
              <a:off x="5210832" y="745415"/>
              <a:ext cx="1234440" cy="1235695"/>
              <a:chOff x="1034143" y="4243388"/>
              <a:chExt cx="1371600" cy="1371600"/>
            </a:xfrm>
          </p:grpSpPr>
          <p:sp>
            <p:nvSpPr>
              <p:cNvPr id="10" name="Oval 9"/>
              <p:cNvSpPr/>
              <p:nvPr/>
            </p:nvSpPr>
            <p:spPr>
              <a:xfrm>
                <a:off x="1034143" y="4243388"/>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31" name="Picture 7" descr="Image result for practice test icon"/>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253313" y="4553437"/>
                <a:ext cx="924344" cy="7514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210832" y="2276793"/>
              <a:ext cx="1234440" cy="1234440"/>
              <a:chOff x="10232572" y="3804382"/>
              <a:chExt cx="1371600" cy="1371600"/>
            </a:xfrm>
          </p:grpSpPr>
          <p:sp>
            <p:nvSpPr>
              <p:cNvPr id="22" name="Oval 21"/>
              <p:cNvSpPr/>
              <p:nvPr/>
            </p:nvSpPr>
            <p:spPr>
              <a:xfrm>
                <a:off x="10232572" y="3804382"/>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43" name="Picture 19" descr="Image result for video icon blue"/>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10563850" y="4135660"/>
                <a:ext cx="709044" cy="7090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5210832" y="3806916"/>
              <a:ext cx="1234440" cy="1234440"/>
              <a:chOff x="7946571" y="4929188"/>
              <a:chExt cx="1234440" cy="1234440"/>
            </a:xfrm>
          </p:grpSpPr>
          <p:sp>
            <p:nvSpPr>
              <p:cNvPr id="24" name="Oval 23"/>
              <p:cNvSpPr/>
              <p:nvPr/>
            </p:nvSpPr>
            <p:spPr>
              <a:xfrm>
                <a:off x="7946571" y="4929188"/>
                <a:ext cx="1234440" cy="1234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8" name="Picture 4" descr="C:\Users\jbaeza\Pictures\Icons\Q&amp;A\answers.png"/>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8132514" y="5250473"/>
                <a:ext cx="854530" cy="5918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5210832" y="5337040"/>
              <a:ext cx="1234440" cy="1234440"/>
              <a:chOff x="4717971" y="3996593"/>
              <a:chExt cx="1371600" cy="1371600"/>
            </a:xfrm>
          </p:grpSpPr>
          <p:sp>
            <p:nvSpPr>
              <p:cNvPr id="29" name="Oval 28"/>
              <p:cNvSpPr/>
              <p:nvPr/>
            </p:nvSpPr>
            <p:spPr>
              <a:xfrm>
                <a:off x="4717971" y="3996593"/>
                <a:ext cx="1371600" cy="1371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53" name="Picture 29" descr="Image result for iphone icon"/>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5162728" y="4270119"/>
                <a:ext cx="482086" cy="82454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279571" y="4408714"/>
                <a:ext cx="239486" cy="413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8" name="TextBox 17"/>
            <p:cNvSpPr txBox="1"/>
            <p:nvPr/>
          </p:nvSpPr>
          <p:spPr>
            <a:xfrm>
              <a:off x="6694713" y="842338"/>
              <a:ext cx="4811486" cy="1190069"/>
            </a:xfrm>
            <a:prstGeom prst="rect">
              <a:avLst/>
            </a:prstGeom>
            <a:noFill/>
          </p:spPr>
          <p:txBody>
            <a:bodyPr wrap="square" rtlCol="0">
              <a:spAutoFit/>
            </a:bodyPr>
            <a:lstStyle/>
            <a:p>
              <a:r>
                <a:rPr lang="en-US" b="1" dirty="0">
                  <a:solidFill>
                    <a:srgbClr val="0077C8"/>
                  </a:solidFill>
                  <a:latin typeface="Arial" panose="020B0604020202020204" pitchFamily="34" charset="0"/>
                  <a:cs typeface="Arial" panose="020B0604020202020204" pitchFamily="34" charset="0"/>
                </a:rPr>
                <a:t>Full Length Practice Tests</a:t>
              </a:r>
            </a:p>
            <a:p>
              <a:r>
                <a:rPr lang="en-US" sz="1600" dirty="0">
                  <a:solidFill>
                    <a:srgbClr val="1E1E1E"/>
                  </a:solidFill>
                  <a:latin typeface="Arial" panose="020B0604020202020204" pitchFamily="34" charset="0"/>
                  <a:cs typeface="Arial" panose="020B0604020202020204" pitchFamily="34" charset="0"/>
                </a:rPr>
                <a:t>Eight official practice tests, with more to come, plus study and test-taking tips</a:t>
              </a:r>
            </a:p>
            <a:p>
              <a:endParaRPr lang="en-US" dirty="0">
                <a:solidFill>
                  <a:srgbClr val="1E1E1E"/>
                </a:solidFill>
              </a:endParaRPr>
            </a:p>
          </p:txBody>
        </p:sp>
        <p:sp>
          <p:nvSpPr>
            <p:cNvPr id="43" name="TextBox 42"/>
            <p:cNvSpPr txBox="1"/>
            <p:nvPr/>
          </p:nvSpPr>
          <p:spPr>
            <a:xfrm>
              <a:off x="6694713" y="2324626"/>
              <a:ext cx="4811486" cy="1190069"/>
            </a:xfrm>
            <a:prstGeom prst="rect">
              <a:avLst/>
            </a:prstGeom>
            <a:noFill/>
          </p:spPr>
          <p:txBody>
            <a:bodyPr wrap="square" rtlCol="0">
              <a:spAutoFit/>
            </a:bodyPr>
            <a:lstStyle/>
            <a:p>
              <a:r>
                <a:rPr lang="en-US" b="1" dirty="0">
                  <a:solidFill>
                    <a:srgbClr val="0077C8"/>
                  </a:solidFill>
                  <a:latin typeface="Arial" panose="020B0604020202020204" pitchFamily="34" charset="0"/>
                  <a:cs typeface="Arial" panose="020B0604020202020204" pitchFamily="34" charset="0"/>
                </a:rPr>
                <a:t>Video Lessons</a:t>
              </a:r>
            </a:p>
            <a:p>
              <a:r>
                <a:rPr lang="en-US" sz="1600" dirty="0">
                  <a:solidFill>
                    <a:srgbClr val="1E1E1E"/>
                  </a:solidFill>
                  <a:latin typeface="Arial" panose="020B0604020202020204" pitchFamily="34" charset="0"/>
                  <a:cs typeface="Arial" panose="020B0604020202020204" pitchFamily="34" charset="0"/>
                </a:rPr>
                <a:t>Easy-to-follow videos explain problems step-by-step</a:t>
              </a:r>
            </a:p>
            <a:p>
              <a:endParaRPr lang="en-US" dirty="0">
                <a:solidFill>
                  <a:srgbClr val="1E1E1E"/>
                </a:solidFill>
              </a:endParaRPr>
            </a:p>
          </p:txBody>
        </p:sp>
        <p:sp>
          <p:nvSpPr>
            <p:cNvPr id="44" name="TextBox 43"/>
            <p:cNvSpPr txBox="1"/>
            <p:nvPr/>
          </p:nvSpPr>
          <p:spPr>
            <a:xfrm>
              <a:off x="6694713" y="3854749"/>
              <a:ext cx="4811486" cy="1461939"/>
            </a:xfrm>
            <a:prstGeom prst="rect">
              <a:avLst/>
            </a:prstGeom>
            <a:noFill/>
          </p:spPr>
          <p:txBody>
            <a:bodyPr wrap="square" rtlCol="0">
              <a:spAutoFit/>
            </a:bodyPr>
            <a:lstStyle/>
            <a:p>
              <a:r>
                <a:rPr lang="en-US" b="1" dirty="0">
                  <a:solidFill>
                    <a:srgbClr val="0077C8"/>
                  </a:solidFill>
                  <a:latin typeface="Arial" panose="020B0604020202020204" pitchFamily="34" charset="0"/>
                  <a:cs typeface="Arial" panose="020B0604020202020204" pitchFamily="34" charset="0"/>
                </a:rPr>
                <a:t>Interactive Problems &amp; Instant Feedback</a:t>
              </a:r>
            </a:p>
            <a:p>
              <a:r>
                <a:rPr lang="en-US" sz="1600" dirty="0">
                  <a:solidFill>
                    <a:srgbClr val="1E1E1E"/>
                  </a:solidFill>
                  <a:latin typeface="Arial" panose="020B0604020202020204" pitchFamily="34" charset="0"/>
                  <a:cs typeface="Arial" panose="020B0604020202020204" pitchFamily="34" charset="0"/>
                </a:rPr>
                <a:t>Get hints, explanations and constant progress updates to know where you stand</a:t>
              </a:r>
            </a:p>
            <a:p>
              <a:endParaRPr lang="en-US" dirty="0">
                <a:solidFill>
                  <a:srgbClr val="1E1E1E"/>
                </a:solidFill>
              </a:endParaRPr>
            </a:p>
          </p:txBody>
        </p:sp>
        <p:sp>
          <p:nvSpPr>
            <p:cNvPr id="45" name="TextBox 44"/>
            <p:cNvSpPr txBox="1"/>
            <p:nvPr/>
          </p:nvSpPr>
          <p:spPr>
            <a:xfrm>
              <a:off x="6694713" y="5384873"/>
              <a:ext cx="4811486" cy="1436291"/>
            </a:xfrm>
            <a:prstGeom prst="rect">
              <a:avLst/>
            </a:prstGeom>
            <a:noFill/>
          </p:spPr>
          <p:txBody>
            <a:bodyPr wrap="square" rtlCol="0">
              <a:spAutoFit/>
            </a:bodyPr>
            <a:lstStyle/>
            <a:p>
              <a:r>
                <a:rPr lang="en-US" b="1" dirty="0">
                  <a:solidFill>
                    <a:srgbClr val="0077C8"/>
                  </a:solidFill>
                  <a:latin typeface="Arial" panose="020B0604020202020204" pitchFamily="34" charset="0"/>
                  <a:cs typeface="Arial" panose="020B0604020202020204" pitchFamily="34" charset="0"/>
                </a:rPr>
                <a:t>Daily Practice App</a:t>
              </a:r>
            </a:p>
            <a:p>
              <a:r>
                <a:rPr lang="en-US" sz="1600" dirty="0">
                  <a:solidFill>
                    <a:srgbClr val="1E1E1E"/>
                  </a:solidFill>
                  <a:latin typeface="Arial" panose="020B0604020202020204" pitchFamily="34" charset="0"/>
                  <a:cs typeface="Arial" panose="020B0604020202020204" pitchFamily="34" charset="0"/>
                </a:rPr>
                <a:t>More practice available on your phone featuring questions of the day plus the ability to ease the Scan and Score feature</a:t>
              </a:r>
            </a:p>
            <a:p>
              <a:endParaRPr lang="en-US" dirty="0">
                <a:solidFill>
                  <a:srgbClr val="1E1E1E"/>
                </a:solidFill>
              </a:endParaRPr>
            </a:p>
          </p:txBody>
        </p:sp>
      </p:grpSp>
    </p:spTree>
    <p:extLst>
      <p:ext uri="{BB962C8B-B14F-4D97-AF65-F5344CB8AC3E}">
        <p14:creationId xmlns:p14="http://schemas.microsoft.com/office/powerpoint/2010/main" val="4172101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 name="Rectangle 16"/>
          <p:cNvSpPr/>
          <p:nvPr/>
        </p:nvSpPr>
        <p:spPr>
          <a:xfrm>
            <a:off x="609600" y="5493612"/>
            <a:ext cx="1640480" cy="461665"/>
          </a:xfrm>
          <a:prstGeom prst="rect">
            <a:avLst/>
          </a:prstGeom>
        </p:spPr>
        <p:txBody>
          <a:bodyPr wrap="square" lIns="91438" tIns="45719" rIns="91438" bIns="45719">
            <a:spAutoFit/>
          </a:bodyPr>
          <a:lstStyle/>
          <a:p>
            <a:endParaRPr lang="en-US" sz="800" dirty="0">
              <a:solidFill>
                <a:srgbClr val="1E1E1E"/>
              </a:solidFill>
            </a:endParaRPr>
          </a:p>
          <a:p>
            <a:endParaRPr lang="en-US" sz="800" dirty="0">
              <a:solidFill>
                <a:srgbClr val="1E1E1E"/>
              </a:solidFill>
            </a:endParaRPr>
          </a:p>
          <a:p>
            <a:endParaRPr lang="en-US" sz="800" dirty="0">
              <a:solidFill>
                <a:srgbClr val="1E1E1E"/>
              </a:solidFill>
            </a:endParaRPr>
          </a:p>
        </p:txBody>
      </p:sp>
      <p:pic>
        <p:nvPicPr>
          <p:cNvPr id="4"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012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039" y="-1325563"/>
            <a:ext cx="8422173" cy="1325563"/>
          </a:xfrm>
        </p:spPr>
        <p:txBody>
          <a:bodyPr/>
          <a:lstStyle/>
          <a:p>
            <a:endParaRPr lang="en-US"/>
          </a:p>
        </p:txBody>
      </p:sp>
      <p:pic>
        <p:nvPicPr>
          <p:cNvPr id="3" name="Picture 3" descr="cid:a6ccbc9a-1676-485a-9f2e-4087dcb7db5e@namprd04.prod.outlook.com"/>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2238224" y="1091137"/>
            <a:ext cx="7524522" cy="534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940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object 5"/>
          <p:cNvSpPr txBox="1"/>
          <p:nvPr/>
        </p:nvSpPr>
        <p:spPr>
          <a:xfrm>
            <a:off x="6531325" y="5616225"/>
            <a:ext cx="3458211" cy="184667"/>
          </a:xfrm>
          <a:prstGeom prst="rect">
            <a:avLst/>
          </a:prstGeom>
        </p:spPr>
        <p:txBody>
          <a:bodyPr vert="horz" wrap="square" lIns="0" tIns="0" rIns="0" bIns="0" rtlCol="0">
            <a:spAutoFit/>
          </a:bodyPr>
          <a:lstStyle/>
          <a:p>
            <a:pPr marL="12700"/>
            <a:r>
              <a:rPr sz="1200" spc="-11" dirty="0">
                <a:solidFill>
                  <a:srgbClr val="565656"/>
                </a:solidFill>
                <a:latin typeface="Roboto"/>
                <a:cs typeface="Roboto"/>
              </a:rPr>
              <a:t>Ba</a:t>
            </a:r>
            <a:r>
              <a:rPr sz="1200" spc="-15" dirty="0">
                <a:solidFill>
                  <a:srgbClr val="565656"/>
                </a:solidFill>
                <a:latin typeface="Roboto"/>
                <a:cs typeface="Roboto"/>
              </a:rPr>
              <a:t>s</a:t>
            </a:r>
            <a:r>
              <a:rPr sz="1200" spc="-11" dirty="0">
                <a:solidFill>
                  <a:srgbClr val="565656"/>
                </a:solidFill>
                <a:latin typeface="Roboto"/>
                <a:cs typeface="Roboto"/>
              </a:rPr>
              <a:t>ed</a:t>
            </a:r>
            <a:r>
              <a:rPr sz="1200" dirty="0">
                <a:solidFill>
                  <a:srgbClr val="565656"/>
                </a:solidFill>
                <a:latin typeface="Roboto"/>
                <a:cs typeface="Roboto"/>
              </a:rPr>
              <a:t> </a:t>
            </a:r>
            <a:r>
              <a:rPr sz="1200" spc="-5" dirty="0">
                <a:solidFill>
                  <a:srgbClr val="565656"/>
                </a:solidFill>
                <a:latin typeface="Roboto"/>
                <a:cs typeface="Roboto"/>
              </a:rPr>
              <a:t>o</a:t>
            </a:r>
            <a:r>
              <a:rPr sz="1200" spc="-11" dirty="0">
                <a:solidFill>
                  <a:srgbClr val="565656"/>
                </a:solidFill>
                <a:latin typeface="Roboto"/>
                <a:cs typeface="Roboto"/>
              </a:rPr>
              <a:t>n</a:t>
            </a:r>
            <a:r>
              <a:rPr sz="1200" spc="5" dirty="0">
                <a:solidFill>
                  <a:srgbClr val="565656"/>
                </a:solidFill>
                <a:latin typeface="Roboto"/>
                <a:cs typeface="Roboto"/>
              </a:rPr>
              <a:t> </a:t>
            </a:r>
            <a:r>
              <a:rPr sz="1200" spc="-15" dirty="0">
                <a:solidFill>
                  <a:srgbClr val="565656"/>
                </a:solidFill>
                <a:latin typeface="Roboto"/>
                <a:cs typeface="Roboto"/>
              </a:rPr>
              <a:t>250,00</a:t>
            </a:r>
            <a:r>
              <a:rPr sz="1200" spc="-11" dirty="0">
                <a:solidFill>
                  <a:srgbClr val="565656"/>
                </a:solidFill>
                <a:latin typeface="Roboto"/>
                <a:cs typeface="Roboto"/>
              </a:rPr>
              <a:t>0</a:t>
            </a:r>
            <a:r>
              <a:rPr sz="1200" spc="20" dirty="0">
                <a:solidFill>
                  <a:srgbClr val="565656"/>
                </a:solidFill>
                <a:latin typeface="Roboto"/>
                <a:cs typeface="Roboto"/>
              </a:rPr>
              <a:t> </a:t>
            </a:r>
            <a:r>
              <a:rPr sz="1200" spc="-11" dirty="0">
                <a:solidFill>
                  <a:srgbClr val="565656"/>
                </a:solidFill>
                <a:latin typeface="Roboto"/>
                <a:cs typeface="Roboto"/>
              </a:rPr>
              <a:t>st</a:t>
            </a:r>
            <a:r>
              <a:rPr sz="1200" spc="-5" dirty="0">
                <a:solidFill>
                  <a:srgbClr val="565656"/>
                </a:solidFill>
                <a:latin typeface="Roboto"/>
                <a:cs typeface="Roboto"/>
              </a:rPr>
              <a:t>u</a:t>
            </a:r>
            <a:r>
              <a:rPr sz="1200" dirty="0">
                <a:solidFill>
                  <a:srgbClr val="565656"/>
                </a:solidFill>
                <a:latin typeface="Roboto"/>
                <a:cs typeface="Roboto"/>
              </a:rPr>
              <a:t>d</a:t>
            </a:r>
            <a:r>
              <a:rPr sz="1200" spc="-11" dirty="0">
                <a:solidFill>
                  <a:srgbClr val="565656"/>
                </a:solidFill>
                <a:latin typeface="Roboto"/>
                <a:cs typeface="Roboto"/>
              </a:rPr>
              <a:t>e</a:t>
            </a:r>
            <a:r>
              <a:rPr sz="1200" spc="-15" dirty="0">
                <a:solidFill>
                  <a:srgbClr val="565656"/>
                </a:solidFill>
                <a:latin typeface="Roboto"/>
                <a:cs typeface="Roboto"/>
              </a:rPr>
              <a:t>nt</a:t>
            </a:r>
            <a:r>
              <a:rPr sz="1200" spc="-11" dirty="0">
                <a:solidFill>
                  <a:srgbClr val="565656"/>
                </a:solidFill>
                <a:latin typeface="Roboto"/>
                <a:cs typeface="Roboto"/>
              </a:rPr>
              <a:t>s</a:t>
            </a:r>
            <a:r>
              <a:rPr sz="1200" spc="11" dirty="0">
                <a:solidFill>
                  <a:srgbClr val="565656"/>
                </a:solidFill>
                <a:latin typeface="Roboto"/>
                <a:cs typeface="Roboto"/>
              </a:rPr>
              <a:t> </a:t>
            </a:r>
            <a:r>
              <a:rPr sz="1200" spc="-5" dirty="0">
                <a:solidFill>
                  <a:srgbClr val="565656"/>
                </a:solidFill>
                <a:latin typeface="Roboto"/>
                <a:cs typeface="Roboto"/>
              </a:rPr>
              <a:t>f</a:t>
            </a:r>
            <a:r>
              <a:rPr sz="1200" dirty="0">
                <a:solidFill>
                  <a:srgbClr val="565656"/>
                </a:solidFill>
                <a:latin typeface="Roboto"/>
                <a:cs typeface="Roboto"/>
              </a:rPr>
              <a:t>r</a:t>
            </a:r>
            <a:r>
              <a:rPr sz="1200" spc="-5" dirty="0">
                <a:solidFill>
                  <a:srgbClr val="565656"/>
                </a:solidFill>
                <a:latin typeface="Roboto"/>
                <a:cs typeface="Roboto"/>
              </a:rPr>
              <a:t>o</a:t>
            </a:r>
            <a:r>
              <a:rPr sz="1200" dirty="0">
                <a:solidFill>
                  <a:srgbClr val="565656"/>
                </a:solidFill>
                <a:latin typeface="Roboto"/>
                <a:cs typeface="Roboto"/>
              </a:rPr>
              <a:t>m</a:t>
            </a:r>
            <a:r>
              <a:rPr sz="1200" spc="-11" dirty="0">
                <a:solidFill>
                  <a:srgbClr val="565656"/>
                </a:solidFill>
                <a:latin typeface="Roboto"/>
                <a:cs typeface="Roboto"/>
              </a:rPr>
              <a:t> </a:t>
            </a:r>
            <a:r>
              <a:rPr sz="1200" spc="-15" dirty="0">
                <a:solidFill>
                  <a:srgbClr val="565656"/>
                </a:solidFill>
                <a:latin typeface="Roboto"/>
                <a:cs typeface="Roboto"/>
              </a:rPr>
              <a:t>th</a:t>
            </a:r>
            <a:r>
              <a:rPr sz="1200" spc="-11" dirty="0">
                <a:solidFill>
                  <a:srgbClr val="565656"/>
                </a:solidFill>
                <a:latin typeface="Roboto"/>
                <a:cs typeface="Roboto"/>
              </a:rPr>
              <a:t>e</a:t>
            </a:r>
            <a:r>
              <a:rPr sz="1200" dirty="0">
                <a:solidFill>
                  <a:srgbClr val="565656"/>
                </a:solidFill>
                <a:latin typeface="Roboto"/>
                <a:cs typeface="Roboto"/>
              </a:rPr>
              <a:t> </a:t>
            </a:r>
            <a:r>
              <a:rPr sz="1200" spc="-15" dirty="0">
                <a:solidFill>
                  <a:srgbClr val="565656"/>
                </a:solidFill>
                <a:latin typeface="Roboto"/>
                <a:cs typeface="Roboto"/>
              </a:rPr>
              <a:t>C</a:t>
            </a:r>
            <a:r>
              <a:rPr sz="1200" spc="-5" dirty="0">
                <a:solidFill>
                  <a:srgbClr val="565656"/>
                </a:solidFill>
                <a:latin typeface="Roboto"/>
                <a:cs typeface="Roboto"/>
              </a:rPr>
              <a:t>la</a:t>
            </a:r>
            <a:r>
              <a:rPr sz="1200" spc="-15" dirty="0">
                <a:solidFill>
                  <a:srgbClr val="565656"/>
                </a:solidFill>
                <a:latin typeface="Roboto"/>
                <a:cs typeface="Roboto"/>
              </a:rPr>
              <a:t>s</a:t>
            </a:r>
            <a:r>
              <a:rPr sz="1200" spc="-11" dirty="0">
                <a:solidFill>
                  <a:srgbClr val="565656"/>
                </a:solidFill>
                <a:latin typeface="Roboto"/>
                <a:cs typeface="Roboto"/>
              </a:rPr>
              <a:t>s</a:t>
            </a:r>
            <a:r>
              <a:rPr sz="1200" dirty="0">
                <a:solidFill>
                  <a:srgbClr val="565656"/>
                </a:solidFill>
                <a:latin typeface="Roboto"/>
                <a:cs typeface="Roboto"/>
              </a:rPr>
              <a:t> </a:t>
            </a:r>
            <a:r>
              <a:rPr sz="1200" spc="-5" dirty="0">
                <a:solidFill>
                  <a:srgbClr val="565656"/>
                </a:solidFill>
                <a:latin typeface="Roboto"/>
                <a:cs typeface="Roboto"/>
              </a:rPr>
              <a:t>o</a:t>
            </a:r>
            <a:r>
              <a:rPr sz="1200" dirty="0">
                <a:solidFill>
                  <a:srgbClr val="565656"/>
                </a:solidFill>
                <a:latin typeface="Roboto"/>
                <a:cs typeface="Roboto"/>
              </a:rPr>
              <a:t>f</a:t>
            </a:r>
            <a:r>
              <a:rPr sz="1200" spc="-5" dirty="0">
                <a:solidFill>
                  <a:srgbClr val="565656"/>
                </a:solidFill>
                <a:latin typeface="Roboto"/>
                <a:cs typeface="Roboto"/>
              </a:rPr>
              <a:t> </a:t>
            </a:r>
            <a:r>
              <a:rPr sz="1200" spc="-15" dirty="0">
                <a:solidFill>
                  <a:srgbClr val="565656"/>
                </a:solidFill>
                <a:latin typeface="Roboto"/>
                <a:cs typeface="Roboto"/>
              </a:rPr>
              <a:t>201</a:t>
            </a:r>
            <a:r>
              <a:rPr sz="1200" spc="-11" dirty="0">
                <a:solidFill>
                  <a:srgbClr val="565656"/>
                </a:solidFill>
                <a:latin typeface="Roboto"/>
                <a:cs typeface="Roboto"/>
              </a:rPr>
              <a:t>7</a:t>
            </a:r>
            <a:endParaRPr sz="1200" dirty="0">
              <a:solidFill>
                <a:srgbClr val="565656"/>
              </a:solidFill>
              <a:latin typeface="Roboto"/>
              <a:cs typeface="Roboto"/>
            </a:endParaRPr>
          </a:p>
        </p:txBody>
      </p:sp>
      <p:sp>
        <p:nvSpPr>
          <p:cNvPr id="10" name="Text Placeholder 9"/>
          <p:cNvSpPr>
            <a:spLocks noGrp="1"/>
          </p:cNvSpPr>
          <p:nvPr>
            <p:ph type="body" sz="quarter" idx="13"/>
          </p:nvPr>
        </p:nvSpPr>
        <p:spPr>
          <a:xfrm>
            <a:off x="466839" y="4582496"/>
            <a:ext cx="3741739" cy="1475617"/>
          </a:xfrm>
        </p:spPr>
        <p:txBody>
          <a:bodyPr/>
          <a:lstStyle/>
          <a:p>
            <a:r>
              <a:rPr lang="en-US" dirty="0"/>
              <a:t>Average number of points</a:t>
            </a:r>
            <a:br>
              <a:rPr lang="en-US" dirty="0"/>
            </a:br>
            <a:r>
              <a:rPr lang="en-US" dirty="0"/>
              <a:t>gained from PSAT/NMSQT to SAT correlated to hours spent practicing on Khan Academy</a:t>
            </a:r>
          </a:p>
          <a:p>
            <a:endParaRPr lang="en-US" dirty="0"/>
          </a:p>
        </p:txBody>
      </p:sp>
      <p:sp>
        <p:nvSpPr>
          <p:cNvPr id="21" name="Title 1"/>
          <p:cNvSpPr txBox="1">
            <a:spLocks/>
          </p:cNvSpPr>
          <p:nvPr/>
        </p:nvSpPr>
        <p:spPr>
          <a:xfrm>
            <a:off x="466839" y="555810"/>
            <a:ext cx="3741179" cy="2354488"/>
          </a:xfrm>
          <a:prstGeom prst="rect">
            <a:avLst/>
          </a:prstGeom>
        </p:spPr>
        <p:txBody>
          <a:bodyPr lIns="0" tIns="137157" rIns="0" bIns="0">
            <a:spAutoFit/>
          </a:bodyPr>
          <a:lstStyle>
            <a:lvl1pPr algn="l" defTabSz="914400" rtl="0" eaLnBrk="1" latinLnBrk="0" hangingPunct="1">
              <a:lnSpc>
                <a:spcPct val="90000"/>
              </a:lnSpc>
              <a:spcBef>
                <a:spcPct val="0"/>
              </a:spcBef>
              <a:buNone/>
              <a:defRPr sz="3200" kern="1200" baseline="0">
                <a:solidFill>
                  <a:schemeClr val="tx1"/>
                </a:solidFill>
                <a:latin typeface="Roboto Slab" charset="0"/>
                <a:ea typeface="Roboto Slab" charset="0"/>
                <a:cs typeface="Roboto Slab" charset="0"/>
              </a:defRPr>
            </a:lvl1pPr>
          </a:lstStyle>
          <a:p>
            <a:r>
              <a:rPr lang="en-US" dirty="0">
                <a:solidFill>
                  <a:srgbClr val="1E1E1E"/>
                </a:solidFill>
                <a:latin typeface="Verdana" panose="020B0604030504040204" pitchFamily="34" charset="0"/>
                <a:ea typeface="Verdana" panose="020B0604030504040204" pitchFamily="34" charset="0"/>
                <a:cs typeface="Verdana" panose="020B0604030504040204" pitchFamily="34" charset="0"/>
              </a:rPr>
              <a:t>Score Improvements with and Without Official SAT Practice</a:t>
            </a:r>
          </a:p>
        </p:txBody>
      </p:sp>
      <p:pic>
        <p:nvPicPr>
          <p:cNvPr id="7" name="Picture 6" descr="00713-027-Khan-Score-Release-Increase-Infographic-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959" y="939803"/>
            <a:ext cx="7086600" cy="4690723"/>
          </a:xfrm>
          <a:prstGeom prst="rect">
            <a:avLst/>
          </a:prstGeom>
        </p:spPr>
      </p:pic>
      <p:pic>
        <p:nvPicPr>
          <p:cNvPr id="6" name="Picture 5" descr="00713-027-Khan-Score-Release-Increase-Infographic-3.png"/>
          <p:cNvPicPr>
            <a:picLocks noChangeAspect="1"/>
          </p:cNvPicPr>
          <p:nvPr/>
        </p:nvPicPr>
        <p:blipFill rotWithShape="1">
          <a:blip r:embed="rId3">
            <a:duotone>
              <a:prstClr val="black"/>
              <a:schemeClr val="tx2">
                <a:tint val="45000"/>
                <a:satMod val="400000"/>
              </a:schemeClr>
            </a:duotone>
            <a:alphaModFix amt="70000"/>
            <a:extLst>
              <a:ext uri="{28A0092B-C50C-407E-A947-70E740481C1C}">
                <a14:useLocalDpi xmlns:a14="http://schemas.microsoft.com/office/drawing/2010/main" val="0"/>
              </a:ext>
            </a:extLst>
          </a:blip>
          <a:srcRect l="1280" t="46749" r="80287" b="14315"/>
          <a:stretch/>
        </p:blipFill>
        <p:spPr>
          <a:xfrm>
            <a:off x="4783667" y="3132667"/>
            <a:ext cx="1306285" cy="1826381"/>
          </a:xfrm>
          <a:prstGeom prst="rect">
            <a:avLst/>
          </a:prstGeom>
        </p:spPr>
      </p:pic>
      <p:sp>
        <p:nvSpPr>
          <p:cNvPr id="8" name="Text Placeholder 9"/>
          <p:cNvSpPr txBox="1">
            <a:spLocks/>
          </p:cNvSpPr>
          <p:nvPr/>
        </p:nvSpPr>
        <p:spPr>
          <a:xfrm>
            <a:off x="3896034" y="5800892"/>
            <a:ext cx="7393639" cy="674025"/>
          </a:xfrm>
          <a:prstGeom prst="rect">
            <a:avLst/>
          </a:prstGeom>
        </p:spPr>
        <p:txBody>
          <a:bodyPr wrap="square" lIns="0" tIns="228594" rIns="0" bIns="0">
            <a:spAutoFit/>
          </a:bodyPr>
          <a:lstStyle>
            <a:lvl1pPr marL="0" indent="0" algn="l" defTabSz="914400" rtl="0" eaLnBrk="1" latinLnBrk="0" hangingPunct="1">
              <a:lnSpc>
                <a:spcPct val="90000"/>
              </a:lnSpc>
              <a:spcBef>
                <a:spcPts val="1000"/>
              </a:spcBef>
              <a:buFont typeface="Arial"/>
              <a:buNone/>
              <a:defRPr sz="1600" b="1" i="0" kern="1200">
                <a:solidFill>
                  <a:schemeClr val="accent1"/>
                </a:solidFill>
                <a:latin typeface="Verdana Bold" charset="0"/>
                <a:ea typeface="Verdana Bold" charset="0"/>
                <a:cs typeface="Verdana Bold"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u="sng" dirty="0">
                <a:solidFill>
                  <a:srgbClr val="FF0000"/>
                </a:solidFill>
                <a:latin typeface="Roboto Black" panose="02000000000000000000" pitchFamily="2" charset="0"/>
                <a:ea typeface="Roboto Black" panose="02000000000000000000" pitchFamily="2" charset="0"/>
                <a:cs typeface="Roboto Black" panose="02000000000000000000" pitchFamily="2" charset="0"/>
              </a:rPr>
              <a:t>There were 2,421 students in Georgia who linked their accounts and saw a 200 point increase between the PSAT/NMSQT and the SAT.</a:t>
            </a:r>
          </a:p>
        </p:txBody>
      </p:sp>
    </p:spTree>
    <p:extLst>
      <p:ext uri="{BB962C8B-B14F-4D97-AF65-F5344CB8AC3E}">
        <p14:creationId xmlns:p14="http://schemas.microsoft.com/office/powerpoint/2010/main" val="75331595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66725" y="1446929"/>
            <a:ext cx="4091627" cy="5176796"/>
          </a:xfrm>
        </p:spPr>
        <p:txBody>
          <a:bodyPr/>
          <a:lstStyle/>
          <a:p>
            <a:pPr marL="285744" indent="-285744">
              <a:lnSpc>
                <a:spcPct val="130000"/>
              </a:lnSpc>
              <a:buClr>
                <a:schemeClr val="accent2"/>
              </a:buClr>
              <a:buFont typeface="Arial" panose="020B0604020202020204" pitchFamily="34" charset="0"/>
              <a:buChar char="•"/>
            </a:pP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rPr>
              <a:t>Go to </a:t>
            </a: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hlinkClick r:id="rId3" action="ppaction://hlinkfile"/>
              </a:rPr>
              <a:t>satpractice.org/k12</a:t>
            </a: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rPr>
              <a:t> for resources about Official SAT Practice on Khan Academy.</a:t>
            </a:r>
          </a:p>
          <a:p>
            <a:pPr marL="285744" indent="-285744">
              <a:lnSpc>
                <a:spcPct val="130000"/>
              </a:lnSpc>
              <a:buClr>
                <a:schemeClr val="accent2"/>
              </a:buClr>
              <a:buFont typeface="Arial" panose="020B0604020202020204" pitchFamily="34" charset="0"/>
              <a:buChar char="•"/>
            </a:pP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rPr>
              <a:t>View sample study plans and study-group ideas at </a:t>
            </a: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hlinkClick r:id="rId4" action="ppaction://hlinkfile"/>
              </a:rPr>
              <a:t>sat.org/</a:t>
            </a:r>
            <a:r>
              <a:rPr lang="en-US" sz="1900" b="0" dirty="0" err="1">
                <a:solidFill>
                  <a:schemeClr val="tx1"/>
                </a:solidFill>
                <a:latin typeface="Roboto" panose="02000000000000000000" pitchFamily="2" charset="0"/>
                <a:ea typeface="Roboto" panose="02000000000000000000" pitchFamily="2" charset="0"/>
                <a:cs typeface="Roboto" panose="02000000000000000000" pitchFamily="2" charset="0"/>
                <a:hlinkClick r:id="rId4" action="ppaction://hlinkfile"/>
              </a:rPr>
              <a:t>studygroup</a:t>
            </a: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85744" indent="-285744">
              <a:lnSpc>
                <a:spcPct val="130000"/>
              </a:lnSpc>
              <a:buClr>
                <a:schemeClr val="accent2"/>
              </a:buClr>
              <a:buFont typeface="Arial" panose="020B0604020202020204" pitchFamily="34" charset="0"/>
              <a:buChar char="•"/>
            </a:pP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rPr>
              <a:t>Student resources for the SAT and PSAT-related assessments are at </a:t>
            </a: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hlinkClick r:id="rId5" action="ppaction://hlinkfile"/>
              </a:rPr>
              <a:t>sat.org/k12</a:t>
            </a: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85744" indent="-285744">
              <a:lnSpc>
                <a:spcPct val="130000"/>
              </a:lnSpc>
              <a:buClr>
                <a:schemeClr val="accent2"/>
              </a:buClr>
              <a:buFont typeface="Arial" panose="020B0604020202020204" pitchFamily="34" charset="0"/>
              <a:buChar char="•"/>
            </a:pP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rPr>
              <a:t>Instructional videos on Khan Academy at </a:t>
            </a: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hlinkClick r:id="rId6" action="ppaction://hlinkfile"/>
              </a:rPr>
              <a:t>youtube.com/</a:t>
            </a:r>
            <a:r>
              <a:rPr lang="en-US" sz="1900" b="0" dirty="0" err="1">
                <a:solidFill>
                  <a:schemeClr val="tx1"/>
                </a:solidFill>
                <a:latin typeface="Roboto" panose="02000000000000000000" pitchFamily="2" charset="0"/>
                <a:ea typeface="Roboto" panose="02000000000000000000" pitchFamily="2" charset="0"/>
                <a:cs typeface="Roboto" panose="02000000000000000000" pitchFamily="2" charset="0"/>
                <a:hlinkClick r:id="rId6" action="ppaction://hlinkfile"/>
              </a:rPr>
              <a:t>collegeboard</a:t>
            </a:r>
            <a:r>
              <a:rPr lang="en-US" sz="1900" b="0" dirty="0">
                <a:solidFill>
                  <a:schemeClr val="tx1"/>
                </a:solidFill>
                <a:latin typeface="Roboto" panose="02000000000000000000" pitchFamily="2" charset="0"/>
                <a:ea typeface="Roboto" panose="02000000000000000000" pitchFamily="2" charset="0"/>
                <a:cs typeface="Roboto" panose="02000000000000000000" pitchFamily="2" charset="0"/>
              </a:rPr>
              <a:t>.</a:t>
            </a:r>
          </a:p>
        </p:txBody>
      </p:sp>
      <p:sp>
        <p:nvSpPr>
          <p:cNvPr id="2" name="Title 1"/>
          <p:cNvSpPr>
            <a:spLocks noGrp="1"/>
          </p:cNvSpPr>
          <p:nvPr>
            <p:ph type="title"/>
          </p:nvPr>
        </p:nvSpPr>
        <p:spPr/>
        <p:txBody>
          <a:bodyPr/>
          <a:lstStyle/>
          <a:p>
            <a:r>
              <a:rPr lang="en-US" dirty="0">
                <a:latin typeface="Roboto Slab" pitchFamily="2" charset="0"/>
                <a:ea typeface="Roboto Slab" pitchFamily="2" charset="0"/>
                <a:cs typeface="Roboto" panose="02000000000000000000" pitchFamily="2" charset="0"/>
              </a:rPr>
              <a:t>Khan Academy Resources</a:t>
            </a:r>
          </a:p>
        </p:txBody>
      </p:sp>
      <p:pic>
        <p:nvPicPr>
          <p:cNvPr id="5" name="Content Placeholder 3">
            <a:hlinkClick r:id="rId7"/>
          </p:cNvPr>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4690223" y="687246"/>
            <a:ext cx="4151168" cy="5372100"/>
          </a:xfrm>
          <a:ln>
            <a:solidFill>
              <a:schemeClr val="tx1"/>
            </a:solidFill>
          </a:ln>
        </p:spPr>
      </p:pic>
      <p:pic>
        <p:nvPicPr>
          <p:cNvPr id="6" name="Picture 5">
            <a:hlinkClick r:id="rId9"/>
          </p:cNvPr>
          <p:cNvPicPr>
            <a:picLocks noChangeAspect="1"/>
          </p:cNvPicPr>
          <p:nvPr/>
        </p:nvPicPr>
        <p:blipFill>
          <a:blip r:embed="rId10"/>
          <a:stretch>
            <a:fillRect/>
          </a:stretch>
        </p:blipFill>
        <p:spPr>
          <a:xfrm>
            <a:off x="8538187" y="2046813"/>
            <a:ext cx="3231956" cy="4182532"/>
          </a:xfrm>
          <a:prstGeom prst="rect">
            <a:avLst/>
          </a:prstGeom>
          <a:ln w="3175" cmpd="sng">
            <a:solidFill>
              <a:schemeClr val="tx1"/>
            </a:solidFill>
          </a:ln>
        </p:spPr>
      </p:pic>
    </p:spTree>
    <p:extLst>
      <p:ext uri="{BB962C8B-B14F-4D97-AF65-F5344CB8AC3E}">
        <p14:creationId xmlns:p14="http://schemas.microsoft.com/office/powerpoint/2010/main" val="90973875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828" y="555811"/>
            <a:ext cx="3741737" cy="997196"/>
          </a:xfrm>
          <a:prstGeom prst="rect">
            <a:avLst/>
          </a:prstGeom>
        </p:spPr>
        <p:txBody>
          <a:bodyPr/>
          <a:lstStyle/>
          <a:p>
            <a:r>
              <a:rPr lang="en-US" dirty="0">
                <a:latin typeface="Roboto Slab" pitchFamily="2" charset="0"/>
                <a:ea typeface="Roboto Slab" pitchFamily="2" charset="0"/>
                <a:cs typeface="Roboto" panose="02000000000000000000" pitchFamily="2" charset="0"/>
              </a:rPr>
              <a:t>Daily Practice for the SAT</a:t>
            </a:r>
            <a:endParaRPr lang="en-US" baseline="50000" dirty="0">
              <a:latin typeface="Roboto Slab" pitchFamily="2" charset="0"/>
              <a:ea typeface="Roboto Slab" pitchFamily="2" charset="0"/>
              <a:cs typeface="Roboto" panose="02000000000000000000" pitchFamily="2" charset="0"/>
            </a:endParaRPr>
          </a:p>
        </p:txBody>
      </p:sp>
      <p:pic>
        <p:nvPicPr>
          <p:cNvPr id="6" name="Picture 2" descr="https://collegereadiness.collegeboard.org/sites/default/files/aru-daily-practice-fea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b="96005"/>
          <a:stretch/>
        </p:blipFill>
        <p:spPr bwMode="auto">
          <a:xfrm>
            <a:off x="0" y="1478604"/>
            <a:ext cx="12192000" cy="5379395"/>
          </a:xfrm>
          <a:prstGeom prst="rect">
            <a:avLst/>
          </a:prstGeom>
          <a:solidFill>
            <a:schemeClr val="accent5">
              <a:lumMod val="20000"/>
              <a:lumOff val="80000"/>
            </a:schemeClr>
          </a:solidFill>
          <a:extLst/>
        </p:spPr>
      </p:pic>
      <p:pic>
        <p:nvPicPr>
          <p:cNvPr id="7" name="Picture 2" descr="https://collegereadiness.collegeboard.org/sites/default/files/aru-daily-practice-fea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84023"/>
            <a:ext cx="9144000" cy="347397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p:cNvSpPr txBox="1">
            <a:spLocks/>
          </p:cNvSpPr>
          <p:nvPr/>
        </p:nvSpPr>
        <p:spPr bwMode="auto">
          <a:xfrm>
            <a:off x="619760" y="2371060"/>
            <a:ext cx="11038840" cy="104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118" tIns="45718" rIns="91118" bIns="45718" numCol="1" anchor="t" anchorCtr="0" compatLnSpc="1">
            <a:prstTxWarp prst="textNoShape">
              <a:avLst/>
            </a:prstTxWarp>
          </a:bodyPr>
          <a:lstStyle>
            <a:lvl1pPr marL="284163" indent="-284163" algn="l" rtl="0" eaLnBrk="0" fontAlgn="base" hangingPunct="0">
              <a:spcBef>
                <a:spcPct val="50000"/>
              </a:spcBef>
              <a:spcAft>
                <a:spcPct val="0"/>
              </a:spcAft>
              <a:buClr>
                <a:srgbClr val="FF6600"/>
              </a:buClr>
              <a:buSzPct val="100000"/>
              <a:buFont typeface="Lucida Grande"/>
              <a:buChar char="»"/>
              <a:defRPr sz="2000">
                <a:solidFill>
                  <a:srgbClr val="626262"/>
                </a:solidFill>
                <a:latin typeface="Arial" charset="0"/>
                <a:ea typeface="ＭＳ Ｐゴシック" charset="0"/>
                <a:cs typeface="ＭＳ Ｐゴシック" charset="0"/>
              </a:defRPr>
            </a:lvl1pPr>
            <a:lvl2pPr marL="568325" indent="-225425" algn="l" rtl="0" eaLnBrk="0" fontAlgn="base" hangingPunct="0">
              <a:spcBef>
                <a:spcPct val="50000"/>
              </a:spcBef>
              <a:spcAft>
                <a:spcPct val="0"/>
              </a:spcAft>
              <a:buClr>
                <a:srgbClr val="FF6600"/>
              </a:buClr>
              <a:buSzPct val="80000"/>
              <a:buFont typeface="Lucida Grande"/>
              <a:buChar char="»"/>
              <a:defRPr sz="2000">
                <a:solidFill>
                  <a:srgbClr val="626262"/>
                </a:solidFill>
                <a:latin typeface="Arial" charset="0"/>
                <a:ea typeface="ＭＳ Ｐゴシック" charset="0"/>
              </a:defRPr>
            </a:lvl2pPr>
            <a:lvl3pPr marL="911225" indent="-228600" algn="l" rtl="0" eaLnBrk="0" fontAlgn="base" hangingPunct="0">
              <a:spcBef>
                <a:spcPct val="50000"/>
              </a:spcBef>
              <a:spcAft>
                <a:spcPct val="0"/>
              </a:spcAft>
              <a:buClr>
                <a:srgbClr val="FF6600"/>
              </a:buClr>
              <a:buSzPct val="80000"/>
              <a:buFont typeface="Lucida Grande"/>
              <a:buChar char="»"/>
              <a:defRPr sz="2000">
                <a:solidFill>
                  <a:srgbClr val="626262"/>
                </a:solidFill>
                <a:latin typeface="Arial" charset="0"/>
                <a:ea typeface="ＭＳ Ｐゴシック" charset="0"/>
              </a:defRPr>
            </a:lvl3pPr>
            <a:lvl4pPr marL="1254125" indent="-228600" algn="l" rtl="0" eaLnBrk="0" fontAlgn="base" hangingPunct="0">
              <a:spcBef>
                <a:spcPct val="50000"/>
              </a:spcBef>
              <a:spcAft>
                <a:spcPct val="0"/>
              </a:spcAft>
              <a:buClr>
                <a:srgbClr val="FF6600"/>
              </a:buClr>
              <a:buSzPct val="80000"/>
              <a:buFont typeface="Lucida Grande"/>
              <a:buChar char="»"/>
              <a:defRPr sz="2000">
                <a:solidFill>
                  <a:srgbClr val="626262"/>
                </a:solidFill>
                <a:latin typeface="Arial" charset="0"/>
                <a:ea typeface="ＭＳ Ｐゴシック" charset="0"/>
              </a:defRPr>
            </a:lvl4pPr>
            <a:lvl5pPr marL="1597025" indent="-228600" algn="l" rtl="0" eaLnBrk="0" fontAlgn="base" hangingPunct="0">
              <a:spcBef>
                <a:spcPct val="50000"/>
              </a:spcBef>
              <a:spcAft>
                <a:spcPct val="0"/>
              </a:spcAft>
              <a:buClr>
                <a:srgbClr val="FF6600"/>
              </a:buClr>
              <a:buSzPct val="80000"/>
              <a:buFont typeface="Lucida Grande"/>
              <a:buChar char="»"/>
              <a:defRPr sz="2000">
                <a:solidFill>
                  <a:srgbClr val="626262"/>
                </a:solidFill>
                <a:latin typeface="Arial" charset="0"/>
                <a:ea typeface="ＭＳ Ｐゴシック" charset="0"/>
              </a:defRPr>
            </a:lvl5pPr>
            <a:lvl6pPr marL="2054225" indent="-228600" algn="l" rtl="0" fontAlgn="base">
              <a:spcBef>
                <a:spcPct val="50000"/>
              </a:spcBef>
              <a:spcAft>
                <a:spcPct val="0"/>
              </a:spcAft>
              <a:buFont typeface="Serifa Std 45 Light" pitchFamily="18" charset="0"/>
              <a:buChar char="•"/>
              <a:defRPr sz="1800">
                <a:solidFill>
                  <a:schemeClr val="tx1"/>
                </a:solidFill>
                <a:latin typeface="Univers LT Std 45 Light" pitchFamily="34" charset="0"/>
              </a:defRPr>
            </a:lvl6pPr>
            <a:lvl7pPr marL="2511425" indent="-228600" algn="l" rtl="0" fontAlgn="base">
              <a:spcBef>
                <a:spcPct val="50000"/>
              </a:spcBef>
              <a:spcAft>
                <a:spcPct val="0"/>
              </a:spcAft>
              <a:buFont typeface="Serifa Std 45 Light" pitchFamily="18" charset="0"/>
              <a:buChar char="•"/>
              <a:defRPr sz="1800">
                <a:solidFill>
                  <a:schemeClr val="tx1"/>
                </a:solidFill>
                <a:latin typeface="Univers LT Std 45 Light" pitchFamily="34" charset="0"/>
              </a:defRPr>
            </a:lvl7pPr>
            <a:lvl8pPr marL="2968625" indent="-228600" algn="l" rtl="0" fontAlgn="base">
              <a:spcBef>
                <a:spcPct val="50000"/>
              </a:spcBef>
              <a:spcAft>
                <a:spcPct val="0"/>
              </a:spcAft>
              <a:buFont typeface="Serifa Std 45 Light" pitchFamily="18" charset="0"/>
              <a:buChar char="•"/>
              <a:defRPr sz="1800">
                <a:solidFill>
                  <a:schemeClr val="tx1"/>
                </a:solidFill>
                <a:latin typeface="Univers LT Std 45 Light" pitchFamily="34" charset="0"/>
              </a:defRPr>
            </a:lvl8pPr>
            <a:lvl9pPr marL="3425825" indent="-228600" algn="l" rtl="0" fontAlgn="base">
              <a:spcBef>
                <a:spcPct val="50000"/>
              </a:spcBef>
              <a:spcAft>
                <a:spcPct val="0"/>
              </a:spcAft>
              <a:buFont typeface="Serifa Std 45 Light" pitchFamily="18" charset="0"/>
              <a:buChar char="•"/>
              <a:defRPr sz="1800">
                <a:solidFill>
                  <a:schemeClr val="tx1"/>
                </a:solidFill>
                <a:latin typeface="Univers LT Std 45 Light" pitchFamily="34" charset="0"/>
              </a:defRPr>
            </a:lvl9pPr>
          </a:lstStyle>
          <a:p>
            <a:pPr algn="ctr" defTabSz="910751">
              <a:buClr>
                <a:srgbClr val="FFFFFF"/>
              </a:buClr>
              <a:buFont typeface="Wingdings" panose="05000000000000000000" pitchFamily="2" charset="2"/>
              <a:buChar char="ü"/>
              <a:defRPr/>
            </a:pPr>
            <a:r>
              <a:rPr lang="en-US" b="1" dirty="0">
                <a:solidFill>
                  <a:srgbClr val="FFFFFF"/>
                </a:solidFill>
                <a:latin typeface="Verdana" panose="020B0604030504040204" pitchFamily="34" charset="0"/>
                <a:ea typeface="Verdana" panose="020B0604030504040204" pitchFamily="34" charset="0"/>
                <a:cs typeface="Verdana" panose="020B0604030504040204" pitchFamily="34" charset="0"/>
              </a:rPr>
              <a:t>Daily SAT practice questions</a:t>
            </a:r>
          </a:p>
          <a:p>
            <a:pPr algn="ctr" defTabSz="910751">
              <a:buClr>
                <a:srgbClr val="FFFFFF"/>
              </a:buClr>
              <a:buFont typeface="Wingdings" panose="05000000000000000000" pitchFamily="2" charset="2"/>
              <a:buChar char="ü"/>
              <a:defRPr/>
            </a:pPr>
            <a:r>
              <a:rPr lang="en-US" b="1" dirty="0">
                <a:solidFill>
                  <a:srgbClr val="FFFFFF"/>
                </a:solidFill>
                <a:latin typeface="Verdana" panose="020B0604030504040204" pitchFamily="34" charset="0"/>
                <a:ea typeface="Verdana" panose="020B0604030504040204" pitchFamily="34" charset="0"/>
                <a:cs typeface="Verdana" panose="020B0604030504040204" pitchFamily="34" charset="0"/>
              </a:rPr>
              <a:t>Instant practice test scoring</a:t>
            </a:r>
          </a:p>
        </p:txBody>
      </p:sp>
      <p:pic>
        <p:nvPicPr>
          <p:cNvPr id="2052"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95127" y="4986883"/>
            <a:ext cx="2048020" cy="163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05917" y="800252"/>
            <a:ext cx="3700131" cy="384719"/>
          </a:xfrm>
          <a:prstGeom prst="rect">
            <a:avLst/>
          </a:prstGeom>
          <a:noFill/>
        </p:spPr>
        <p:txBody>
          <a:bodyPr wrap="square" lIns="91118" tIns="45718" rIns="91118" bIns="45718" rtlCol="0">
            <a:spAutoFit/>
          </a:bodyPr>
          <a:lstStyle/>
          <a:p>
            <a:pPr defTabSz="910751"/>
            <a:r>
              <a:rPr lang="en-US" kern="1200" dirty="0">
                <a:solidFill>
                  <a:srgbClr val="1E1E1E"/>
                </a:solidFill>
                <a:latin typeface="Roboto" panose="02000000000000000000" pitchFamily="2" charset="0"/>
                <a:ea typeface="Roboto" panose="02000000000000000000" pitchFamily="2" charset="0"/>
                <a:cs typeface="Roboto" panose="02000000000000000000" pitchFamily="2" charset="0"/>
                <a:hlinkClick r:id="rId6" action="ppaction://hlinkfile"/>
              </a:rPr>
              <a:t>sat.org/scoring</a:t>
            </a:r>
            <a:endParaRPr lang="en-US" kern="1200" dirty="0">
              <a:solidFill>
                <a:srgbClr val="1E1E1E"/>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3154375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3360B1-E533-41F8-B77E-039BD34FDC93}"/>
              </a:ext>
            </a:extLst>
          </p:cNvPr>
          <p:cNvSpPr txBox="1"/>
          <p:nvPr/>
        </p:nvSpPr>
        <p:spPr>
          <a:xfrm>
            <a:off x="2533880" y="2137272"/>
            <a:ext cx="7326216" cy="2862322"/>
          </a:xfrm>
          <a:prstGeom prst="rect">
            <a:avLst/>
          </a:prstGeom>
          <a:noFill/>
        </p:spPr>
        <p:txBody>
          <a:bodyPr wrap="square" rtlCol="0">
            <a:spAutoFit/>
          </a:bodyPr>
          <a:lstStyle/>
          <a:p>
            <a:pPr algn="ctr"/>
            <a:r>
              <a:rPr lang="en-US" sz="3600" dirty="0">
                <a:solidFill>
                  <a:schemeClr val="accent1">
                    <a:lumMod val="75000"/>
                  </a:schemeClr>
                </a:solidFill>
              </a:rPr>
              <a:t>Follow us on Twitter</a:t>
            </a:r>
          </a:p>
          <a:p>
            <a:pPr algn="ctr"/>
            <a:r>
              <a:rPr lang="en-US" sz="3600" dirty="0">
                <a:solidFill>
                  <a:srgbClr val="C00000"/>
                </a:solidFill>
              </a:rPr>
              <a:t>@</a:t>
            </a:r>
            <a:r>
              <a:rPr lang="en-US" sz="3600" dirty="0" err="1">
                <a:solidFill>
                  <a:srgbClr val="C00000"/>
                </a:solidFill>
              </a:rPr>
              <a:t>GaDOECollegeRdy</a:t>
            </a:r>
            <a:endParaRPr lang="en-US" sz="3600" dirty="0">
              <a:solidFill>
                <a:srgbClr val="C00000"/>
              </a:solidFill>
            </a:endParaRPr>
          </a:p>
          <a:p>
            <a:pPr algn="ctr"/>
            <a:r>
              <a:rPr lang="en-US" sz="3600" dirty="0">
                <a:solidFill>
                  <a:schemeClr val="accent1">
                    <a:lumMod val="75000"/>
                  </a:schemeClr>
                </a:solidFill>
              </a:rPr>
              <a:t>and use</a:t>
            </a:r>
          </a:p>
          <a:p>
            <a:pPr algn="ctr"/>
            <a:r>
              <a:rPr lang="en-US" sz="3600" dirty="0">
                <a:solidFill>
                  <a:srgbClr val="C00000"/>
                </a:solidFill>
              </a:rPr>
              <a:t>#</a:t>
            </a:r>
            <a:r>
              <a:rPr lang="en-US" sz="3600" dirty="0" err="1">
                <a:solidFill>
                  <a:srgbClr val="C00000"/>
                </a:solidFill>
              </a:rPr>
              <a:t>collegereadyGA</a:t>
            </a:r>
            <a:r>
              <a:rPr lang="en-US" sz="3600" dirty="0">
                <a:solidFill>
                  <a:srgbClr val="C00000"/>
                </a:solidFill>
              </a:rPr>
              <a:t> </a:t>
            </a:r>
            <a:r>
              <a:rPr lang="en-US" sz="3600" dirty="0">
                <a:solidFill>
                  <a:schemeClr val="accent1">
                    <a:lumMod val="75000"/>
                  </a:schemeClr>
                </a:solidFill>
              </a:rPr>
              <a:t>to celebrate successes</a:t>
            </a:r>
          </a:p>
        </p:txBody>
      </p:sp>
      <p:pic>
        <p:nvPicPr>
          <p:cNvPr id="6" name="Picture 5">
            <a:extLst>
              <a:ext uri="{FF2B5EF4-FFF2-40B4-BE49-F238E27FC236}">
                <a16:creationId xmlns:a16="http://schemas.microsoft.com/office/drawing/2014/main" id="{B1A33339-2E0D-46B7-8829-D66D2F8F1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483" y="2478735"/>
            <a:ext cx="1625397" cy="1625397"/>
          </a:xfrm>
          <a:prstGeom prst="rect">
            <a:avLst/>
          </a:prstGeom>
        </p:spPr>
      </p:pic>
    </p:spTree>
    <p:extLst>
      <p:ext uri="{BB962C8B-B14F-4D97-AF65-F5344CB8AC3E}">
        <p14:creationId xmlns:p14="http://schemas.microsoft.com/office/powerpoint/2010/main" val="428926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45AE4B-E98F-41F7-92DF-7C6B8D728D2D}"/>
              </a:ext>
            </a:extLst>
          </p:cNvPr>
          <p:cNvSpPr>
            <a:spLocks noGrp="1"/>
          </p:cNvSpPr>
          <p:nvPr>
            <p:ph type="title"/>
          </p:nvPr>
        </p:nvSpPr>
        <p:spPr/>
        <p:txBody>
          <a:bodyPr>
            <a:normAutofit/>
          </a:bodyPr>
          <a:lstStyle/>
          <a:p>
            <a:r>
              <a:rPr lang="en-US" sz="3600" dirty="0"/>
              <a:t>The Promise of Advanced Placement</a:t>
            </a:r>
          </a:p>
        </p:txBody>
      </p:sp>
      <p:sp>
        <p:nvSpPr>
          <p:cNvPr id="7" name="TextBox 6">
            <a:extLst>
              <a:ext uri="{FF2B5EF4-FFF2-40B4-BE49-F238E27FC236}">
                <a16:creationId xmlns:a16="http://schemas.microsoft.com/office/drawing/2014/main" id="{6B7B247D-3746-48F8-A1A2-58422AF4CB99}"/>
              </a:ext>
            </a:extLst>
          </p:cNvPr>
          <p:cNvSpPr txBox="1"/>
          <p:nvPr/>
        </p:nvSpPr>
        <p:spPr>
          <a:xfrm>
            <a:off x="805311" y="1659580"/>
            <a:ext cx="5963443" cy="3416320"/>
          </a:xfrm>
          <a:prstGeom prst="rect">
            <a:avLst/>
          </a:prstGeom>
          <a:noFill/>
        </p:spPr>
        <p:txBody>
          <a:bodyPr wrap="square" rtlCol="0">
            <a:spAutoFit/>
          </a:bodyPr>
          <a:lstStyle/>
          <a:p>
            <a:r>
              <a:rPr lang="en-US" sz="2400" dirty="0">
                <a:latin typeface="Book Antiqua" panose="02040602050305030304" pitchFamily="18" charset="0"/>
              </a:rPr>
              <a:t>AP connects students to college and advanced learning opportunities:</a:t>
            </a:r>
          </a:p>
          <a:p>
            <a:pPr marL="800100" lvl="1" indent="-342900">
              <a:buFont typeface="Arial" panose="020B0604020202020204" pitchFamily="34" charset="0"/>
              <a:buChar char="•"/>
            </a:pPr>
            <a:r>
              <a:rPr lang="en-US" sz="2400" dirty="0">
                <a:latin typeface="Book Antiqua" panose="02040602050305030304" pitchFamily="18" charset="0"/>
              </a:rPr>
              <a:t>2017 – More than 1,170,000 seniors used AP to get ahead in college</a:t>
            </a:r>
          </a:p>
          <a:p>
            <a:pPr marL="800100" lvl="1" indent="-342900">
              <a:buFont typeface="Arial" panose="020B0604020202020204" pitchFamily="34" charset="0"/>
              <a:buChar char="•"/>
            </a:pPr>
            <a:r>
              <a:rPr lang="en-US" sz="2400" dirty="0">
                <a:latin typeface="Book Antiqua" panose="02040602050305030304" pitchFamily="18" charset="0"/>
              </a:rPr>
              <a:t>Stand out in College Admissions</a:t>
            </a:r>
          </a:p>
          <a:p>
            <a:pPr marL="800100" lvl="1" indent="-342900">
              <a:buFont typeface="Arial" panose="020B0604020202020204" pitchFamily="34" charset="0"/>
              <a:buChar char="•"/>
            </a:pPr>
            <a:r>
              <a:rPr lang="en-US" sz="2400" dirty="0">
                <a:latin typeface="Book Antiqua" panose="02040602050305030304" pitchFamily="18" charset="0"/>
              </a:rPr>
              <a:t>Earn College Credits</a:t>
            </a:r>
          </a:p>
          <a:p>
            <a:pPr marL="800100" lvl="1" indent="-342900">
              <a:buFont typeface="Arial" panose="020B0604020202020204" pitchFamily="34" charset="0"/>
              <a:buChar char="•"/>
            </a:pPr>
            <a:r>
              <a:rPr lang="en-US" sz="2400" dirty="0">
                <a:latin typeface="Book Antiqua" panose="02040602050305030304" pitchFamily="18" charset="0"/>
              </a:rPr>
              <a:t>Advance into higher-level courses</a:t>
            </a:r>
          </a:p>
          <a:p>
            <a:pPr marL="800100" lvl="1" indent="-342900">
              <a:buFont typeface="Arial" panose="020B0604020202020204" pitchFamily="34" charset="0"/>
              <a:buChar char="•"/>
            </a:pPr>
            <a:r>
              <a:rPr lang="en-US" sz="2400" dirty="0">
                <a:latin typeface="Book Antiqua" panose="02040602050305030304" pitchFamily="18" charset="0"/>
              </a:rPr>
              <a:t>Build college skills</a:t>
            </a:r>
          </a:p>
          <a:p>
            <a:pPr marL="800100" lvl="1" indent="-342900">
              <a:buFont typeface="Arial" panose="020B0604020202020204" pitchFamily="34" charset="0"/>
              <a:buChar char="•"/>
            </a:pPr>
            <a:r>
              <a:rPr lang="en-US" sz="2400" dirty="0">
                <a:latin typeface="Book Antiqua" panose="02040602050305030304" pitchFamily="18" charset="0"/>
              </a:rPr>
              <a:t>Engage Students</a:t>
            </a:r>
          </a:p>
        </p:txBody>
      </p:sp>
      <p:pic>
        <p:nvPicPr>
          <p:cNvPr id="11" name="Picture 10">
            <a:extLst>
              <a:ext uri="{FF2B5EF4-FFF2-40B4-BE49-F238E27FC236}">
                <a16:creationId xmlns:a16="http://schemas.microsoft.com/office/drawing/2014/main" id="{F67CB762-022C-455E-8A82-C72177D49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660" y="1659580"/>
            <a:ext cx="4748981" cy="3165987"/>
          </a:xfrm>
          <a:prstGeom prst="rect">
            <a:avLst/>
          </a:prstGeom>
        </p:spPr>
      </p:pic>
    </p:spTree>
    <p:extLst>
      <p:ext uri="{BB962C8B-B14F-4D97-AF65-F5344CB8AC3E}">
        <p14:creationId xmlns:p14="http://schemas.microsoft.com/office/powerpoint/2010/main" val="65406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BFE3-B12E-468A-82E4-F1564C2CCA0C}"/>
              </a:ext>
            </a:extLst>
          </p:cNvPr>
          <p:cNvSpPr>
            <a:spLocks noGrp="1"/>
          </p:cNvSpPr>
          <p:nvPr>
            <p:ph type="ctrTitle" idx="4294967295"/>
          </p:nvPr>
        </p:nvSpPr>
        <p:spPr>
          <a:xfrm>
            <a:off x="914400" y="1436073"/>
            <a:ext cx="10363200" cy="2401887"/>
          </a:xfrm>
        </p:spPr>
        <p:txBody>
          <a:bodyPr>
            <a:normAutofit/>
          </a:bodyPr>
          <a:lstStyle/>
          <a:p>
            <a:pPr algn="ctr"/>
            <a:r>
              <a:rPr lang="en-US" sz="4000" dirty="0"/>
              <a:t>Trends in Georgia’s </a:t>
            </a:r>
            <a:br>
              <a:rPr lang="en-US" sz="4000" dirty="0"/>
            </a:br>
            <a:r>
              <a:rPr lang="en-US" sz="4000" dirty="0"/>
              <a:t>Advanced Placement Enrollment and Performance </a:t>
            </a:r>
          </a:p>
        </p:txBody>
      </p:sp>
    </p:spTree>
    <p:extLst>
      <p:ext uri="{BB962C8B-B14F-4D97-AF65-F5344CB8AC3E}">
        <p14:creationId xmlns:p14="http://schemas.microsoft.com/office/powerpoint/2010/main" val="326521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D45672-8345-4CAC-BA84-803B5E10131C}"/>
              </a:ext>
            </a:extLst>
          </p:cNvPr>
          <p:cNvPicPr>
            <a:picLocks noChangeAspect="1"/>
          </p:cNvPicPr>
          <p:nvPr/>
        </p:nvPicPr>
        <p:blipFill>
          <a:blip r:embed="rId3"/>
          <a:stretch>
            <a:fillRect/>
          </a:stretch>
        </p:blipFill>
        <p:spPr>
          <a:xfrm>
            <a:off x="0" y="0"/>
            <a:ext cx="8599946" cy="6247927"/>
          </a:xfrm>
          <a:prstGeom prst="rect">
            <a:avLst/>
          </a:prstGeom>
        </p:spPr>
      </p:pic>
      <p:graphicFrame>
        <p:nvGraphicFramePr>
          <p:cNvPr id="5" name="Table 4">
            <a:extLst>
              <a:ext uri="{FF2B5EF4-FFF2-40B4-BE49-F238E27FC236}">
                <a16:creationId xmlns:a16="http://schemas.microsoft.com/office/drawing/2014/main" id="{6A234799-7952-47B8-BECD-3A103B0393B7}"/>
              </a:ext>
            </a:extLst>
          </p:cNvPr>
          <p:cNvGraphicFramePr>
            <a:graphicFrameLocks noGrp="1"/>
          </p:cNvGraphicFramePr>
          <p:nvPr>
            <p:extLst>
              <p:ext uri="{D42A27DB-BD31-4B8C-83A1-F6EECF244321}">
                <p14:modId xmlns:p14="http://schemas.microsoft.com/office/powerpoint/2010/main" val="1927277265"/>
              </p:ext>
            </p:extLst>
          </p:nvPr>
        </p:nvGraphicFramePr>
        <p:xfrm>
          <a:off x="8813075" y="1836669"/>
          <a:ext cx="3187336" cy="3780358"/>
        </p:xfrm>
        <a:graphic>
          <a:graphicData uri="http://schemas.openxmlformats.org/drawingml/2006/table">
            <a:tbl>
              <a:tblPr firstRow="1" firstCol="1" bandRow="1">
                <a:tableStyleId>{5C22544A-7EE6-4342-B048-85BDC9FD1C3A}</a:tableStyleId>
              </a:tblPr>
              <a:tblGrid>
                <a:gridCol w="830358">
                  <a:extLst>
                    <a:ext uri="{9D8B030D-6E8A-4147-A177-3AD203B41FA5}">
                      <a16:colId xmlns:a16="http://schemas.microsoft.com/office/drawing/2014/main" val="1293855217"/>
                    </a:ext>
                  </a:extLst>
                </a:gridCol>
                <a:gridCol w="1314131">
                  <a:extLst>
                    <a:ext uri="{9D8B030D-6E8A-4147-A177-3AD203B41FA5}">
                      <a16:colId xmlns:a16="http://schemas.microsoft.com/office/drawing/2014/main" val="266282517"/>
                    </a:ext>
                  </a:extLst>
                </a:gridCol>
                <a:gridCol w="1042847">
                  <a:extLst>
                    <a:ext uri="{9D8B030D-6E8A-4147-A177-3AD203B41FA5}">
                      <a16:colId xmlns:a16="http://schemas.microsoft.com/office/drawing/2014/main" val="50807627"/>
                    </a:ext>
                  </a:extLst>
                </a:gridCol>
              </a:tblGrid>
              <a:tr h="782143">
                <a:tc>
                  <a:txBody>
                    <a:bodyPr/>
                    <a:lstStyle/>
                    <a:p>
                      <a:pPr marL="0" marR="0" algn="ctr">
                        <a:spcBef>
                          <a:spcPts val="0"/>
                        </a:spcBef>
                        <a:spcAft>
                          <a:spcPts val="0"/>
                        </a:spcAft>
                      </a:pPr>
                      <a:r>
                        <a:rPr lang="en-US" sz="1100">
                          <a:effectLst/>
                        </a:rPr>
                        <a:t>Year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Total Number of Exams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Percent Increase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108802907"/>
                  </a:ext>
                </a:extLst>
              </a:tr>
              <a:tr h="272565">
                <a:tc>
                  <a:txBody>
                    <a:bodyPr/>
                    <a:lstStyle/>
                    <a:p>
                      <a:pPr marL="0" marR="0" algn="ctr">
                        <a:spcBef>
                          <a:spcPts val="0"/>
                        </a:spcBef>
                        <a:spcAft>
                          <a:spcPts val="0"/>
                        </a:spcAft>
                      </a:pPr>
                      <a:r>
                        <a:rPr lang="en-US" sz="1100">
                          <a:effectLst/>
                        </a:rPr>
                        <a:t> 2006</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70,401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l">
                        <a:spcBef>
                          <a:spcPts val="0"/>
                        </a:spcBef>
                        <a:spcAft>
                          <a:spcPts val="0"/>
                        </a:spcAft>
                      </a:pPr>
                      <a:r>
                        <a:rPr lang="en-US" sz="11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067292514"/>
                  </a:ext>
                </a:extLst>
              </a:tr>
              <a:tr h="272565">
                <a:tc>
                  <a:txBody>
                    <a:bodyPr/>
                    <a:lstStyle/>
                    <a:p>
                      <a:pPr marL="0" marR="0" algn="ctr">
                        <a:spcBef>
                          <a:spcPts val="0"/>
                        </a:spcBef>
                        <a:spcAft>
                          <a:spcPts val="0"/>
                        </a:spcAft>
                      </a:pPr>
                      <a:r>
                        <a:rPr lang="en-US" sz="1100">
                          <a:effectLst/>
                        </a:rPr>
                        <a:t>2007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effectLst/>
                        </a:rPr>
                        <a:t>79,017</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effectLst/>
                        </a:rPr>
                        <a:t>12.24%</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528913234"/>
                  </a:ext>
                </a:extLst>
              </a:tr>
              <a:tr h="272565">
                <a:tc>
                  <a:txBody>
                    <a:bodyPr/>
                    <a:lstStyle/>
                    <a:p>
                      <a:pPr marL="0" marR="0" algn="ctr">
                        <a:spcBef>
                          <a:spcPts val="0"/>
                        </a:spcBef>
                        <a:spcAft>
                          <a:spcPts val="0"/>
                        </a:spcAft>
                      </a:pPr>
                      <a:r>
                        <a:rPr lang="en-US" sz="1100">
                          <a:effectLst/>
                        </a:rPr>
                        <a:t>2008</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92,232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16.72%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986982062"/>
                  </a:ext>
                </a:extLst>
              </a:tr>
              <a:tr h="272565">
                <a:tc>
                  <a:txBody>
                    <a:bodyPr/>
                    <a:lstStyle/>
                    <a:p>
                      <a:pPr marL="0" marR="0" algn="ctr">
                        <a:spcBef>
                          <a:spcPts val="0"/>
                        </a:spcBef>
                        <a:spcAft>
                          <a:spcPts val="0"/>
                        </a:spcAft>
                      </a:pPr>
                      <a:r>
                        <a:rPr lang="en-US" sz="1100">
                          <a:effectLst/>
                        </a:rPr>
                        <a:t>2009</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104,502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13.30%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4151531949"/>
                  </a:ext>
                </a:extLst>
              </a:tr>
              <a:tr h="272565">
                <a:tc>
                  <a:txBody>
                    <a:bodyPr/>
                    <a:lstStyle/>
                    <a:p>
                      <a:pPr marL="0" marR="0" algn="ctr">
                        <a:spcBef>
                          <a:spcPts val="0"/>
                        </a:spcBef>
                        <a:spcAft>
                          <a:spcPts val="0"/>
                        </a:spcAft>
                      </a:pPr>
                      <a:r>
                        <a:rPr lang="en-US" sz="1100">
                          <a:effectLst/>
                        </a:rPr>
                        <a:t>2010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118,367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effectLst/>
                        </a:rPr>
                        <a:t>13.27%</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121021886"/>
                  </a:ext>
                </a:extLst>
              </a:tr>
              <a:tr h="272565">
                <a:tc>
                  <a:txBody>
                    <a:bodyPr/>
                    <a:lstStyle/>
                    <a:p>
                      <a:pPr marL="0" marR="0" algn="ctr">
                        <a:spcBef>
                          <a:spcPts val="0"/>
                        </a:spcBef>
                        <a:spcAft>
                          <a:spcPts val="0"/>
                        </a:spcAft>
                      </a:pPr>
                      <a:r>
                        <a:rPr lang="en-US" sz="1100">
                          <a:effectLst/>
                        </a:rPr>
                        <a:t>2011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120,706</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1.98%</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996867054"/>
                  </a:ext>
                </a:extLst>
              </a:tr>
              <a:tr h="272565">
                <a:tc>
                  <a:txBody>
                    <a:bodyPr/>
                    <a:lstStyle/>
                    <a:p>
                      <a:pPr marL="0" marR="0" algn="ctr">
                        <a:spcBef>
                          <a:spcPts val="0"/>
                        </a:spcBef>
                        <a:spcAft>
                          <a:spcPts val="0"/>
                        </a:spcAft>
                      </a:pPr>
                      <a:r>
                        <a:rPr lang="en-US" sz="1100">
                          <a:effectLst/>
                        </a:rPr>
                        <a:t>2012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106,857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-11.47%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524853380"/>
                  </a:ext>
                </a:extLst>
              </a:tr>
              <a:tr h="272565">
                <a:tc>
                  <a:txBody>
                    <a:bodyPr/>
                    <a:lstStyle/>
                    <a:p>
                      <a:pPr marL="0" marR="0" algn="ctr">
                        <a:spcBef>
                          <a:spcPts val="0"/>
                        </a:spcBef>
                        <a:spcAft>
                          <a:spcPts val="0"/>
                        </a:spcAft>
                      </a:pPr>
                      <a:r>
                        <a:rPr lang="en-US" sz="1100">
                          <a:effectLst/>
                        </a:rPr>
                        <a:t>2013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122,804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14.92%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1759057691"/>
                  </a:ext>
                </a:extLst>
              </a:tr>
              <a:tr h="272565">
                <a:tc>
                  <a:txBody>
                    <a:bodyPr/>
                    <a:lstStyle/>
                    <a:p>
                      <a:pPr marL="0" marR="0" algn="ctr">
                        <a:spcBef>
                          <a:spcPts val="0"/>
                        </a:spcBef>
                        <a:spcAft>
                          <a:spcPts val="0"/>
                        </a:spcAft>
                      </a:pPr>
                      <a:r>
                        <a:rPr lang="en-US" sz="1100">
                          <a:effectLst/>
                        </a:rPr>
                        <a:t>2014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132,147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7.61%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87808361"/>
                  </a:ext>
                </a:extLst>
              </a:tr>
              <a:tr h="272565">
                <a:tc>
                  <a:txBody>
                    <a:bodyPr/>
                    <a:lstStyle/>
                    <a:p>
                      <a:pPr marL="0" marR="0" algn="ctr">
                        <a:spcBef>
                          <a:spcPts val="0"/>
                        </a:spcBef>
                        <a:spcAft>
                          <a:spcPts val="0"/>
                        </a:spcAft>
                      </a:pPr>
                      <a:r>
                        <a:rPr lang="en-US" sz="1100">
                          <a:effectLst/>
                        </a:rPr>
                        <a:t>2015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136,944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3.63%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3717070966"/>
                  </a:ext>
                </a:extLst>
              </a:tr>
              <a:tr h="272565">
                <a:tc>
                  <a:txBody>
                    <a:bodyPr/>
                    <a:lstStyle/>
                    <a:p>
                      <a:pPr marL="0" marR="0" algn="ctr">
                        <a:spcBef>
                          <a:spcPts val="0"/>
                        </a:spcBef>
                        <a:spcAft>
                          <a:spcPts val="0"/>
                        </a:spcAft>
                      </a:pPr>
                      <a:r>
                        <a:rPr lang="en-US" sz="1100">
                          <a:effectLst/>
                        </a:rPr>
                        <a:t>2016</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141,563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effectLst/>
                        </a:rPr>
                        <a:t>3.37%</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val="2832193390"/>
                  </a:ext>
                </a:extLst>
              </a:tr>
            </a:tbl>
          </a:graphicData>
        </a:graphic>
      </p:graphicFrame>
    </p:spTree>
    <p:extLst>
      <p:ext uri="{BB962C8B-B14F-4D97-AF65-F5344CB8AC3E}">
        <p14:creationId xmlns:p14="http://schemas.microsoft.com/office/powerpoint/2010/main" val="319422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a:extLst>
              <a:ext uri="{FF2B5EF4-FFF2-40B4-BE49-F238E27FC236}">
                <a16:creationId xmlns:a16="http://schemas.microsoft.com/office/drawing/2014/main" id="{4F201957-4D62-432B-8E19-05CD01AAA84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rgbClr val="FFFFFF"/>
                </a:solidFill>
                <a:latin typeface="Arial" panose="020B0604020202020204" pitchFamily="34" charset="0"/>
                <a:cs typeface="Arial" panose="020B0604020202020204" pitchFamily="34" charset="0"/>
              </a:rPr>
              <a:t>Georgia Department  of Education                                         Richard Woods, Georgia's School Superintendent</a:t>
            </a:r>
          </a:p>
        </p:txBody>
      </p:sp>
      <p:sp>
        <p:nvSpPr>
          <p:cNvPr id="17411" name="Slide Number Placeholder 2">
            <a:extLst>
              <a:ext uri="{FF2B5EF4-FFF2-40B4-BE49-F238E27FC236}">
                <a16:creationId xmlns:a16="http://schemas.microsoft.com/office/drawing/2014/main" id="{3C5B0346-B15B-40B8-94E5-6C60190008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5ACB0F7-F7C2-43EB-9A98-2E920EC99E77}" type="slidenum">
              <a:rPr lang="en-US" altLang="en-US" sz="1200">
                <a:solidFill>
                  <a:srgbClr val="FFFFFF"/>
                </a:solidFill>
                <a:latin typeface="Arial" panose="020B0604020202020204" pitchFamily="34" charset="0"/>
              </a:rPr>
              <a:pPr>
                <a:lnSpc>
                  <a:spcPct val="100000"/>
                </a:lnSpc>
                <a:spcBef>
                  <a:spcPct val="0"/>
                </a:spcBef>
                <a:buFontTx/>
                <a:buNone/>
              </a:pPr>
              <a:t>6</a:t>
            </a:fld>
            <a:endParaRPr lang="en-US" altLang="en-US" sz="1200">
              <a:solidFill>
                <a:srgbClr val="FFFFFF"/>
              </a:solidFill>
              <a:latin typeface="Arial" panose="020B0604020202020204" pitchFamily="34" charset="0"/>
            </a:endParaRPr>
          </a:p>
        </p:txBody>
      </p:sp>
      <p:graphicFrame>
        <p:nvGraphicFramePr>
          <p:cNvPr id="17412" name="Chart 4">
            <a:extLst>
              <a:ext uri="{FF2B5EF4-FFF2-40B4-BE49-F238E27FC236}">
                <a16:creationId xmlns:a16="http://schemas.microsoft.com/office/drawing/2014/main" id="{1344AC60-2ECA-44F5-8445-2D3625900107}"/>
              </a:ext>
            </a:extLst>
          </p:cNvPr>
          <p:cNvGraphicFramePr>
            <a:graphicFrameLocks/>
          </p:cNvGraphicFramePr>
          <p:nvPr/>
        </p:nvGraphicFramePr>
        <p:xfrm>
          <a:off x="2463800" y="1397000"/>
          <a:ext cx="7112000" cy="4597400"/>
        </p:xfrm>
        <a:graphic>
          <a:graphicData uri="http://schemas.openxmlformats.org/presentationml/2006/ole">
            <mc:AlternateContent xmlns:mc="http://schemas.openxmlformats.org/markup-compatibility/2006">
              <mc:Choice xmlns:v="urn:schemas-microsoft-com:vml" Requires="v">
                <p:oleObj spid="_x0000_s2077" name="Chart" r:id="rId4" imgW="7114649" imgH="4602879" progId="Excel.Chart.8">
                  <p:embed/>
                </p:oleObj>
              </mc:Choice>
              <mc:Fallback>
                <p:oleObj name="Chart" r:id="rId4" imgW="7114649" imgH="4602879" progId="Excel.Chart.8">
                  <p:embed/>
                  <p:pic>
                    <p:nvPicPr>
                      <p:cNvPr id="17412" name="Chart 4">
                        <a:extLst>
                          <a:ext uri="{FF2B5EF4-FFF2-40B4-BE49-F238E27FC236}">
                            <a16:creationId xmlns:a16="http://schemas.microsoft.com/office/drawing/2014/main" id="{1344AC60-2ECA-44F5-8445-2D362590010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1397000"/>
                        <a:ext cx="71120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584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a:extLst>
              <a:ext uri="{FF2B5EF4-FFF2-40B4-BE49-F238E27FC236}">
                <a16:creationId xmlns:a16="http://schemas.microsoft.com/office/drawing/2014/main" id="{BBA6A1F8-A66F-4028-AA75-C8EF19B5D0E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rgbClr val="FFFFFF"/>
                </a:solidFill>
                <a:latin typeface="Arial" panose="020B0604020202020204" pitchFamily="34" charset="0"/>
                <a:cs typeface="Arial" panose="020B0604020202020204" pitchFamily="34" charset="0"/>
              </a:rPr>
              <a:t>Georgia Department  of Education                                         Richard Woods, Georgia's School Superintendent</a:t>
            </a:r>
          </a:p>
        </p:txBody>
      </p:sp>
      <p:sp>
        <p:nvSpPr>
          <p:cNvPr id="19459" name="Slide Number Placeholder 2">
            <a:extLst>
              <a:ext uri="{FF2B5EF4-FFF2-40B4-BE49-F238E27FC236}">
                <a16:creationId xmlns:a16="http://schemas.microsoft.com/office/drawing/2014/main" id="{53BA0FA9-C3E3-4490-AED8-B9D57443EB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CCB40CC-5716-4358-A80E-D983E0E13366}" type="slidenum">
              <a:rPr lang="en-US" altLang="en-US" sz="1200">
                <a:solidFill>
                  <a:srgbClr val="FFFFFF"/>
                </a:solidFill>
                <a:latin typeface="Arial" panose="020B0604020202020204" pitchFamily="34" charset="0"/>
              </a:rPr>
              <a:pPr>
                <a:lnSpc>
                  <a:spcPct val="100000"/>
                </a:lnSpc>
                <a:spcBef>
                  <a:spcPct val="0"/>
                </a:spcBef>
                <a:buFontTx/>
                <a:buNone/>
              </a:pPr>
              <a:t>7</a:t>
            </a:fld>
            <a:endParaRPr lang="en-US" altLang="en-US" sz="1200">
              <a:solidFill>
                <a:srgbClr val="FFFFFF"/>
              </a:solidFill>
              <a:latin typeface="Arial" panose="020B0604020202020204" pitchFamily="34" charset="0"/>
            </a:endParaRPr>
          </a:p>
        </p:txBody>
      </p:sp>
      <p:graphicFrame>
        <p:nvGraphicFramePr>
          <p:cNvPr id="19460" name="Chart 4">
            <a:extLst>
              <a:ext uri="{FF2B5EF4-FFF2-40B4-BE49-F238E27FC236}">
                <a16:creationId xmlns:a16="http://schemas.microsoft.com/office/drawing/2014/main" id="{82CEAB61-6E91-4C61-8454-AE994B409C94}"/>
              </a:ext>
            </a:extLst>
          </p:cNvPr>
          <p:cNvGraphicFramePr>
            <a:graphicFrameLocks/>
          </p:cNvGraphicFramePr>
          <p:nvPr/>
        </p:nvGraphicFramePr>
        <p:xfrm>
          <a:off x="2844800" y="1397000"/>
          <a:ext cx="6578600" cy="4673600"/>
        </p:xfrm>
        <a:graphic>
          <a:graphicData uri="http://schemas.openxmlformats.org/presentationml/2006/ole">
            <mc:AlternateContent xmlns:mc="http://schemas.openxmlformats.org/markup-compatibility/2006">
              <mc:Choice xmlns:v="urn:schemas-microsoft-com:vml" Requires="v">
                <p:oleObj spid="_x0000_s3101" name="Chart" r:id="rId4" imgW="6584251" imgH="4676037" progId="Excel.Chart.8">
                  <p:embed/>
                </p:oleObj>
              </mc:Choice>
              <mc:Fallback>
                <p:oleObj name="Chart" r:id="rId4" imgW="6584251" imgH="4676037" progId="Excel.Chart.8">
                  <p:embed/>
                  <p:pic>
                    <p:nvPicPr>
                      <p:cNvPr id="19460" name="Chart 4">
                        <a:extLst>
                          <a:ext uri="{FF2B5EF4-FFF2-40B4-BE49-F238E27FC236}">
                            <a16:creationId xmlns:a16="http://schemas.microsoft.com/office/drawing/2014/main" id="{82CEAB61-6E91-4C61-8454-AE994B409C9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00" y="1397000"/>
                        <a:ext cx="65786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7049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ED8CA-143E-8B40-B3C8-0174DDF149EE}" type="slidenum">
              <a:rPr kumimoji="0" lang="en-US" sz="1200" b="0" i="0" u="none" strike="noStrike" kern="1200" cap="none" spc="0" normalizeH="0" baseline="0" noProof="0" smtClean="0">
                <a:ln>
                  <a:noFill/>
                </a:ln>
                <a:solidFill>
                  <a:srgbClr val="1E1E1E">
                    <a:tint val="75000"/>
                  </a:srgbClr>
                </a:solidFill>
                <a:effectLst/>
                <a:uLnTx/>
                <a:uFillTx/>
                <a:latin typeface="Roboto Slab"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E1E1E">
                  <a:tint val="75000"/>
                </a:srgbClr>
              </a:solidFill>
              <a:effectLst/>
              <a:uLnTx/>
              <a:uFillTx/>
              <a:latin typeface="Roboto Slab" charset="0"/>
            </a:endParaRPr>
          </a:p>
        </p:txBody>
      </p:sp>
      <p:sp>
        <p:nvSpPr>
          <p:cNvPr id="10" name="Content Placeholder 9">
            <a:extLst>
              <a:ext uri="{FF2B5EF4-FFF2-40B4-BE49-F238E27FC236}">
                <a16:creationId xmlns:a16="http://schemas.microsoft.com/office/drawing/2014/main" id="{6013C6D5-1F4D-41F7-881A-714E9966BD75}"/>
              </a:ext>
            </a:extLst>
          </p:cNvPr>
          <p:cNvSpPr>
            <a:spLocks noGrp="1"/>
          </p:cNvSpPr>
          <p:nvPr>
            <p:ph sz="quarter" idx="4294967295"/>
          </p:nvPr>
        </p:nvSpPr>
        <p:spPr>
          <a:xfrm>
            <a:off x="6654800" y="2222500"/>
            <a:ext cx="5537200" cy="4089400"/>
          </a:xfrm>
        </p:spPr>
        <p:txBody>
          <a:bodyPr/>
          <a:lstStyle/>
          <a:p>
            <a:r>
              <a:rPr lang="en-US" sz="2400" dirty="0"/>
              <a:t>38% of Georgia’s low-income students who completed an AP exam scored at 3 or higher</a:t>
            </a:r>
          </a:p>
          <a:p>
            <a:r>
              <a:rPr lang="en-US" sz="2400" dirty="0"/>
              <a:t>30% of Georgia’s African-American students who completed an AP exam scored at 3 or higher    </a:t>
            </a:r>
          </a:p>
          <a:p>
            <a:r>
              <a:rPr lang="en-US" sz="2400" dirty="0"/>
              <a:t>47% of Georgia’s Hispanic students who completed an AP exam scored at 3 or higher.</a:t>
            </a:r>
          </a:p>
          <a:p>
            <a:pPr marL="0" indent="0">
              <a:buNone/>
            </a:pPr>
            <a:endParaRPr lang="en-US" dirty="0"/>
          </a:p>
        </p:txBody>
      </p:sp>
      <p:sp>
        <p:nvSpPr>
          <p:cNvPr id="7" name="Text Placeholder 6">
            <a:extLst>
              <a:ext uri="{FF2B5EF4-FFF2-40B4-BE49-F238E27FC236}">
                <a16:creationId xmlns:a16="http://schemas.microsoft.com/office/drawing/2014/main" id="{2490349A-8046-482E-A0A0-C9B641ADAA87}"/>
              </a:ext>
            </a:extLst>
          </p:cNvPr>
          <p:cNvSpPr>
            <a:spLocks noGrp="1"/>
          </p:cNvSpPr>
          <p:nvPr>
            <p:ph type="body" idx="4294967295"/>
          </p:nvPr>
        </p:nvSpPr>
        <p:spPr>
          <a:xfrm>
            <a:off x="198303" y="1792402"/>
            <a:ext cx="5157788" cy="544512"/>
          </a:xfrm>
        </p:spPr>
        <p:txBody>
          <a:bodyPr>
            <a:normAutofit/>
          </a:bodyPr>
          <a:lstStyle/>
          <a:p>
            <a:pPr marL="0" indent="0" algn="ctr">
              <a:buNone/>
            </a:pPr>
            <a:r>
              <a:rPr lang="en-US" dirty="0">
                <a:solidFill>
                  <a:schemeClr val="accent1">
                    <a:lumMod val="75000"/>
                  </a:schemeClr>
                </a:solidFill>
              </a:rPr>
              <a:t>2016 AP Data</a:t>
            </a:r>
          </a:p>
        </p:txBody>
      </p:sp>
      <p:sp>
        <p:nvSpPr>
          <p:cNvPr id="8" name="Text Placeholder 7">
            <a:extLst>
              <a:ext uri="{FF2B5EF4-FFF2-40B4-BE49-F238E27FC236}">
                <a16:creationId xmlns:a16="http://schemas.microsoft.com/office/drawing/2014/main" id="{F68659CB-432F-4C8A-8CFC-EC57335A174E}"/>
              </a:ext>
            </a:extLst>
          </p:cNvPr>
          <p:cNvSpPr>
            <a:spLocks noGrp="1"/>
          </p:cNvSpPr>
          <p:nvPr>
            <p:ph type="body" sz="quarter" idx="4294967295"/>
          </p:nvPr>
        </p:nvSpPr>
        <p:spPr>
          <a:xfrm>
            <a:off x="6831806" y="1792402"/>
            <a:ext cx="5183187" cy="544512"/>
          </a:xfrm>
        </p:spPr>
        <p:txBody>
          <a:bodyPr/>
          <a:lstStyle/>
          <a:p>
            <a:pPr marL="0" indent="0" algn="ctr">
              <a:buNone/>
            </a:pPr>
            <a:r>
              <a:rPr lang="en-US" dirty="0">
                <a:solidFill>
                  <a:schemeClr val="accent1">
                    <a:lumMod val="75000"/>
                  </a:schemeClr>
                </a:solidFill>
              </a:rPr>
              <a:t>2017 AP Data</a:t>
            </a:r>
          </a:p>
        </p:txBody>
      </p:sp>
      <p:sp>
        <p:nvSpPr>
          <p:cNvPr id="4" name="Title 3"/>
          <p:cNvSpPr>
            <a:spLocks noGrp="1"/>
          </p:cNvSpPr>
          <p:nvPr>
            <p:ph type="title" idx="4294967295"/>
          </p:nvPr>
        </p:nvSpPr>
        <p:spPr>
          <a:xfrm>
            <a:off x="818252" y="1108188"/>
            <a:ext cx="10745787" cy="639762"/>
          </a:xfrm>
        </p:spPr>
        <p:txBody>
          <a:bodyPr/>
          <a:lstStyle/>
          <a:p>
            <a:pPr algn="ctr"/>
            <a:r>
              <a:rPr lang="en-US" sz="3400" dirty="0"/>
              <a:t>Georgia’s Low-income and Minority AP Data </a:t>
            </a:r>
          </a:p>
        </p:txBody>
      </p:sp>
      <p:sp>
        <p:nvSpPr>
          <p:cNvPr id="2" name="Rectangle 1">
            <a:extLst>
              <a:ext uri="{FF2B5EF4-FFF2-40B4-BE49-F238E27FC236}">
                <a16:creationId xmlns:a16="http://schemas.microsoft.com/office/drawing/2014/main" id="{05AC626F-BD1C-4835-879F-2DF5E5E4F675}"/>
              </a:ext>
            </a:extLst>
          </p:cNvPr>
          <p:cNvSpPr/>
          <p:nvPr/>
        </p:nvSpPr>
        <p:spPr>
          <a:xfrm>
            <a:off x="462723" y="2221817"/>
            <a:ext cx="5442318" cy="3416320"/>
          </a:xfrm>
          <a:prstGeom prst="rect">
            <a:avLst/>
          </a:prstGeom>
        </p:spPr>
        <p:txBody>
          <a:bodyPr wrap="square">
            <a:spAutoFit/>
          </a:bodyPr>
          <a:lstStyle/>
          <a:p>
            <a:pPr marL="457200" indent="-457200">
              <a:buFont typeface="Arial" panose="020B0604020202020204" pitchFamily="34" charset="0"/>
              <a:buChar char="•"/>
            </a:pPr>
            <a:r>
              <a:rPr lang="en-US" sz="2400" dirty="0">
                <a:latin typeface="Book Antiqua" panose="02040602050305030304" pitchFamily="18" charset="0"/>
              </a:rPr>
              <a:t>32% of Georgia’s low-income students who completed an AP exam scored at 3 or higher </a:t>
            </a:r>
          </a:p>
          <a:p>
            <a:pPr marL="457200" indent="-457200">
              <a:buFont typeface="Arial" panose="020B0604020202020204" pitchFamily="34" charset="0"/>
              <a:buChar char="•"/>
            </a:pPr>
            <a:r>
              <a:rPr lang="en-US" sz="2400" dirty="0">
                <a:latin typeface="Book Antiqua" panose="02040602050305030304" pitchFamily="18" charset="0"/>
              </a:rPr>
              <a:t>30% of Georgia’s African-American students who completed an AP exam scored at 3 or higher    </a:t>
            </a:r>
          </a:p>
          <a:p>
            <a:pPr marL="457200" indent="-457200">
              <a:buFont typeface="Arial" panose="020B0604020202020204" pitchFamily="34" charset="0"/>
              <a:buChar char="•"/>
            </a:pPr>
            <a:r>
              <a:rPr lang="en-US" sz="2400" dirty="0">
                <a:latin typeface="Book Antiqua" panose="02040602050305030304" pitchFamily="18" charset="0"/>
              </a:rPr>
              <a:t>45% of Georgia’s Hispanic students who completed an AP exam scored at 3 or higher.</a:t>
            </a:r>
          </a:p>
        </p:txBody>
      </p:sp>
    </p:spTree>
    <p:extLst>
      <p:ext uri="{BB962C8B-B14F-4D97-AF65-F5344CB8AC3E}">
        <p14:creationId xmlns:p14="http://schemas.microsoft.com/office/powerpoint/2010/main" val="207049016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5584" y="0"/>
            <a:ext cx="11315352" cy="7247106"/>
          </a:xfrm>
        </p:spPr>
        <p:txBody>
          <a:bodyPr>
            <a:normAutofit/>
          </a:bodyPr>
          <a:lstStyle/>
          <a:p>
            <a:br>
              <a:rPr lang="en-US" dirty="0"/>
            </a:br>
            <a:r>
              <a:rPr lang="en-US" dirty="0"/>
              <a:t>All Students Deserve the Opportunity to</a:t>
            </a:r>
            <a:br>
              <a:rPr lang="en-US" dirty="0"/>
            </a:br>
            <a:r>
              <a:rPr lang="en-US" dirty="0"/>
              <a:t>                 Benefit from AP</a:t>
            </a:r>
            <a:br>
              <a:rPr lang="en-US" dirty="0"/>
            </a:br>
            <a:br>
              <a:rPr lang="en-US" dirty="0"/>
            </a:br>
            <a:endParaRPr lang="en-US" dirty="0"/>
          </a:p>
        </p:txBody>
      </p:sp>
    </p:spTree>
    <p:extLst>
      <p:ext uri="{BB962C8B-B14F-4D97-AF65-F5344CB8AC3E}">
        <p14:creationId xmlns:p14="http://schemas.microsoft.com/office/powerpoint/2010/main" val="38874369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GaDO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DOE 1" id="{6C42317E-52FA-4489-96C1-5D99B95F4DA9}" vid="{FBF451B3-B2AF-406A-833D-AA273853D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GaDOE 1</Template>
  <TotalTime>943</TotalTime>
  <Words>1286</Words>
  <Application>Microsoft Office PowerPoint</Application>
  <PresentationFormat>Widescreen</PresentationFormat>
  <Paragraphs>207</Paragraphs>
  <Slides>23</Slides>
  <Notes>15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9" baseType="lpstr">
      <vt:lpstr>MS Mincho</vt:lpstr>
      <vt:lpstr>Arial</vt:lpstr>
      <vt:lpstr>Book Antiqua</vt:lpstr>
      <vt:lpstr>Calibri</vt:lpstr>
      <vt:lpstr>Cambria</vt:lpstr>
      <vt:lpstr>Roboto</vt:lpstr>
      <vt:lpstr>Roboto Black</vt:lpstr>
      <vt:lpstr>Roboto Slab</vt:lpstr>
      <vt:lpstr>Times New Roman</vt:lpstr>
      <vt:lpstr>Verdana</vt:lpstr>
      <vt:lpstr>Verdana Bold</vt:lpstr>
      <vt:lpstr>Verdana Regular</vt:lpstr>
      <vt:lpstr>Wingdings</vt:lpstr>
      <vt:lpstr>GaDOE 1</vt:lpstr>
      <vt:lpstr>Chart</vt:lpstr>
      <vt:lpstr>Slide</vt:lpstr>
      <vt:lpstr> </vt:lpstr>
      <vt:lpstr>PowerPoint Presentation</vt:lpstr>
      <vt:lpstr>The Promise of Advanced Placement</vt:lpstr>
      <vt:lpstr>Trends in Georgia’s  Advanced Placement Enrollment and Performance </vt:lpstr>
      <vt:lpstr>PowerPoint Presentation</vt:lpstr>
      <vt:lpstr>PowerPoint Presentation</vt:lpstr>
      <vt:lpstr>PowerPoint Presentation</vt:lpstr>
      <vt:lpstr>Georgia’s Low-income and Minority AP Data </vt:lpstr>
      <vt:lpstr> All Students Deserve the Opportunity to                  Benefit from AP  </vt:lpstr>
      <vt:lpstr>Georgia AP and Non-score Sending Challenge  </vt:lpstr>
      <vt:lpstr>Georgia 2016 Cohort Analysis of Non-sending AP Scores</vt:lpstr>
      <vt:lpstr>Georgia 2016 Cohort Analysis of Non-sending AP Scores</vt:lpstr>
      <vt:lpstr>Communication for Student Success </vt:lpstr>
      <vt:lpstr>PowerPoint Presentation</vt:lpstr>
      <vt:lpstr>Well-Rounded Educational Opportunities </vt:lpstr>
      <vt:lpstr>Changes to AP Exam Funding for 2018 </vt:lpstr>
      <vt:lpstr>Resources for SAT, PSAT, and AP</vt:lpstr>
      <vt:lpstr>Free, Official SAT® Practice Through Khan Academy</vt:lpstr>
      <vt:lpstr>PowerPoint Presentation</vt:lpstr>
      <vt:lpstr>PowerPoint Presentation</vt:lpstr>
      <vt:lpstr>Khan Academy Resources</vt:lpstr>
      <vt:lpstr>Daily Practice for the SAT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Placement</dc:title>
  <dc:creator>Juan-Carlos Aguilar</dc:creator>
  <cp:lastModifiedBy>Shedd, Brian</cp:lastModifiedBy>
  <cp:revision>55</cp:revision>
  <dcterms:created xsi:type="dcterms:W3CDTF">2018-01-25T02:13:19Z</dcterms:created>
  <dcterms:modified xsi:type="dcterms:W3CDTF">2018-02-19T22:27:36Z</dcterms:modified>
</cp:coreProperties>
</file>