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261" r:id="rId4"/>
    <p:sldId id="262" r:id="rId5"/>
    <p:sldId id="267" r:id="rId6"/>
    <p:sldId id="268" r:id="rId7"/>
    <p:sldId id="269" r:id="rId8"/>
    <p:sldId id="270" r:id="rId9"/>
    <p:sldId id="266" r:id="rId1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6D487-D13B-438D-961E-2C1CC4C55963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71DD1-BA99-4985-B068-B65A8212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6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804FC-EA66-4CA1-95A6-8E19C395543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FFA72-48F6-4258-9312-33D1629A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81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1FFA72-48F6-4258-9312-33D1629A6A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48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E5E9E9C-7515-488B-8818-C26EF816C19F}" type="datetimeFigureOut">
              <a:rPr/>
              <a:pPr/>
              <a:t>7/14/2011</a:t>
            </a:fld>
            <a:endParaRPr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6D28B9F-7174-4B92-AEDC-FA32129CEAB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0621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E9E9C-7515-488B-8818-C26EF816C19F}" type="datetimeFigureOut">
              <a:rPr lang="en-US" smtClean="0">
                <a:solidFill>
                  <a:srgbClr val="B13F9A"/>
                </a:solidFill>
              </a:rPr>
              <a:pPr/>
              <a:t>2/7/2013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D28B9F-7174-4B92-AEDC-FA32129CEABA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09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E5E9E9C-7515-488B-8818-C26EF816C19F}" type="datetimeFigureOut">
              <a:rPr lang="en-US" smtClean="0">
                <a:solidFill>
                  <a:srgbClr val="B13F9A"/>
                </a:solidFill>
              </a:rPr>
              <a:pPr/>
              <a:t>2/7/2013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6D28B9F-7174-4B92-AEDC-FA32129CEABA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91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E9E9C-7515-488B-8818-C26EF816C19F}" type="datetimeFigureOut">
              <a:rPr lang="en-US" smtClean="0">
                <a:solidFill>
                  <a:srgbClr val="B13F9A"/>
                </a:solidFill>
              </a:rPr>
              <a:pPr/>
              <a:t>2/7/2013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D28B9F-7174-4B92-AEDC-FA32129CEABA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566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E5E9E9C-7515-488B-8818-C26EF816C19F}" type="datetimeFigureOut">
              <a:rPr lang="en-US" smtClean="0">
                <a:solidFill>
                  <a:srgbClr val="B13F9A"/>
                </a:solidFill>
              </a:rPr>
              <a:pPr/>
              <a:t>2/7/2013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6D28B9F-7174-4B92-AEDC-FA32129CEABA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1098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E9E9C-7515-488B-8818-C26EF816C19F}" type="datetimeFigureOut">
              <a:rPr lang="en-US" smtClean="0">
                <a:solidFill>
                  <a:srgbClr val="B13F9A"/>
                </a:solidFill>
              </a:rPr>
              <a:pPr/>
              <a:t>2/7/2013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D28B9F-7174-4B92-AEDC-FA32129CEABA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487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E9E9C-7515-488B-8818-C26EF816C19F}" type="datetimeFigureOut">
              <a:rPr lang="en-US" smtClean="0">
                <a:solidFill>
                  <a:srgbClr val="B13F9A"/>
                </a:solidFill>
              </a:rPr>
              <a:pPr/>
              <a:t>2/7/2013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D28B9F-7174-4B92-AEDC-FA32129CEABA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34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E9E9C-7515-488B-8818-C26EF816C19F}" type="datetimeFigureOut">
              <a:rPr lang="en-US" smtClean="0">
                <a:solidFill>
                  <a:srgbClr val="B13F9A"/>
                </a:solidFill>
              </a:rPr>
              <a:pPr/>
              <a:t>2/7/2013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D28B9F-7174-4B92-AEDC-FA32129CEABA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45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E5E9E9C-7515-488B-8818-C26EF816C19F}" type="datetimeFigureOut">
              <a:rPr lang="en-US" smtClean="0">
                <a:solidFill>
                  <a:srgbClr val="B13F9A"/>
                </a:solidFill>
              </a:rPr>
              <a:pPr/>
              <a:t>2/7/2013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D28B9F-7174-4B92-AEDC-FA32129CEABA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15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E9E9C-7515-488B-8818-C26EF816C19F}" type="datetimeFigureOut">
              <a:rPr lang="en-US" smtClean="0">
                <a:solidFill>
                  <a:srgbClr val="B13F9A"/>
                </a:solidFill>
              </a:rPr>
              <a:pPr/>
              <a:t>2/7/2013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D28B9F-7174-4B92-AEDC-FA32129CEABA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10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E9E9C-7515-488B-8818-C26EF816C19F}" type="datetimeFigureOut">
              <a:rPr lang="en-US" smtClean="0">
                <a:solidFill>
                  <a:srgbClr val="F4E7ED"/>
                </a:solidFill>
              </a:rPr>
              <a:pPr/>
              <a:t>2/7/2013</a:t>
            </a:fld>
            <a:endParaRPr lang="en-US">
              <a:solidFill>
                <a:srgbClr val="F4E7E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F4E7E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D28B9F-7174-4B92-AEDC-FA32129CEABA}" type="slidenum">
              <a:rPr lang="en-US" smtClean="0">
                <a:solidFill>
                  <a:srgbClr val="F4E7ED"/>
                </a:solidFill>
              </a:rPr>
              <a:pPr/>
              <a:t>‹#›</a:t>
            </a:fld>
            <a:endParaRPr lang="en-US">
              <a:solidFill>
                <a:srgbClr val="F4E7ED"/>
              </a:solidFill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256071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>
                <a:solidFill>
                  <a:srgbClr val="B13F9A"/>
                </a:solidFill>
              </a:rPr>
              <a:pPr/>
              <a:t>2/7/2013</a:t>
            </a:fld>
            <a:endParaRPr lang="en-US" dirty="0">
              <a:solidFill>
                <a:srgbClr val="B13F9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>
              <a:solidFill>
                <a:srgbClr val="B13F9A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C5217A8-0E06-4059-AC45-433E2E67A85D}" type="slidenum">
              <a:rPr lang="en-US" smtClean="0">
                <a:solidFill>
                  <a:srgbClr val="B13F9A"/>
                </a:solidFill>
              </a:rPr>
              <a:pPr/>
              <a:t>‹#›</a:t>
            </a:fld>
            <a:endParaRPr lang="en-US" dirty="0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36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533400"/>
            <a:ext cx="6781800" cy="4114800"/>
          </a:xfrm>
        </p:spPr>
        <p:txBody>
          <a:bodyPr/>
          <a:lstStyle/>
          <a:p>
            <a:pPr algn="ctr"/>
            <a:r>
              <a:rPr lang="en-US" dirty="0" smtClean="0"/>
              <a:t>Increasing </a:t>
            </a:r>
            <a:br>
              <a:rPr lang="en-US" dirty="0" smtClean="0"/>
            </a:br>
            <a:r>
              <a:rPr lang="en-US" dirty="0" smtClean="0"/>
              <a:t>family engagement </a:t>
            </a:r>
            <a:br>
              <a:rPr lang="en-US" dirty="0" smtClean="0"/>
            </a:b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/>
              <a:t>student achievement</a:t>
            </a:r>
            <a:br>
              <a:rPr lang="en-US" dirty="0" smtClean="0"/>
            </a:br>
            <a:r>
              <a:rPr lang="en-US" dirty="0" smtClean="0"/>
              <a:t>through title 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4724400"/>
            <a:ext cx="5562600" cy="16764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Dr. Grant Rivera</a:t>
            </a:r>
          </a:p>
          <a:p>
            <a:r>
              <a:rPr lang="en-US" dirty="0" smtClean="0"/>
              <a:t>Westlake High School</a:t>
            </a:r>
          </a:p>
          <a:p>
            <a:r>
              <a:rPr lang="en-US" dirty="0" smtClean="0"/>
              <a:t>Fulton County Schools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99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20040"/>
            <a:ext cx="7924800" cy="1143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Current realities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7239000" cy="3962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Achievement gaps between subgroups</a:t>
            </a:r>
          </a:p>
          <a:p>
            <a:endParaRPr lang="en-US" sz="2800" dirty="0"/>
          </a:p>
          <a:p>
            <a:r>
              <a:rPr lang="en-US" sz="2800" dirty="0" smtClean="0"/>
              <a:t>Lack of responsiveness by students and parents</a:t>
            </a:r>
          </a:p>
          <a:p>
            <a:endParaRPr lang="en-US" sz="2800" dirty="0"/>
          </a:p>
          <a:p>
            <a:r>
              <a:rPr lang="en-US" sz="2800" dirty="0" smtClean="0"/>
              <a:t>Increasing accountability</a:t>
            </a:r>
          </a:p>
        </p:txBody>
      </p:sp>
    </p:spTree>
    <p:extLst>
      <p:ext uri="{BB962C8B-B14F-4D97-AF65-F5344CB8AC3E}">
        <p14:creationId xmlns:p14="http://schemas.microsoft.com/office/powerpoint/2010/main" val="185103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20040"/>
            <a:ext cx="8153400" cy="135636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priorities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9394"/>
            <a:ext cx="7467600" cy="2342606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Increase degree of family engagement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/>
              <a:t>Increase student achievement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68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20040"/>
            <a:ext cx="8153400" cy="1143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From my perspective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74520"/>
            <a:ext cx="7239000" cy="475488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South Cobb High School – Cobb County, GA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2005-2009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chemeClr val="tx1"/>
                </a:solidFill>
              </a:rPr>
              <a:t>Campbell High School – Cobb County, GA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2009-2011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chemeClr val="tx1"/>
                </a:solidFill>
              </a:rPr>
              <a:t>Westlake High School – Fulton County, GA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2011-Present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National Family Engagement Consultant (k-12)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2007-Present</a:t>
            </a:r>
          </a:p>
        </p:txBody>
      </p:sp>
    </p:spTree>
    <p:extLst>
      <p:ext uri="{BB962C8B-B14F-4D97-AF65-F5344CB8AC3E}">
        <p14:creationId xmlns:p14="http://schemas.microsoft.com/office/powerpoint/2010/main" val="160765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1143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Achievement gaps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334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Identify areas of “academic priority”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Weight of specific domains on a given test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Critical skills within a given domain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Identify areas of individual student strength and weakness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Building parent and student efficacy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Practice, practice, practice…everywhere!</a:t>
            </a:r>
            <a:endParaRPr lang="en-US" dirty="0">
              <a:solidFill>
                <a:schemeClr val="tx1"/>
              </a:solidFill>
            </a:endParaRPr>
          </a:p>
          <a:p>
            <a:pPr marL="292608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51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20040"/>
            <a:ext cx="8153400" cy="1143000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Engaging the traditionally “disengaged” – THE WHO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543800" cy="4038600"/>
          </a:xfrm>
        </p:spPr>
        <p:txBody>
          <a:bodyPr>
            <a:normAutofit/>
          </a:bodyPr>
          <a:lstStyle/>
          <a:p>
            <a:r>
              <a:rPr lang="en-US" dirty="0"/>
              <a:t>Identify your target group of students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At-risk vs. </a:t>
            </a:r>
            <a:r>
              <a:rPr lang="en-US" dirty="0" smtClean="0">
                <a:solidFill>
                  <a:schemeClr val="tx1"/>
                </a:solidFill>
              </a:rPr>
              <a:t>bubble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Who are your most “critical” students?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Building capacity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95% vs. 5%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Who else can join us in this important work?</a:t>
            </a:r>
            <a:endParaRPr lang="en-US" dirty="0">
              <a:solidFill>
                <a:schemeClr val="tx1"/>
              </a:solidFill>
            </a:endParaRPr>
          </a:p>
          <a:p>
            <a:pPr marL="292608" lvl="1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51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20040"/>
            <a:ext cx="8153400" cy="1143000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Engaging the traditionally “disengaged” – THE </a:t>
            </a:r>
            <a:r>
              <a:rPr lang="en-US" sz="4800" dirty="0" smtClean="0"/>
              <a:t>WHAT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2390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Consistent and purposeful message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What can we learn from my dentist?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Don’t be afraid to speak to “subgroups</a:t>
            </a:r>
            <a:r>
              <a:rPr lang="en-US" dirty="0" smtClean="0">
                <a:solidFill>
                  <a:schemeClr val="tx1"/>
                </a:solidFill>
              </a:rPr>
              <a:t>”</a:t>
            </a:r>
          </a:p>
          <a:p>
            <a:pPr marL="292608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/>
              <a:t>Take the message to a captive audience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Marquee events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Front yards and living rooms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Always make it personal and </a:t>
            </a:r>
            <a:r>
              <a:rPr lang="en-US" dirty="0" smtClean="0"/>
              <a:t>linked to student </a:t>
            </a:r>
            <a:r>
              <a:rPr lang="en-US" dirty="0"/>
              <a:t>achievement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What can we learn from elementary conference week?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Show </a:t>
            </a:r>
            <a:r>
              <a:rPr lang="en-US" dirty="0">
                <a:solidFill>
                  <a:schemeClr val="tx1"/>
                </a:solidFill>
              </a:rPr>
              <a:t>the family they make a </a:t>
            </a:r>
            <a:r>
              <a:rPr lang="en-US" dirty="0" smtClean="0">
                <a:solidFill>
                  <a:schemeClr val="tx1"/>
                </a:solidFill>
              </a:rPr>
              <a:t>difference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22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20040"/>
            <a:ext cx="8001000" cy="89916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And one more consideration…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800" dirty="0" smtClean="0"/>
              <a:t>Administration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7229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20040"/>
            <a:ext cx="8001000" cy="234696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For the work you will lead and the difference </a:t>
            </a:r>
            <a:br>
              <a:rPr lang="en-US" dirty="0" smtClean="0"/>
            </a:br>
            <a:r>
              <a:rPr lang="en-US" dirty="0" smtClean="0"/>
              <a:t>you will make tomorrow…</a:t>
            </a:r>
            <a:br>
              <a:rPr lang="en-US" dirty="0" smtClean="0"/>
            </a:br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Dr. Grant Rivera</a:t>
            </a:r>
          </a:p>
          <a:p>
            <a:pPr marL="0" indent="0" algn="ctr">
              <a:buNone/>
            </a:pPr>
            <a:r>
              <a:rPr lang="en-US" dirty="0" smtClean="0"/>
              <a:t>Principal</a:t>
            </a:r>
          </a:p>
          <a:p>
            <a:pPr marL="0" indent="0" algn="ctr">
              <a:buNone/>
            </a:pPr>
            <a:r>
              <a:rPr lang="en-US" dirty="0" smtClean="0"/>
              <a:t>Westlake High School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riverag@fultonschools.org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17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3240</TotalTime>
  <Words>256</Words>
  <Application>Microsoft Office PowerPoint</Application>
  <PresentationFormat>On-screen Show (4:3)</PresentationFormat>
  <Paragraphs>72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Increasing  family engagement  and  student achievement through title I</vt:lpstr>
      <vt:lpstr>Current realities</vt:lpstr>
      <vt:lpstr>priorities</vt:lpstr>
      <vt:lpstr>From my perspective</vt:lpstr>
      <vt:lpstr>Achievement gaps</vt:lpstr>
      <vt:lpstr>Engaging the traditionally “disengaged” – THE WHO</vt:lpstr>
      <vt:lpstr>Engaging the traditionally “disengaged” – THE WHAT</vt:lpstr>
      <vt:lpstr>And one more consideration…</vt:lpstr>
      <vt:lpstr>For the work you will lead and the difference  you will make tomorrow… thank you</vt:lpstr>
    </vt:vector>
  </TitlesOfParts>
  <Company>FCSS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Student Achievement: A Principal’s Advice</dc:title>
  <dc:creator>Windows User</dc:creator>
  <cp:lastModifiedBy>Windows User</cp:lastModifiedBy>
  <cp:revision>37</cp:revision>
  <cp:lastPrinted>2011-07-15T16:18:06Z</cp:lastPrinted>
  <dcterms:created xsi:type="dcterms:W3CDTF">2011-07-15T01:01:18Z</dcterms:created>
  <dcterms:modified xsi:type="dcterms:W3CDTF">2013-02-07T23:16:50Z</dcterms:modified>
</cp:coreProperties>
</file>