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42"/>
  </p:notesMasterIdLst>
  <p:handoutMasterIdLst>
    <p:handoutMasterId r:id="rId43"/>
  </p:handoutMasterIdLst>
  <p:sldIdLst>
    <p:sldId id="450" r:id="rId3"/>
    <p:sldId id="742" r:id="rId4"/>
    <p:sldId id="718" r:id="rId5"/>
    <p:sldId id="761" r:id="rId6"/>
    <p:sldId id="717" r:id="rId7"/>
    <p:sldId id="720" r:id="rId8"/>
    <p:sldId id="639" r:id="rId9"/>
    <p:sldId id="748" r:id="rId10"/>
    <p:sldId id="749" r:id="rId11"/>
    <p:sldId id="750" r:id="rId12"/>
    <p:sldId id="730" r:id="rId13"/>
    <p:sldId id="741" r:id="rId14"/>
    <p:sldId id="733" r:id="rId15"/>
    <p:sldId id="734" r:id="rId16"/>
    <p:sldId id="739" r:id="rId17"/>
    <p:sldId id="743" r:id="rId18"/>
    <p:sldId id="744" r:id="rId19"/>
    <p:sldId id="755" r:id="rId20"/>
    <p:sldId id="745" r:id="rId21"/>
    <p:sldId id="757" r:id="rId22"/>
    <p:sldId id="751" r:id="rId23"/>
    <p:sldId id="746" r:id="rId24"/>
    <p:sldId id="758" r:id="rId25"/>
    <p:sldId id="747" r:id="rId26"/>
    <p:sldId id="759" r:id="rId27"/>
    <p:sldId id="704" r:id="rId28"/>
    <p:sldId id="646" r:id="rId29"/>
    <p:sldId id="762" r:id="rId30"/>
    <p:sldId id="706" r:id="rId31"/>
    <p:sldId id="763" r:id="rId32"/>
    <p:sldId id="764" r:id="rId33"/>
    <p:sldId id="765" r:id="rId34"/>
    <p:sldId id="691" r:id="rId35"/>
    <p:sldId id="766" r:id="rId36"/>
    <p:sldId id="767" r:id="rId37"/>
    <p:sldId id="769" r:id="rId38"/>
    <p:sldId id="770" r:id="rId39"/>
    <p:sldId id="772" r:id="rId40"/>
    <p:sldId id="773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8C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6" autoAdjust="0"/>
    <p:restoredTop sz="90199" autoAdjust="0"/>
  </p:normalViewPr>
  <p:slideViewPr>
    <p:cSldViewPr>
      <p:cViewPr>
        <p:scale>
          <a:sx n="70" d="100"/>
          <a:sy n="70" d="100"/>
        </p:scale>
        <p:origin x="-207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notesViewPr>
    <p:cSldViewPr>
      <p:cViewPr varScale="1">
        <p:scale>
          <a:sx n="55" d="100"/>
          <a:sy n="55" d="100"/>
        </p:scale>
        <p:origin x="-282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9052CA-ABAB-4B53-88E6-C2AF5435845B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765BCD-4668-486B-8A86-0CC61FC3F5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38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AB98186-C15F-4477-93FD-D29BC96C27CF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0F91F1F-B349-4D24-9CD4-8CE9ABFE77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22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34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E49AC9-03C9-415C-A0F7-773F9886F2BD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CAF37-8615-4C79-8B97-3FEEBFDC6E86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D55608-7268-47DD-95DF-40340CC36E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9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27ACB-A97D-4ABB-BB36-7C736410EDF0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C4BBFE-F2C4-40F0-A145-F2652B48E2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0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2783D-8802-427F-9FAB-2A4934808D32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8EEA60-79CD-4D40-93E6-FCD1248908B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2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4" tIns="45706" rIns="91414" bIns="45706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14" tIns="45706" rIns="91414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43B9A9-4B8B-40DF-8AB4-37D6CC35B115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EC853C-19C1-46A5-996D-DAC7BB2058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4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  <a:prstGeom prst="rect">
            <a:avLst/>
          </a:prstGeom>
        </p:spPr>
        <p:txBody>
          <a:bodyPr lIns="91414" tIns="45706" rIns="91414" bIns="45706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  <a:prstGeom prst="rect">
            <a:avLst/>
          </a:prstGeom>
        </p:spPr>
        <p:txBody>
          <a:bodyPr lIns="91414" tIns="45706" rIns="91414" bIns="45706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F08FCB-8BE0-47CC-BC03-A49924B02A6B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894BCB-F1D0-4A3D-8D5E-5B1A79B6A1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3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4" tIns="45706" rIns="91414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14" tIns="45706" rIns="91414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414" tIns="45706" rIns="91414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13B65E-3FB7-4718-B330-A9A8EE931CC2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5D1DFD-6FD4-413C-84EF-45849CFC90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4" tIns="45706" rIns="91414" bIns="4570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4" tIns="45706" rIns="91414" bIns="45706"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4" tIns="45706" rIns="91414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4" tIns="45706" rIns="91414" bIns="45706"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4" tIns="45706" rIns="91414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410FA4-CB74-426A-A116-0CDBD1152E87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9593FD-D01E-49DE-9AF9-307D1A5B60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7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4" tIns="45706" rIns="91414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A261FA-612F-4500-B8E6-2687D1569FF2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7E0D0C-3FC9-4F98-AB6E-2C77525C06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9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69E91F-C0F6-4240-A59B-6E73A453CB94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60542A-57CC-4DB3-8910-65172BA244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29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14" tIns="45706" rIns="91414" bIns="45706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14" tIns="45706" rIns="91414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14" tIns="45706" rIns="91414" bIns="45706"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B4F614-2334-4D92-9FE0-FC37F1C1821C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BD9667-74A5-4478-B55F-F3660B35B9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14" tIns="45706" rIns="91414" bIns="45706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4" tIns="45706" rIns="91414" bIns="45706" rtlCol="0">
            <a:normAutofit/>
          </a:bodyPr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39" indent="0">
              <a:buNone/>
              <a:defRPr sz="2400"/>
            </a:lvl3pPr>
            <a:lvl4pPr marL="1371208" indent="0">
              <a:buNone/>
              <a:defRPr sz="2000"/>
            </a:lvl4pPr>
            <a:lvl5pPr marL="1828278" indent="0">
              <a:buNone/>
              <a:defRPr sz="2000"/>
            </a:lvl5pPr>
            <a:lvl6pPr marL="2285348" indent="0">
              <a:buNone/>
              <a:defRPr sz="2000"/>
            </a:lvl6pPr>
            <a:lvl7pPr marL="2742417" indent="0">
              <a:buNone/>
              <a:defRPr sz="2000"/>
            </a:lvl7pPr>
            <a:lvl8pPr marL="3199487" indent="0">
              <a:buNone/>
              <a:defRPr sz="2000"/>
            </a:lvl8pPr>
            <a:lvl9pPr marL="365655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4" tIns="45706" rIns="91414" bIns="45706"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5FE9F8-D680-4FC6-B097-BDE7497E21D0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A8382F-D606-4E22-9E32-6A1033185B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B18FD-9A8A-4623-A975-BA03E4CD4BFF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4D7CDB-D818-4F4A-A003-E019D11CF3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82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4" tIns="45706" rIns="91414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14" tIns="45706" rIns="91414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C22BF9-4698-438E-9572-819778827F21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80FEB-6672-405C-9880-BB5B64D07D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3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14" tIns="45706" rIns="91414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14" tIns="45706" rIns="91414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B98C18-A508-4137-AF13-210D8441AB6E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3BD7D1-7AE2-4BBA-8341-24FB8407F5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2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3D68F-90E8-4214-89E0-855B8A53AE1E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4F3A92-C4DD-441A-BC62-4B27398DB5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0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48A1F-3D30-4994-9264-ADAF43464832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3B3AE4-A62A-4D0F-81DE-3F4F76C496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3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59CE9-D84E-4172-9305-CC13558B3327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FA6850-AA1F-461C-A88F-97332BB672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7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24D81-6F8C-4F0E-9F50-4839BDD6CD90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DCEE8A-0015-40EA-B4E4-A73635D655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CFE1B-344A-464A-B5DD-ED5FE1546F3A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3FD69-5D75-48E0-83C3-B5384B2F3D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6E7F4-124D-43D5-A0A9-78AE46A9E29A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FB2303-9A28-4F70-8146-83E261353F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39" indent="0">
              <a:buNone/>
              <a:defRPr sz="2400"/>
            </a:lvl3pPr>
            <a:lvl4pPr marL="1371208" indent="0">
              <a:buNone/>
              <a:defRPr sz="2000"/>
            </a:lvl4pPr>
            <a:lvl5pPr marL="1828278" indent="0">
              <a:buNone/>
              <a:defRPr sz="2000"/>
            </a:lvl5pPr>
            <a:lvl6pPr marL="2285348" indent="0">
              <a:buNone/>
              <a:defRPr sz="2000"/>
            </a:lvl6pPr>
            <a:lvl7pPr marL="2742417" indent="0">
              <a:buNone/>
              <a:defRPr sz="2000"/>
            </a:lvl7pPr>
            <a:lvl8pPr marL="3199487" indent="0">
              <a:buNone/>
              <a:defRPr sz="2000"/>
            </a:lvl8pPr>
            <a:lvl9pPr marL="365655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7F2EE-BB59-471E-BC30-0ADA15137EAF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AF09B-2C70-476C-B3C7-5BE6AC17C4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1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aDOE_PPT_bg_charcoa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wrap="square" lIns="91414" tIns="45706" rIns="91414" bIns="4570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31DE9C6-7D24-48BB-8F09-193C24A6521E}" type="datetimeFigureOut">
              <a:rPr lang="en-US"/>
              <a:pPr/>
              <a:t>2/27/2014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14" tIns="45706" rIns="91414" bIns="4570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624326E-42B9-4D6B-9DCB-8F4A0F5AAF1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1" r:id="rId1"/>
    <p:sldLayoutId id="2147485362" r:id="rId2"/>
    <p:sldLayoutId id="2147485363" r:id="rId3"/>
    <p:sldLayoutId id="2147485364" r:id="rId4"/>
    <p:sldLayoutId id="2147485365" r:id="rId5"/>
    <p:sldLayoutId id="2147485366" r:id="rId6"/>
    <p:sldLayoutId id="2147485367" r:id="rId7"/>
    <p:sldLayoutId id="2147485368" r:id="rId8"/>
    <p:sldLayoutId id="2147485369" r:id="rId9"/>
    <p:sldLayoutId id="2147485370" r:id="rId10"/>
    <p:sldLayoutId id="21474853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07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139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20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27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883" indent="-228534" algn="l" defTabSz="9141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2" indent="-228534" algn="l" defTabSz="9141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2" indent="-228534" algn="l" defTabSz="9141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2" indent="-228534" algn="l" defTabSz="9141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9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6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GaDOE_PPT_bg_charcoal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/>
          <a:p>
            <a:pPr algn="ctr">
              <a:defRPr/>
            </a:pPr>
            <a:r>
              <a:rPr lang="en-US" dirty="0"/>
              <a:t>iRespond Graph</a:t>
            </a:r>
          </a:p>
        </p:txBody>
      </p:sp>
      <p:grpSp>
        <p:nvGrpSpPr>
          <p:cNvPr id="13316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3317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13318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3319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13320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1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75" r:id="rId4"/>
    <p:sldLayoutId id="2147485376" r:id="rId5"/>
    <p:sldLayoutId id="2147485377" r:id="rId6"/>
    <p:sldLayoutId id="2147485378" r:id="rId7"/>
    <p:sldLayoutId id="2147485379" r:id="rId8"/>
    <p:sldLayoutId id="2147485380" r:id="rId9"/>
    <p:sldLayoutId id="214748538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07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139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20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27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883" indent="-228534" algn="l" defTabSz="9141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2" indent="-228534" algn="l" defTabSz="9141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2" indent="-228534" algn="l" defTabSz="9141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2" indent="-228534" algn="l" defTabSz="9141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9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6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source=images&amp;cd=&amp;cad=rja&amp;docid=lliE9iTdFM4jvM&amp;tbnid=Hjw9qlC2srLAkM:&amp;ved=0CAgQjRwwAA&amp;url=http://www.canstockphoto.com/illustration/layer.html&amp;ei=wT5YUu-jF4q29gTxvoC4AQ&amp;psig=AFQjCNHQ2oJQvL7uyqmXsUJByykeR0DISA&amp;ust=138160134545157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source=images&amp;cd=&amp;cad=rja&amp;docid=jT-lmrodOgKpuM&amp;tbnid=5gfLQ3_DAutRbM:&amp;ved=0CAgQjRwwAA&amp;url=http://www.mynamesnotmommy.com/yes-there-are-dumb-questions/question-mark/&amp;ei=w_1XUtaOD4Ok9AS6nIFo&amp;psig=AFQjCNExEA2tTYxwWyO3JAPKMTvSBCy67g&amp;ust=138158470737611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source=images&amp;cd=&amp;cad=rja&amp;docid=-oz6FqE1HwC_rM&amp;tbnid=A0Nk1kWZp62EoM:&amp;ved=0CAgQjRwwAA&amp;url=http://www.fotosearch.com/clip-art/barrier.html&amp;ei=AkBYUonGLJTo8gSc64GIBg&amp;psig=AFQjCNEBPRYAET0eQ8uTgFGKIHf8C23LIA&amp;ust=138160166679137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source=images&amp;cd=&amp;cad=rja&amp;docid=vOHJRMFvOtSPHM&amp;tbnid=AupLc76xhZtzsM:&amp;ved=0CAgQjRwwAA&amp;url=http://blogs.msdn.com/b/willy-peter_schaub/archive/2010/02/23/mvp-global-summit-from-a-rangers-perspective.aspx&amp;ei=PT5YUv7DNIX49gSxgIHYAQ&amp;psig=AFQjCNE1L21FtztawmdYvPdYhTnJBt7WrQ&amp;ust=138160121392050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source=images&amp;cd=&amp;cad=rja&amp;docid=g2rHo0LqykjNaM&amp;tbnid=5BxoTpKnXklBvM:&amp;ved=0CAgQjRwwAA&amp;url=http://www.gograph.com/stock-illustration/progress-report.html&amp;ei=sUBYUo6-M4TC9QTRqIC4Dw&amp;psig=AFQjCNGh6SaJ54U2w0YwovvIIZf7iRt3nw&amp;ust=138160184193240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source=images&amp;cd=&amp;cad=rja&amp;docid=jT-lmrodOgKpuM&amp;tbnid=5gfLQ3_DAutRbM:&amp;ved=0CAgQjRwwAA&amp;url=http://www.mynamesnotmommy.com/yes-there-are-dumb-questions/question-mark/&amp;ei=w_1XUtaOD4Ok9AS6nIFo&amp;psig=AFQjCNExEA2tTYxwWyO3JAPKMTvSBCy67g&amp;ust=138158470737611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source=images&amp;cd=&amp;cad=rja&amp;docid=jT-lmrodOgKpuM&amp;tbnid=5gfLQ3_DAutRbM:&amp;ved=0CAgQjRwwAA&amp;url=http://www.mynamesnotmommy.com/yes-there-are-dumb-questions/question-mark/&amp;ei=w_1XUtaOD4Ok9AS6nIFo&amp;psig=AFQjCNExEA2tTYxwWyO3JAPKMTvSBCy67g&amp;ust=138158470737611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001000" cy="214312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Data Mining: A Practical Approach to creating Equitable Learning Opportunities for At-Risk Children</a:t>
            </a:r>
            <a:endParaRPr lang="en-US" sz="3600" i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438400" y="2819400"/>
            <a:ext cx="3581400" cy="4000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GCEL Conference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Savannah, Georgia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February 25, 2014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" y="0"/>
            <a:ext cx="914577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019" y="56388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 O doesn’t have a subgroup issue! There is more equity than you know!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389" y="2392120"/>
            <a:ext cx="5135761" cy="9326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1" name="Picture 3" descr="C:\Users\Zelphine.SmithDixon\AppData\Local\Microsoft\Windows\Temporary Internet Files\Content.IE5\U4468N0X\MP9004312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841" y="5334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Creating equity is more than bubbling in answers or filling in the blanks…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6248400"/>
            <a:ext cx="2390398" cy="3416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n-US" dirty="0"/>
              <a:t>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22749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" y="0"/>
            <a:ext cx="914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00200" y="4724400"/>
            <a:ext cx="5791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5029200"/>
            <a:ext cx="5791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5410200"/>
            <a:ext cx="5791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5791200"/>
            <a:ext cx="434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600" y="4419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0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Helpful Questions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Did students underperform consistently on all subject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areas?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one subject area is the outlier, how did the school’s performance compare to the district and/or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state?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school’s performance is commensurate with the broader context, then there may be a curriculum concern that should be address by other stakeholders.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school’s performance is below the district and/or state’s performance, then the concern could be unique to that building.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large percent of students demonstrated the deficiency in a particular school, then you want to review local curriculum.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that there are no curriculum issues, you should review instructional practices.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do teachers provide instruction in this area?  Are they using evidence based and/or research based practices?  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More Helpful Questions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lvl="0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How does the performance of the subgroup compare to the performance of “All Students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does the performance of the subgroup compare to the performance of other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subgroups?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school has a “true subgroup issue” (i.e., students with disabilities), what variables are making the difference for the other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subgroups?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underperforming students, what are the relevant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trends?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kinds of information can be concluded from the progress monitoring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data?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these students represented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among multiple subgroups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such as EL and ED?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/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vow not to change the contents of the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“plan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regardless…!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latin typeface="Times New Roman" pitchFamily="18" charset="0"/>
                <a:cs typeface="Times New Roman" pitchFamily="18" charset="0"/>
              </a:rPr>
            </a:b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69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842058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2705557"/>
                </a:moveTo>
                <a:cubicBezTo>
                  <a:pt x="0" y="1211319"/>
                  <a:pt x="1211319" y="0"/>
                  <a:pt x="2705557" y="0"/>
                </a:cubicBezTo>
                <a:lnTo>
                  <a:pt x="2705557" y="2705557"/>
                </a:lnTo>
                <a:lnTo>
                  <a:pt x="0" y="2705557"/>
                </a:lnTo>
                <a:close/>
              </a:path>
            </a:pathLst>
          </a:custGeom>
          <a:gradFill>
            <a:gsLst>
              <a:gs pos="0">
                <a:srgbClr val="2C5D98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970239" rIns="177800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How well is the solution working?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72584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0"/>
                </a:moveTo>
                <a:cubicBezTo>
                  <a:pt x="1494238" y="0"/>
                  <a:pt x="2705557" y="1211319"/>
                  <a:pt x="2705557" y="2705557"/>
                </a:cubicBezTo>
                <a:lnTo>
                  <a:pt x="0" y="2705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970239" rIns="970239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is the Problem?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72584" y="3491483"/>
            <a:ext cx="2705558" cy="2705558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0"/>
                </a:moveTo>
                <a:cubicBezTo>
                  <a:pt x="2705557" y="1494238"/>
                  <a:pt x="1494238" y="2705557"/>
                  <a:pt x="0" y="2705557"/>
                </a:cubicBezTo>
                <a:lnTo>
                  <a:pt x="0" y="0"/>
                </a:lnTo>
                <a:lnTo>
                  <a:pt x="2705557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77800" tIns="177801" rIns="970240" bIns="97023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Why is it happening?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42058" y="3491484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2705557"/>
                </a:moveTo>
                <a:cubicBezTo>
                  <a:pt x="1211319" y="2705557"/>
                  <a:pt x="0" y="1494238"/>
                  <a:pt x="0" y="0"/>
                </a:cubicBezTo>
                <a:lnTo>
                  <a:pt x="2705557" y="0"/>
                </a:lnTo>
                <a:lnTo>
                  <a:pt x="2705557" y="27055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177800" rIns="177800" bIns="97023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shall we do about it?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4143032" y="286664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143032" y="317906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145802" y="3215878"/>
            <a:ext cx="30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 Solving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712866" y="304800"/>
            <a:ext cx="3330550" cy="199948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4705" tIns="108692" rIns="108692" bIns="608564" numCol="1" spcCol="1270" anchor="t" anchorCtr="0">
            <a:noAutofit/>
          </a:bodyPr>
          <a:lstStyle/>
          <a:p>
            <a:pPr marL="0" lvl="1" indent="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42058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2705557"/>
                </a:moveTo>
                <a:cubicBezTo>
                  <a:pt x="0" y="1211319"/>
                  <a:pt x="1211319" y="0"/>
                  <a:pt x="2705557" y="0"/>
                </a:cubicBezTo>
                <a:lnTo>
                  <a:pt x="2705557" y="2705557"/>
                </a:lnTo>
                <a:lnTo>
                  <a:pt x="0" y="2705557"/>
                </a:lnTo>
                <a:close/>
              </a:path>
            </a:pathLst>
          </a:custGeom>
          <a:gradFill>
            <a:gsLst>
              <a:gs pos="0">
                <a:srgbClr val="2C5D98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970239" rIns="177800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How well is the solution working?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72584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0"/>
                </a:moveTo>
                <a:cubicBezTo>
                  <a:pt x="1494238" y="0"/>
                  <a:pt x="2705557" y="1211319"/>
                  <a:pt x="2705557" y="2705557"/>
                </a:cubicBezTo>
                <a:lnTo>
                  <a:pt x="0" y="2705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970239" rIns="970239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is the Problem? 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72584" y="3491483"/>
            <a:ext cx="2705558" cy="2705558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0"/>
                </a:moveTo>
                <a:cubicBezTo>
                  <a:pt x="2705557" y="1494238"/>
                  <a:pt x="1494238" y="2705557"/>
                  <a:pt x="0" y="2705557"/>
                </a:cubicBezTo>
                <a:lnTo>
                  <a:pt x="0" y="0"/>
                </a:lnTo>
                <a:lnTo>
                  <a:pt x="2705557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77800" tIns="177801" rIns="970240" bIns="97023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Why is it happening?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42058" y="3491484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2705557"/>
                </a:moveTo>
                <a:cubicBezTo>
                  <a:pt x="1211319" y="2705557"/>
                  <a:pt x="0" y="1494238"/>
                  <a:pt x="0" y="0"/>
                </a:cubicBezTo>
                <a:lnTo>
                  <a:pt x="2705557" y="0"/>
                </a:lnTo>
                <a:lnTo>
                  <a:pt x="2705557" y="27055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177800" rIns="177800" bIns="97023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shall we do about it?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4143032" y="286664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143032" y="317906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145802" y="3215878"/>
            <a:ext cx="30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 Solving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9365" y="381000"/>
            <a:ext cx="2792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Digging the Data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does the data tell us?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there valid trends?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relative is the data to other data sets?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other questions do we have?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79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Based on your perspective, what are the trends? Keep mining the data until something sticks!</a:t>
            </a:r>
            <a:endParaRPr lang="en-US" dirty="0"/>
          </a:p>
        </p:txBody>
      </p:sp>
      <p:sp>
        <p:nvSpPr>
          <p:cNvPr id="4" name="AutoShape 2" descr="data:image/jpeg;base64,/9j/4AAQSkZJRgABAQAAAQABAAD/2wCEAAkGBhQQEBUUExQUFRUUFRcUFxcVGBwcGRcXFBUVFBQYFRwcGyYfHRkkGRQUHy8gIykpLCwsFR4xNTAqNSYrLCkBCQoKDgwOGg8PGjUkHxwsLCwsNS0xNDA0MSksLCwsLDQtKzU1NTU2KSwpLCksLDQsLDUvKiwsLCwsKiotLCw1Kf/AABEIAHgAcQMBIgACEQEDEQH/xAAbAAACAwEBAQAAAAAAAAAAAAAEBQADBgcBAv/EAEMQAAEDAQMJAwgIAwkAAAAAAAEAAgMRBAUhBhIxQVFhcZGhMoGxExUiM0KSwdEHFFJTYnLh8Bai0iNDVGOCk7LU8f/EABoBAQEAAwEBAAAAAAAAAAAAAAADAgQFAQb/xAAxEQACAAQBCgUDBQAAAAAAAAAAAQIDBBESBRMhMUFRYXGB8BQiMpGhUpLBBjNisdH/2gAMAwEAAhEDEQA/AO4qL5dIBpNOKDmvdg0Vdw+aAOXy94AqSBxSWW93nRRvUoN8hJqSSd6AdS3swaKuO5BS3q86PR8UDVSqAtMprWprtqro7xeParxxQlVKoBnHfJ1t5FEx3qw6yOISOqlUBpmTNdoIPevtZYOV0dte3Q49+PigNHVRJY75cNIB6Ill9s9qrfBAMVEB59h+2OqiA+bRdWca1J4oC0XcWaXDvRlr8udBAG4fHFKZbO+uIJ36UB9OsztleGKrOGnBUPDtRI4KiS3Tt15w2OAP6oA6q8qlZyjzfWQd7DTocOqtiyhsztMjoz/mNNOYqEAfVSq8gIkFY3sk/I4HpWqkoLe1hxwQHtVKpda78ij0uH76pXJlQ5+EbSd+j9UBpHPppKpfbm6sUkhs80uLjQJlDYWs7R/figDrKQ/tPzBubU89Sd2K7oNLaPO1xqVn7H/aktiAcRgaOGHHGvRN4MnnHGR9NzPmUPWmtY58iNg5BRAeYY9r/fKiHhkr9+lMRVEFnkkI9p/ot40FXHvosDen0jW2c+tMY+zEM3r2j3ldpvGzWZ3rWxuPAF3TFZS9cl7JL2Yy3eTXoanqFpzZU6LVF+D6Whr8nSfVJ0735u+iMFZfpLtjO05ko2SMBPMUKcWX6WIj66zObvifX+V1PFS3fR9H7Dqcx41Cz9syKkboIPH5iqgnPl93OpFBkmr9Nk/tNxZssrvnw8u1h2TMLf5tCP8AMMU7c6MtkG2JzXDoVyC05OSN9gn8uPgl4sr4nVY5zHDWCWu5ihVIav6kaU79PX0yYr/J1q05HY1aaHvBUNyWktzDaJMytaFxNKbziNa59YsvLxgwE7ntGqUB4/mFeqaSfSzaXR5ps8IfqewuaO9tT0IV1UQPacmZkiqgdsNzX2fJaOPF7qnx+a8tuUdjseBcwEahi7kKnnRcvt1+Wu018pKQD7LfRHfTE99UHHYANOKnHVQrRCb1PkCbF5prsjcXj9KROEEZ/M/DoDXr3LO2zKK0z9uRwB9lvojkNPfVSxXFJJ2WUG04DrpWnuvIUGhkcXfhYKDvJx6BRanTeCOjC8mUG3FEt2kxkNQQWkg1wIwNd29dAyYs99Op5J0rWbbQfR5PBdTgFqLlu6OyeqjjadpaC73j6XdVP4socaFoJ/Dp5Yqsulw6WzQrMv55YYJat/LT8Cv6hfH+Jsf+27+lRPvPJ+5m91RbWDi/c4ni39MP2ovluxh1JVarLE3Q/uGP75o213a9/tk7tXJL5bre1ZmoUOsgOhzTxwKEtFzV1HiMfBWz2J2sEeCCfZ5G4se4cCgALVk+ToKT2y5pBpbnDeKrQvva0x9oNkH4m/EYr4GVjB62B7d8bqjk6nisXCnrRaXPmSvRE1yZh7RdLPaiI3sNOiW2q52gVjLia9lw0DHGq6gy9LHN/esB2StLDzpRWzXfCxvlKMLftNIcK47DTUVB00t7DqS8uVktWxX5o5jYsmXv0g8AFqbsyLzcSA3xTOfKaKPCMVP4cfDBCi8rROfRbQb8f0VYZcMGpGhPraio/cjbGkN3RRaTUq8W4aGgIGzXK84yO/fDQEfHHGzRif33KhqBVjLD6wPcNjTQcv1T+yWyBoo2jOIp1SKyxGT2mMH4tPLR1Tmy3DHpJMnf6PIIA7zhH9433lF8+a4vu2clEANa7VMOy0Acz1wSmd7z2y48a0Tu03uxmFCe6g5lKrRejnaA1vAVKACM7x2SQh5b2kb2mMfxFDzCMfbx7TAeiodeMOvPb3Zw+aAF/iCH245Gb20cPgV6JbLNoljrsf6B64K76vBL2Xxu3VzTyNEHbMk2nU4dQgPq05IscKhpptbQjol/8GRg4k7SFT/DcsRrDI5v5XEdBRWSRW57cx0tRWtSG5w066b0ASywWaAY0NNv7oq5MpWDCNteAw5/+oeHJOpzpX14mvjgj2ss8A1YbUAPFLNNqoEwgsFMXFCm/c7BgV0LHvxPVAMII87BjXO4D46EystzSnEuEfA1d0wS6GR0ftFvA0TCyXnM7sAv3kYe9ggDvNLvv5eYUU8vafu4/e/VRAHvszTqQst0MKPUQCWW4dhS+0XCdbarVKIDn1rybB1EcQl/mq0Reple3c1xpy0LpzoQdQQ8t2MdqQHOPP1tjwe1ko/GzHm2i9mysc5no2dzX11Oq3qKjUt1NcQOg/vvS61XO9nZZnkmlBQd5OimAQGKDLXaD9kbvmUbZ8mWt9KR1TvPxK1kFwSu7bmxjY0ZzuZwTKy3BCzHNzztfj+iAzNisIOEUZdvphzOCbwXBI7tuDBsbieZwWgDaaF6gALPckTMc3OO1+PjgjgF6ogIooogBZrxY3S4E7BihxfTa9k0WXvua1NkcQxj26g1zw7q0g8kimyoePRzJc8mlA2Mk/6h/RVWzMT1WfUhn4VruuaZ02O8oz7VOOCILwBUmgXPcnprS+VpcGRjWHFznnRpo5tOg3Fby2VzDm6aYafgKqccODjyM4Y8SvZlUt7MGg53D5qtl9NOkEdVkLda5mEktrvafHOaR1CXOvuR5DWh5wxAzWjvLS89WhaqqINt10ffsY56Hbf2Z0qC2Mf2XAnZrX3LO1vaIHFZzJXPNc4tpsFTs151Oh4hML+L8z0Kd9fh8VTOeXFZ/krB5+HMulvlo0AnovqO+GHTULD2m8pIz6TSOGaRycG9HIaG85ZT6IJG1xAbybhzc7gp+Ig433Wd/Ytmou2jpkUzXCrSCNy+J7axmlwrs1oS4w7yQziCdwOze4/DgkGU8lqbITGyN7NQLnh/caZvKq2YFi4czyCXjdk11dh+b6bXsmm1XMvWM+1TiuZzZVSR1EkUzXbM1j8dgNWnm0q667Za5ZGkNbE2tazEueRua3NA7gOKzzb2lfDRr1WS5r439LnTPrbPtBRJ6S/eM9x//ZUWNlvIWW/+/wDCu9LqkdUtZUHYW/ILO2ixSg5pZLUmgGa/HgPKZtO/uXiixMR7clzSsILmhoGokV5BtOnetFaY85pFK8afEEdF6ogMteN0SjEMJ3toT0LT1SiO75XvoGPJH2g7DjnuIHI8VFEBrrku98Q9OnOp8PiiLzspe2jQCd9PiCvVEBlLddkrDXybwNrRXnmOB5gqm7rpmkdUMd+Z2HVxLjzbwXqiA2l3WcsZQ0ruP6BL72u57yS1oPe34t8VFEBl7ZYpWVBZIOAdTuzZM3/imFz3JLUEszRX2qA8gD1zuKiiA0n1Z273j/SvVFEB/9k="/>
          <p:cNvSpPr>
            <a:spLocks noChangeAspect="1" noChangeArrowheads="1"/>
          </p:cNvSpPr>
          <p:nvPr/>
        </p:nvSpPr>
        <p:spPr bwMode="auto">
          <a:xfrm>
            <a:off x="63500" y="-136525"/>
            <a:ext cx="10763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QEBUUExQUFRUUFRcUFxcVGBwcGRcXFBUVFBQYFRwcGyYfHRkkGRQUHy8gIykpLCwsFR4xNTAqNSYrLCkBCQoKDgwOGg8PGjUkHxwsLCwsNS0xNDA0MSksLCwsLDQtKzU1NTU2KSwpLCksLDQsLDUvKiwsLCwsKiotLCw1Kf/AABEIAHgAcQMBIgACEQEDEQH/xAAbAAACAwEBAQAAAAAAAAAAAAAEBQADBgcBAv/EAEMQAAEDAQMJAwgIAwkAAAAAAAEAAgMRBAUhBhIxQVFhcZGhMoGxExUiM0KSwdEHFFJTYnLh8Bai0iNDVGOCk7LU8f/EABoBAQEAAwEBAAAAAAAAAAAAAAADAgQFAQb/xAAxEQACAAQBCgUDBQAAAAAAAAAAAQIDBBESBRMhMUFRYXGB8BQiMpGhUpLBBjNisdH/2gAMAwEAAhEDEQA/AO4qL5dIBpNOKDmvdg0Vdw+aAOXy94AqSBxSWW93nRRvUoN8hJqSSd6AdS3swaKuO5BS3q86PR8UDVSqAtMprWprtqro7xeParxxQlVKoBnHfJ1t5FEx3qw6yOISOqlUBpmTNdoIPevtZYOV0dte3Q49+PigNHVRJY75cNIB6Ill9s9qrfBAMVEB59h+2OqiA+bRdWca1J4oC0XcWaXDvRlr8udBAG4fHFKZbO+uIJ36UB9OsztleGKrOGnBUPDtRI4KiS3Tt15w2OAP6oA6q8qlZyjzfWQd7DTocOqtiyhsztMjoz/mNNOYqEAfVSq8gIkFY3sk/I4HpWqkoLe1hxwQHtVKpda78ij0uH76pXJlQ5+EbSd+j9UBpHPppKpfbm6sUkhs80uLjQJlDYWs7R/figDrKQ/tPzBubU89Sd2K7oNLaPO1xqVn7H/aktiAcRgaOGHHGvRN4MnnHGR9NzPmUPWmtY58iNg5BRAeYY9r/fKiHhkr9+lMRVEFnkkI9p/ot40FXHvosDen0jW2c+tMY+zEM3r2j3ldpvGzWZ3rWxuPAF3TFZS9cl7JL2Yy3eTXoanqFpzZU6LVF+D6Whr8nSfVJ0735u+iMFZfpLtjO05ko2SMBPMUKcWX6WIj66zObvifX+V1PFS3fR9H7Dqcx41Cz9syKkboIPH5iqgnPl93OpFBkmr9Nk/tNxZssrvnw8u1h2TMLf5tCP8AMMU7c6MtkG2JzXDoVyC05OSN9gn8uPgl4sr4nVY5zHDWCWu5ihVIav6kaU79PX0yYr/J1q05HY1aaHvBUNyWktzDaJMytaFxNKbziNa59YsvLxgwE7ntGqUB4/mFeqaSfSzaXR5ps8IfqewuaO9tT0IV1UQPacmZkiqgdsNzX2fJaOPF7qnx+a8tuUdjseBcwEahi7kKnnRcvt1+Wu018pKQD7LfRHfTE99UHHYANOKnHVQrRCb1PkCbF5prsjcXj9KROEEZ/M/DoDXr3LO2zKK0z9uRwB9lvojkNPfVSxXFJJ2WUG04DrpWnuvIUGhkcXfhYKDvJx6BRanTeCOjC8mUG3FEt2kxkNQQWkg1wIwNd29dAyYs99Op5J0rWbbQfR5PBdTgFqLlu6OyeqjjadpaC73j6XdVP4socaFoJ/Dp5Yqsulw6WzQrMv55YYJat/LT8Cv6hfH+Jsf+27+lRPvPJ+5m91RbWDi/c4ni39MP2ovluxh1JVarLE3Q/uGP75o213a9/tk7tXJL5bre1ZmoUOsgOhzTxwKEtFzV1HiMfBWz2J2sEeCCfZ5G4se4cCgALVk+ToKT2y5pBpbnDeKrQvva0x9oNkH4m/EYr4GVjB62B7d8bqjk6nisXCnrRaXPmSvRE1yZh7RdLPaiI3sNOiW2q52gVjLia9lw0DHGq6gy9LHN/esB2StLDzpRWzXfCxvlKMLftNIcK47DTUVB00t7DqS8uVktWxX5o5jYsmXv0g8AFqbsyLzcSA3xTOfKaKPCMVP4cfDBCi8rROfRbQb8f0VYZcMGpGhPraio/cjbGkN3RRaTUq8W4aGgIGzXK84yO/fDQEfHHGzRif33KhqBVjLD6wPcNjTQcv1T+yWyBoo2jOIp1SKyxGT2mMH4tPLR1Tmy3DHpJMnf6PIIA7zhH9433lF8+a4vu2clEANa7VMOy0Acz1wSmd7z2y48a0Tu03uxmFCe6g5lKrRejnaA1vAVKACM7x2SQh5b2kb2mMfxFDzCMfbx7TAeiodeMOvPb3Zw+aAF/iCH245Gb20cPgV6JbLNoljrsf6B64K76vBL2Xxu3VzTyNEHbMk2nU4dQgPq05IscKhpptbQjol/8GRg4k7SFT/DcsRrDI5v5XEdBRWSRW57cx0tRWtSG5w066b0ASywWaAY0NNv7oq5MpWDCNteAw5/+oeHJOpzpX14mvjgj2ss8A1YbUAPFLNNqoEwgsFMXFCm/c7BgV0LHvxPVAMII87BjXO4D46EystzSnEuEfA1d0wS6GR0ftFvA0TCyXnM7sAv3kYe9ggDvNLvv5eYUU8vafu4/e/VRAHvszTqQst0MKPUQCWW4dhS+0XCdbarVKIDn1rybB1EcQl/mq0Reple3c1xpy0LpzoQdQQ8t2MdqQHOPP1tjwe1ko/GzHm2i9mysc5no2dzX11Oq3qKjUt1NcQOg/vvS61XO9nZZnkmlBQd5OimAQGKDLXaD9kbvmUbZ8mWt9KR1TvPxK1kFwSu7bmxjY0ZzuZwTKy3BCzHNzztfj+iAzNisIOEUZdvphzOCbwXBI7tuDBsbieZwWgDaaF6gALPckTMc3OO1+PjgjgF6ogIooogBZrxY3S4E7BihxfTa9k0WXvua1NkcQxj26g1zw7q0g8kimyoePRzJc8mlA2Mk/6h/RVWzMT1WfUhn4VruuaZ02O8oz7VOOCILwBUmgXPcnprS+VpcGRjWHFznnRpo5tOg3Fby2VzDm6aYafgKqccODjyM4Y8SvZlUt7MGg53D5qtl9NOkEdVkLda5mEktrvafHOaR1CXOvuR5DWh5wxAzWjvLS89WhaqqINt10ffsY56Hbf2Z0qC2Mf2XAnZrX3LO1vaIHFZzJXPNc4tpsFTs151Oh4hML+L8z0Kd9fh8VTOeXFZ/krB5+HMulvlo0AnovqO+GHTULD2m8pIz6TSOGaRycG9HIaG85ZT6IJG1xAbybhzc7gp+Ig433Wd/Ytmou2jpkUzXCrSCNy+J7axmlwrs1oS4w7yQziCdwOze4/DgkGU8lqbITGyN7NQLnh/caZvKq2YFi4czyCXjdk11dh+b6bXsmm1XMvWM+1TiuZzZVSR1EkUzXbM1j8dgNWnm0q667Za5ZGkNbE2tazEueRua3NA7gOKzzb2lfDRr1WS5r439LnTPrbPtBRJ6S/eM9x//ZUWNlvIWW/+/wDCu9LqkdUtZUHYW/ILO2ixSg5pZLUmgGa/HgPKZtO/uXiixMR7clzSsILmhoGokV5BtOnetFaY85pFK8afEEdF6ogMteN0SjEMJ3toT0LT1SiO75XvoGPJH2g7DjnuIHI8VFEBrrku98Q9OnOp8PiiLzspe2jQCd9PiCvVEBlLddkrDXybwNrRXnmOB5gqm7rpmkdUMd+Z2HVxLjzbwXqiA2l3WcsZQ0ruP6BL72u57yS1oPe34t8VFEBl7ZYpWVBZIOAdTuzZM3/imFz3JLUEszRX2qA8gD1zuKiiA0n1Z273j/SvVFEB/9k="/>
          <p:cNvSpPr>
            <a:spLocks noChangeAspect="1" noChangeArrowheads="1"/>
          </p:cNvSpPr>
          <p:nvPr/>
        </p:nvSpPr>
        <p:spPr bwMode="auto">
          <a:xfrm>
            <a:off x="215900" y="15875"/>
            <a:ext cx="10763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hQQEBUUExQUFRUUFRcUFxcVGBwcGRcXFBUVFBQYFRwcGyYfHRkkGRQUHy8gIykpLCwsFR4xNTAqNSYrLCkBCQoKDgwOGg8PGjUkHxwsLCwsNS0xNDA0MSksLCwsLDQtKzU1NTU2KSwpLCksLDQsLDUvKiwsLCwsKiotLCw1Kf/AABEIAHgAcQMBIgACEQEDEQH/xAAbAAACAwEBAQAAAAAAAAAAAAAEBQADBgcBAv/EAEMQAAEDAQMJAwgIAwkAAAAAAAEAAgMRBAUhBhIxQVFhcZGhMoGxExUiM0KSwdEHFFJTYnLh8Bai0iNDVGOCk7LU8f/EABoBAQEAAwEBAAAAAAAAAAAAAAADAgQFAQb/xAAxEQACAAQBCgUDBQAAAAAAAAAAAQIDBBESBRMhMUFRYXGB8BQiMpGhUpLBBjNisdH/2gAMAwEAAhEDEQA/AO4qL5dIBpNOKDmvdg0Vdw+aAOXy94AqSBxSWW93nRRvUoN8hJqSSd6AdS3swaKuO5BS3q86PR8UDVSqAtMprWprtqro7xeParxxQlVKoBnHfJ1t5FEx3qw6yOISOqlUBpmTNdoIPevtZYOV0dte3Q49+PigNHVRJY75cNIB6Ill9s9qrfBAMVEB59h+2OqiA+bRdWca1J4oC0XcWaXDvRlr8udBAG4fHFKZbO+uIJ36UB9OsztleGKrOGnBUPDtRI4KiS3Tt15w2OAP6oA6q8qlZyjzfWQd7DTocOqtiyhsztMjoz/mNNOYqEAfVSq8gIkFY3sk/I4HpWqkoLe1hxwQHtVKpda78ij0uH76pXJlQ5+EbSd+j9UBpHPppKpfbm6sUkhs80uLjQJlDYWs7R/figDrKQ/tPzBubU89Sd2K7oNLaPO1xqVn7H/aktiAcRgaOGHHGvRN4MnnHGR9NzPmUPWmtY58iNg5BRAeYY9r/fKiHhkr9+lMRVEFnkkI9p/ot40FXHvosDen0jW2c+tMY+zEM3r2j3ldpvGzWZ3rWxuPAF3TFZS9cl7JL2Yy3eTXoanqFpzZU6LVF+D6Whr8nSfVJ0735u+iMFZfpLtjO05ko2SMBPMUKcWX6WIj66zObvifX+V1PFS3fR9H7Dqcx41Cz9syKkboIPH5iqgnPl93OpFBkmr9Nk/tNxZssrvnw8u1h2TMLf5tCP8AMMU7c6MtkG2JzXDoVyC05OSN9gn8uPgl4sr4nVY5zHDWCWu5ihVIav6kaU79PX0yYr/J1q05HY1aaHvBUNyWktzDaJMytaFxNKbziNa59YsvLxgwE7ntGqUB4/mFeqaSfSzaXR5ps8IfqewuaO9tT0IV1UQPacmZkiqgdsNzX2fJaOPF7qnx+a8tuUdjseBcwEahi7kKnnRcvt1+Wu018pKQD7LfRHfTE99UHHYANOKnHVQrRCb1PkCbF5prsjcXj9KROEEZ/M/DoDXr3LO2zKK0z9uRwB9lvojkNPfVSxXFJJ2WUG04DrpWnuvIUGhkcXfhYKDvJx6BRanTeCOjC8mUG3FEt2kxkNQQWkg1wIwNd29dAyYs99Op5J0rWbbQfR5PBdTgFqLlu6OyeqjjadpaC73j6XdVP4socaFoJ/Dp5Yqsulw6WzQrMv55YYJat/LT8Cv6hfH+Jsf+27+lRPvPJ+5m91RbWDi/c4ni39MP2ovluxh1JVarLE3Q/uGP75o213a9/tk7tXJL5bre1ZmoUOsgOhzTxwKEtFzV1HiMfBWz2J2sEeCCfZ5G4se4cCgALVk+ToKT2y5pBpbnDeKrQvva0x9oNkH4m/EYr4GVjB62B7d8bqjk6nisXCnrRaXPmSvRE1yZh7RdLPaiI3sNOiW2q52gVjLia9lw0DHGq6gy9LHN/esB2StLDzpRWzXfCxvlKMLftNIcK47DTUVB00t7DqS8uVktWxX5o5jYsmXv0g8AFqbsyLzcSA3xTOfKaKPCMVP4cfDBCi8rROfRbQb8f0VYZcMGpGhPraio/cjbGkN3RRaTUq8W4aGgIGzXK84yO/fDQEfHHGzRif33KhqBVjLD6wPcNjTQcv1T+yWyBoo2jOIp1SKyxGT2mMH4tPLR1Tmy3DHpJMnf6PIIA7zhH9433lF8+a4vu2clEANa7VMOy0Acz1wSmd7z2y48a0Tu03uxmFCe6g5lKrRejnaA1vAVKACM7x2SQh5b2kb2mMfxFDzCMfbx7TAeiodeMOvPb3Zw+aAF/iCH245Gb20cPgV6JbLNoljrsf6B64K76vBL2Xxu3VzTyNEHbMk2nU4dQgPq05IscKhpptbQjol/8GRg4k7SFT/DcsRrDI5v5XEdBRWSRW57cx0tRWtSG5w066b0ASywWaAY0NNv7oq5MpWDCNteAw5/+oeHJOpzpX14mvjgj2ss8A1YbUAPFLNNqoEwgsFMXFCm/c7BgV0LHvxPVAMII87BjXO4D46EystzSnEuEfA1d0wS6GR0ftFvA0TCyXnM7sAv3kYe9ggDvNLvv5eYUU8vafu4/e/VRAHvszTqQst0MKPUQCWW4dhS+0XCdbarVKIDn1rybB1EcQl/mq0Reple3c1xpy0LpzoQdQQ8t2MdqQHOPP1tjwe1ko/GzHm2i9mysc5no2dzX11Oq3qKjUt1NcQOg/vvS61XO9nZZnkmlBQd5OimAQGKDLXaD9kbvmUbZ8mWt9KR1TvPxK1kFwSu7bmxjY0ZzuZwTKy3BCzHNzztfj+iAzNisIOEUZdvphzOCbwXBI7tuDBsbieZwWgDaaF6gALPckTMc3OO1+PjgjgF6ogIooogBZrxY3S4E7BihxfTa9k0WXvua1NkcQxj26g1zw7q0g8kimyoePRzJc8mlA2Mk/6h/RVWzMT1WfUhn4VruuaZ02O8oz7VOOCILwBUmgXPcnprS+VpcGRjWHFznnRpo5tOg3Fby2VzDm6aYafgKqccODjyM4Y8SvZlUt7MGg53D5qtl9NOkEdVkLda5mEktrvafHOaR1CXOvuR5DWh5wxAzWjvLS89WhaqqINt10ffsY56Hbf2Z0qC2Mf2XAnZrX3LO1vaIHFZzJXPNc4tpsFTs151Oh4hML+L8z0Kd9fh8VTOeXFZ/krB5+HMulvlo0AnovqO+GHTULD2m8pIz6TSOGaRycG9HIaG85ZT6IJG1xAbybhzc7gp+Ig433Wd/Ytmou2jpkUzXCrSCNy+J7axmlwrs1oS4w7yQziCdwOze4/DgkGU8lqbITGyN7NQLnh/caZvKq2YFi4czyCXjdk11dh+b6bXsmm1XMvWM+1TiuZzZVSR1EkUzXbM1j8dgNWnm0q667Za5ZGkNbE2tazEueRua3NA7gOKzzb2lfDRr1WS5r439LnTPrbPtBRJ6S/eM9x//ZUWNlvIWW/+/wDCu9LqkdUtZUHYW/ILO2ixSg5pZLUmgGa/HgPKZtO/uXiixMR7clzSsILmhoGokV5BtOnetFaY85pFK8afEEdF6ogMteN0SjEMJ3toT0LT1SiO75XvoGPJH2g7DjnuIHI8VFEBrrku98Q9OnOp8PiiLzspe2jQCd9PiCvVEBlLddkrDXybwNrRXnmOB5gqm7rpmkdUMd+Z2HVxLjzbwXqiA2l3WcsZQ0ruP6BL72u57yS1oPe34t8VFEBl7ZYpWVBZIOAdTuzZM3/imFz3JLUEszRX2qA8gD1zuKiiA0n1Z273j/SvVFEB/9k="/>
          <p:cNvSpPr>
            <a:spLocks noChangeAspect="1" noChangeArrowheads="1"/>
          </p:cNvSpPr>
          <p:nvPr/>
        </p:nvSpPr>
        <p:spPr bwMode="auto">
          <a:xfrm>
            <a:off x="368300" y="168275"/>
            <a:ext cx="10763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40" name="Picture 8" descr="http://ec.l.thumbs.canstockphoto.com/canstock835583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773198"/>
            <a:ext cx="61753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831" y="2121932"/>
            <a:ext cx="206057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585" y="2667000"/>
            <a:ext cx="206057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586" y="3305715"/>
            <a:ext cx="20605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193" y="3962400"/>
            <a:ext cx="206057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737250" y="4629912"/>
            <a:ext cx="3330550" cy="199948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34705" tIns="608565" rIns="108692" bIns="108691" numCol="1" spcCol="1270" anchor="b" anchorCtr="0">
            <a:noAutofit/>
          </a:bodyPr>
          <a:lstStyle/>
          <a:p>
            <a:pPr marL="0" lvl="1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42058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2705557"/>
                </a:moveTo>
                <a:cubicBezTo>
                  <a:pt x="0" y="1211319"/>
                  <a:pt x="1211319" y="0"/>
                  <a:pt x="2705557" y="0"/>
                </a:cubicBezTo>
                <a:lnTo>
                  <a:pt x="2705557" y="2705557"/>
                </a:lnTo>
                <a:lnTo>
                  <a:pt x="0" y="2705557"/>
                </a:lnTo>
                <a:close/>
              </a:path>
            </a:pathLst>
          </a:custGeom>
          <a:gradFill>
            <a:gsLst>
              <a:gs pos="0">
                <a:srgbClr val="2C5D98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970239" rIns="177800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How well is the solution working?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72584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0"/>
                </a:moveTo>
                <a:cubicBezTo>
                  <a:pt x="1494238" y="0"/>
                  <a:pt x="2705557" y="1211319"/>
                  <a:pt x="2705557" y="2705557"/>
                </a:cubicBezTo>
                <a:lnTo>
                  <a:pt x="0" y="2705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970239" rIns="970239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is the Problem?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72584" y="3491483"/>
            <a:ext cx="2705558" cy="2705558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0"/>
                </a:moveTo>
                <a:cubicBezTo>
                  <a:pt x="2705557" y="1494238"/>
                  <a:pt x="1494238" y="2705557"/>
                  <a:pt x="0" y="2705557"/>
                </a:cubicBezTo>
                <a:lnTo>
                  <a:pt x="0" y="0"/>
                </a:lnTo>
                <a:lnTo>
                  <a:pt x="2705557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77800" tIns="177801" rIns="970240" bIns="97023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Why is it happening?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42058" y="3491484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2705557"/>
                </a:moveTo>
                <a:cubicBezTo>
                  <a:pt x="1211319" y="2705557"/>
                  <a:pt x="0" y="1494238"/>
                  <a:pt x="0" y="0"/>
                </a:cubicBezTo>
                <a:lnTo>
                  <a:pt x="2705557" y="0"/>
                </a:lnTo>
                <a:lnTo>
                  <a:pt x="2705557" y="27055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177800" rIns="177800" bIns="97023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shall we do about it?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4143032" y="286664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143032" y="317906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145802" y="3215878"/>
            <a:ext cx="30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 Solving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3455" y="5257799"/>
            <a:ext cx="2639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Thinking about “Why”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do we have the data we have?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it an “all students” issue, subgroup issue, or student issue?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there necessary changes for curriculum and/or instruction?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the “true” barriers?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ynamesnotmommy.com/wp-content/uploads/2013/05/question-mar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4256"/>
            <a:ext cx="7162800" cy="45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815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variables create inequitable opportunities in education?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6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the barriers (why) contributing to the challenges.  Go deep enough to ensure you found the root cause of the problem.</a:t>
            </a:r>
            <a:endParaRPr lang="en-US" dirty="0"/>
          </a:p>
        </p:txBody>
      </p:sp>
      <p:pic>
        <p:nvPicPr>
          <p:cNvPr id="20482" name="Picture 2" descr="http://t0.gstatic.com/images?q=tbn:ANd9GcQ0ldI4Puoc9OUuSVbyZfBkuwpA4O-Ergq0c1ZzgICNQFRLXD2id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73" y="3505200"/>
            <a:ext cx="309939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0490200" cy="1049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Why do we have the data that we have? Sometimes, asking “why” forces you to redefine the “what”!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52401" y="4553712"/>
            <a:ext cx="3657599" cy="199948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accent3">
              <a:lumMod val="75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692" tIns="608565" rIns="1034705" bIns="108691" numCol="1" spcCol="1270" anchor="b" anchorCtr="0">
            <a:noAutofit/>
          </a:bodyPr>
          <a:lstStyle/>
          <a:p>
            <a:pPr marL="0" lvl="1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42058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2705557"/>
                </a:moveTo>
                <a:cubicBezTo>
                  <a:pt x="0" y="1211319"/>
                  <a:pt x="1211319" y="0"/>
                  <a:pt x="2705557" y="0"/>
                </a:cubicBezTo>
                <a:lnTo>
                  <a:pt x="2705557" y="2705557"/>
                </a:lnTo>
                <a:lnTo>
                  <a:pt x="0" y="2705557"/>
                </a:lnTo>
                <a:close/>
              </a:path>
            </a:pathLst>
          </a:custGeom>
          <a:gradFill>
            <a:gsLst>
              <a:gs pos="0">
                <a:srgbClr val="2C5D98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970239" rIns="177800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How well is the solution working?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72584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0"/>
                </a:moveTo>
                <a:cubicBezTo>
                  <a:pt x="1494238" y="0"/>
                  <a:pt x="2705557" y="1211319"/>
                  <a:pt x="2705557" y="2705557"/>
                </a:cubicBezTo>
                <a:lnTo>
                  <a:pt x="0" y="2705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970239" rIns="970239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is the Problem?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72584" y="3491483"/>
            <a:ext cx="2705558" cy="2705558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0"/>
                </a:moveTo>
                <a:cubicBezTo>
                  <a:pt x="2705557" y="1494238"/>
                  <a:pt x="1494238" y="2705557"/>
                  <a:pt x="0" y="2705557"/>
                </a:cubicBezTo>
                <a:lnTo>
                  <a:pt x="0" y="0"/>
                </a:lnTo>
                <a:lnTo>
                  <a:pt x="2705557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77800" tIns="177801" rIns="970240" bIns="97023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Why is it happening?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42058" y="3491484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2705557"/>
                </a:moveTo>
                <a:cubicBezTo>
                  <a:pt x="1211319" y="2705557"/>
                  <a:pt x="0" y="1494238"/>
                  <a:pt x="0" y="0"/>
                </a:cubicBezTo>
                <a:lnTo>
                  <a:pt x="2705557" y="0"/>
                </a:lnTo>
                <a:lnTo>
                  <a:pt x="2705557" y="27055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177800" rIns="177800" bIns="97023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shall we do about it?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4143032" y="286664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143032" y="317906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145802" y="3215878"/>
            <a:ext cx="30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 Solving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967882"/>
            <a:ext cx="2639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Planning and Implementing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can we address barriers and develop an effective action plan?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data will inform us that these activities are working?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will we ensure fidelity of implementation?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Devise a plan to address the main causes of the problem.  Ensure that each plan is measurable!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074" name="Picture 2" descr="http://blogs.msdn.com/blogfiles/willy-peter_schaub/WindowsLiveWriter/MVPGlobalSummitfromaRangersperspective_D4A9/CLIPART_OF_15186_SM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267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52400" y="304800"/>
            <a:ext cx="3482949" cy="199948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692" tIns="108692" rIns="1034705" bIns="608564" numCol="1" spcCol="1270" anchor="t" anchorCtr="0">
            <a:noAutofit/>
          </a:bodyPr>
          <a:lstStyle/>
          <a:p>
            <a:pPr marL="0" lvl="1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42058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2705557"/>
                </a:moveTo>
                <a:cubicBezTo>
                  <a:pt x="0" y="1211319"/>
                  <a:pt x="1211319" y="0"/>
                  <a:pt x="2705557" y="0"/>
                </a:cubicBezTo>
                <a:lnTo>
                  <a:pt x="2705557" y="2705557"/>
                </a:lnTo>
                <a:lnTo>
                  <a:pt x="0" y="2705557"/>
                </a:lnTo>
                <a:close/>
              </a:path>
            </a:pathLst>
          </a:custGeom>
          <a:gradFill>
            <a:gsLst>
              <a:gs pos="0">
                <a:srgbClr val="2C5D98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970239" rIns="177800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How well is the solution working?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72584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0"/>
                </a:moveTo>
                <a:cubicBezTo>
                  <a:pt x="1494238" y="0"/>
                  <a:pt x="2705557" y="1211319"/>
                  <a:pt x="2705557" y="2705557"/>
                </a:cubicBezTo>
                <a:lnTo>
                  <a:pt x="0" y="2705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970239" rIns="970239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is the Problem?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72584" y="3491483"/>
            <a:ext cx="2705558" cy="2705558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0"/>
                </a:moveTo>
                <a:cubicBezTo>
                  <a:pt x="2705557" y="1494238"/>
                  <a:pt x="1494238" y="2705557"/>
                  <a:pt x="0" y="2705557"/>
                </a:cubicBezTo>
                <a:lnTo>
                  <a:pt x="0" y="0"/>
                </a:lnTo>
                <a:lnTo>
                  <a:pt x="2705557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77800" tIns="177801" rIns="970240" bIns="97023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Why is it happening?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42058" y="3491484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2705557"/>
                </a:moveTo>
                <a:cubicBezTo>
                  <a:pt x="1211319" y="2705557"/>
                  <a:pt x="0" y="1494238"/>
                  <a:pt x="0" y="0"/>
                </a:cubicBezTo>
                <a:lnTo>
                  <a:pt x="2705557" y="0"/>
                </a:lnTo>
                <a:lnTo>
                  <a:pt x="2705557" y="27055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177800" rIns="177800" bIns="97023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shall we do about it?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4143032" y="286664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143032" y="317906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145802" y="3215878"/>
            <a:ext cx="30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 Solving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127" y="533400"/>
            <a:ext cx="282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Reflecting, Celebrating &amp; Regrouping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we getting the desired results?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can we celebrate small successes?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can we adjust plans, as needed?</a:t>
            </a:r>
          </a:p>
        </p:txBody>
      </p:sp>
    </p:spTree>
    <p:extLst>
      <p:ext uri="{BB962C8B-B14F-4D97-AF65-F5344CB8AC3E}">
        <p14:creationId xmlns:p14="http://schemas.microsoft.com/office/powerpoint/2010/main" val="29476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Don’t forget to check your progress…Monitor and Adjust!</a:t>
            </a:r>
            <a:endParaRPr lang="en-US" dirty="0"/>
          </a:p>
        </p:txBody>
      </p:sp>
      <p:pic>
        <p:nvPicPr>
          <p:cNvPr id="21506" name="Picture 2" descr="http://thumbs.gograph.com/gg574399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343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0"/>
            <a:ext cx="8763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What does my school’s enrollment look like (e.g., racial/ethnic group and disability category)?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0"/>
            <a:ext cx="8763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How do I begin to put a face on the at-risk subgroup within the subgroup?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59238" y="43160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Autism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1243" y="1233100"/>
            <a:ext cx="42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Specific Learning  Disabilities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4098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Speech/Language Impairment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1820" y="571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Emotional &amp; Behavioral Disorders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5202" y="5143627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Other Health Impairments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1125" y="17563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Hispanic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2602" y="448500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White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166092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Black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604" y="3848340"/>
            <a:ext cx="257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Pacific Islander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2371" y="380217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Asian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91426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Intellectual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Disabilities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400" y="2612282"/>
            <a:ext cx="3088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Economically Disadvantaged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9710" y="2925010"/>
            <a:ext cx="44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English Language Learner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0"/>
            <a:ext cx="8763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Are there trends among the at-risk students?  If so, how can you address these barriers first?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ynamesnotmommy.com/wp-content/uploads/2013/05/question-mar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4256"/>
            <a:ext cx="7162800" cy="45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do you provide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“equality in education for at-risk students?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do you measure the results?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44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47400" y="2612282"/>
            <a:ext cx="3088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Economically Disadvantaged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9710" y="2925010"/>
            <a:ext cx="44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Transient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7265" y="344310"/>
            <a:ext cx="604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General Education Setting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46180" y="3386675"/>
            <a:ext cx="3088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Attendance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0999" y="2079486"/>
            <a:ext cx="396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Behavior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1237900"/>
            <a:ext cx="470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Course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Completion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2959" y="4724400"/>
            <a:ext cx="385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Homelessness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4572000"/>
            <a:ext cx="4150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Developmental Delays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0490200" cy="1049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can I apply the problem solving framework to resolve student-level issues?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842058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2705557"/>
                </a:moveTo>
                <a:cubicBezTo>
                  <a:pt x="0" y="1211319"/>
                  <a:pt x="1211319" y="0"/>
                  <a:pt x="2705557" y="0"/>
                </a:cubicBezTo>
                <a:lnTo>
                  <a:pt x="2705557" y="2705557"/>
                </a:lnTo>
                <a:lnTo>
                  <a:pt x="0" y="2705557"/>
                </a:lnTo>
                <a:close/>
              </a:path>
            </a:pathLst>
          </a:custGeom>
          <a:gradFill>
            <a:gsLst>
              <a:gs pos="0">
                <a:srgbClr val="2C5D98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970239" rIns="177800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How well is the solution working?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72584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0"/>
                </a:moveTo>
                <a:cubicBezTo>
                  <a:pt x="1494238" y="0"/>
                  <a:pt x="2705557" y="1211319"/>
                  <a:pt x="2705557" y="2705557"/>
                </a:cubicBezTo>
                <a:lnTo>
                  <a:pt x="0" y="2705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970239" rIns="970239" bIns="1778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is the Problem?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72584" y="3491483"/>
            <a:ext cx="2705558" cy="2705558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0"/>
                </a:moveTo>
                <a:cubicBezTo>
                  <a:pt x="2705557" y="1494238"/>
                  <a:pt x="1494238" y="2705557"/>
                  <a:pt x="0" y="2705557"/>
                </a:cubicBezTo>
                <a:lnTo>
                  <a:pt x="0" y="0"/>
                </a:lnTo>
                <a:lnTo>
                  <a:pt x="2705557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77800" tIns="177801" rIns="970240" bIns="97023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Why is it happening?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42058" y="3491484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2705557"/>
                </a:moveTo>
                <a:cubicBezTo>
                  <a:pt x="1211319" y="2705557"/>
                  <a:pt x="0" y="1494238"/>
                  <a:pt x="0" y="0"/>
                </a:cubicBezTo>
                <a:lnTo>
                  <a:pt x="2705557" y="0"/>
                </a:lnTo>
                <a:lnTo>
                  <a:pt x="2705557" y="27055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177800" rIns="177800" bIns="97023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tx1"/>
                </a:solidFill>
              </a:rPr>
              <a:t>What shall we do about it?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4143032" y="286664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143032" y="317906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145802" y="3215878"/>
            <a:ext cx="30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 Solving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Next Steps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ynamesnotmommy.com/wp-content/uploads/2013/05/question-mar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01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756009">
            <a:off x="3568994" y="3267519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756009">
            <a:off x="2411562" y="1743519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756009">
            <a:off x="2182961" y="14332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756009">
            <a:off x="5002361" y="283114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7522" y="6248400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756009">
            <a:off x="3568994" y="3267519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756009">
            <a:off x="4621360" y="181972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867400" y="6124353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0" y="6117264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6124353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9" y="0"/>
            <a:ext cx="90123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756009">
            <a:off x="6831160" y="1895918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756009">
            <a:off x="3630761" y="3419918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694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09800" y="6248400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19600" y="6209413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6241311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3600" y="6177515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29400" y="6198780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6212957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91400" y="6181059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that working for you?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1050" y="1947863"/>
            <a:ext cx="2157413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33525"/>
            <a:ext cx="64008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1905000" y="24384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/>
              <a:t>Fiscal Self Assessment</a:t>
            </a: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2514600" y="35814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Additional Collaboration with School Improvement Specialists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494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285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18573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446088" y="2438400"/>
            <a:ext cx="800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Does this look familiar?</a:t>
            </a:r>
            <a:endParaRPr lang="en-US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533525"/>
            <a:ext cx="387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Equitable Learning Opportunities for At-Risk Students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879" y="23884"/>
            <a:ext cx="7543800" cy="12362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you currently review data 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at-risk groups?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01" y="1295400"/>
            <a:ext cx="67507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7400" y="5638800"/>
            <a:ext cx="2390398" cy="3416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n-US" dirty="0"/>
              <a:t>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36752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486400"/>
            <a:ext cx="8839200" cy="1143000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Data Faux Pas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Where is the “focus”?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Distribution of  Focus Schools in a Large Metro School District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205180"/>
              </p:ext>
            </p:extLst>
          </p:nvPr>
        </p:nvGraphicFramePr>
        <p:xfrm>
          <a:off x="914400" y="1371599"/>
          <a:ext cx="6781801" cy="4642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/>
                <a:gridCol w="1066800"/>
                <a:gridCol w="1066800"/>
                <a:gridCol w="685800"/>
                <a:gridCol w="1066800"/>
                <a:gridCol w="914400"/>
                <a:gridCol w="990601"/>
              </a:tblGrid>
              <a:tr h="30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SCHOOL 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MAX VALUE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MIN VALUE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GAP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MAX GROUP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MIN GROUP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REASON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4596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School 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0.790676417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-3.808957952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4.6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Asian/Pacific Islander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4596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School</a:t>
                      </a:r>
                      <a:r>
                        <a:rPr lang="en-US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0.302559415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-4.28702011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4.59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Asian/Pacific Islander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4596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School 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0.701096892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-3.769652651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4.47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Asian/Pacific Islander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1708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0.521978022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-3.771585557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4.29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HIS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Grad Rate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1708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0.120658135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-4.077696527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Hispanic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1708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0.163619744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-3.924131627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4.09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LEP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4596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0.319926874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-3.65630713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3.98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Asian/Pacific Islander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30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-0.023765996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-3.926873857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3.9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Hispanic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2650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1.037477148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-2.816270567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3.85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Asian/Pacific Islander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30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J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-0.153564899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-3.870201097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3.72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Black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1708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0.302197802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-3.40266876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HIS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Grad Rate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1708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-1.395795247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-4.953382084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3.56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Black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1708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-0.821755027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-4.34095064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3.52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Hispanic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2768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0.23583181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-3.227605119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3.46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Asian/Pacific Islander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  <a:tr h="30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-0.445155393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-3.863802559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3.42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White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SWD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Achievement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2" marR="7702" marT="7702" marB="0" anchor="b"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 rot="2073271">
            <a:off x="5965751" y="12954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762597">
            <a:off x="5181600" y="12954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62600" y="1740193"/>
            <a:ext cx="838200" cy="45151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Focus School O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212472"/>
              </p:ext>
            </p:extLst>
          </p:nvPr>
        </p:nvGraphicFramePr>
        <p:xfrm>
          <a:off x="152400" y="1981200"/>
          <a:ext cx="8686799" cy="1112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0720"/>
                <a:gridCol w="1978573"/>
                <a:gridCol w="1088215"/>
                <a:gridCol w="1385002"/>
                <a:gridCol w="1321343"/>
                <a:gridCol w="1052946"/>
              </a:tblGrid>
              <a:tr h="278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VALUE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 VALUE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GAP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</a:t>
                      </a:r>
                      <a:endParaRPr lang="en-US" sz="1800" b="1" i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en-US" sz="1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 </a:t>
                      </a:r>
                      <a:endParaRPr lang="en-US" sz="1800" b="1" i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en-US" sz="1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REASON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</a:tr>
              <a:tr h="278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-0.445155393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-3.863802559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Achievement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02" marR="7702" marT="7702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37338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the basic assumptions?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2283&quot;&gt;&lt;/object&gt;&lt;object type=&quot;2&quot; unique_id=&quot;12284&quot;&gt;&lt;object type=&quot;3&quot; unique_id=&quot;12285&quot;&gt;&lt;property id=&quot;20148&quot; value=&quot;5&quot;/&gt;&lt;property id=&quot;20300&quot; value=&quot;Slide 1 - &amp;quot;&amp;#x0D;&amp;#x0A;&amp;#x0D;&amp;#x0A;&amp;#x0D;&amp;#x0A;Georgia Department of Education&amp;#x0D;&amp;#x0A;Division for Special Education Services and Supports&amp;#x0D;&amp;#x0A;&amp;#x0D;&amp;#x0A;&amp;#x0D;&amp;#x0A;&amp;quot;&quot;/&gt;&lt;property id=&quot;20307&quot; value=&quot;450&quot;/&gt;&lt;/object&gt;&lt;object type=&quot;3&quot; unique_id=&quot;12286&quot;&gt;&lt;property id=&quot;20148&quot; value=&quot;5&quot;/&gt;&lt;property id=&quot;20300&quot; value=&quot;Slide 2 - &amp;quot;General Supervision:  &amp;#x0D;&amp;#x0A;The Big Picture&amp;quot;&quot;/&gt;&lt;property id=&quot;20307&quot; value=&quot;388&quot;/&gt;&lt;/object&gt;&lt;object type=&quot;3&quot; unique_id=&quot;12287&quot;&gt;&lt;property id=&quot;20148&quot; value=&quot;5&quot;/&gt;&lt;property id=&quot;20300&quot; value=&quot;Slide 3 - &amp;quot;GEORGIA….GEORGIA&amp;#x0D;&amp;#x0A;Has Georgia been on your mind?&amp;#x0D;&amp;#x0A;&amp;quot;&quot;/&gt;&lt;property id=&quot;20307&quot; value=&quot;435&quot;/&gt;&lt;/object&gt;&lt;object type=&quot;3&quot; unique_id=&quot;12288&quot;&gt;&lt;property id=&quot;20148&quot; value=&quot;5&quot;/&gt;&lt;property id=&quot;20300&quot; value=&quot;Slide 4 - &amp;quot;&amp;#x0D;&amp;#x0A;General Supervision &amp;#x0D;&amp;#x0A;How has Georgia been supporting LEAs?&amp;#x0D;&amp;#x0A;&amp;quot;&quot;/&gt;&lt;property id=&quot;20307&quot; value=&quot;451&quot;/&gt;&lt;/object&gt;&lt;object type=&quot;3&quot; unique_id=&quot;12289&quot;&gt;&lt;property id=&quot;20148&quot; value=&quot;5&quot;/&gt;&lt;property id=&quot;20300&quot; value=&quot;Slide 5 - &amp;quot;District General Supervision &amp;quot;&quot;/&gt;&lt;property id=&quot;20307&quot; value=&quot;445&quot;/&gt;&lt;/object&gt;&lt;object type=&quot;3&quot; unique_id=&quot;12290&quot;&gt;&lt;property id=&quot;20148&quot; value=&quot;5&quot;/&gt;&lt;property id=&quot;20300&quot; value=&quot;Slide 6 - &amp;quot;&amp;#x0D;&amp;#x0A;Collaborative Communities &amp;quot;&quot;/&gt;&lt;property id=&quot;20307&quot; value=&quot;354&quot;/&gt;&lt;/object&gt;&lt;object type=&quot;3&quot; unique_id=&quot;12291&quot;&gt;&lt;property id=&quot;20148&quot; value=&quot;5&quot;/&gt;&lt;property id=&quot;20300&quot; value=&quot;Slide 7 - &amp;quot;The Vision for Collaborative Communities&amp;quot;&quot;/&gt;&lt;property id=&quot;20307&quot; value=&quot;463&quot;/&gt;&lt;/object&gt;&lt;object type=&quot;3&quot; unique_id=&quot;12292&quot;&gt;&lt;property id=&quot;20148&quot; value=&quot;5&quot;/&gt;&lt;property id=&quot;20300&quot; value=&quot;Slide 8 - &amp;quot;&amp;#x0D;&amp;#x0A;&amp;#x0D;&amp;#x0A;We Developed a Shared Vision &amp;#x0D;&amp;#x0A; &amp;#x0D;&amp;#x0A;&amp;quot;&quot;/&gt;&lt;property id=&quot;20307&quot; value=&quot;491&quot;/&gt;&lt;/object&gt;&lt;object type=&quot;3&quot; unique_id=&quot;12293&quot;&gt;&lt;property id=&quot;20148&quot; value=&quot;5&quot;/&gt;&lt;property id=&quot;20300&quot; value=&quot;Slide 9 - &amp;quot;What is a Collaborative Community?&amp;quot;&quot;/&gt;&lt;property id=&quot;20307&quot; value=&quot;465&quot;/&gt;&lt;/object&gt;&lt;object type=&quot;3&quot; unique_id=&quot;12294&quot;&gt;&lt;property id=&quot;20148&quot; value=&quot;5&quot;/&gt;&lt;property id=&quot;20300&quot; value=&quot;Slide 10&quot;/&gt;&lt;property id=&quot;20307&quot; value=&quot;470&quot;/&gt;&lt;/object&gt;&lt;object type=&quot;3&quot; unique_id=&quot;12295&quot;&gt;&lt;property id=&quot;20148&quot; value=&quot;5&quot;/&gt;&lt;property id=&quot;20300&quot; value=&quot;Slide 11 - &amp;quot;Why  Collaborative Communities?&amp;quot;&quot;/&gt;&lt;property id=&quot;20307&quot; value=&quot;472&quot;/&gt;&lt;/object&gt;&lt;object type=&quot;3&quot; unique_id=&quot;12296&quot;&gt;&lt;property id=&quot;20148&quot; value=&quot;5&quot;/&gt;&lt;property id=&quot;20300&quot; value=&quot;Slide 12 - &amp;quot;General Supervision&amp;#x0D;&amp;#x0A;Procedures and Practices&amp;#x0D;&amp;#x0A;Collaborative Communities&amp;quot;&quot;/&gt;&lt;property id=&quot;20307&quot; value=&quot;475&quot;/&gt;&lt;/object&gt;&lt;object type=&quot;3&quot; unique_id=&quot;12297&quot;&gt;&lt;property id=&quot;20148&quot; value=&quot;5&quot;/&gt;&lt;property id=&quot;20300&quot; value=&quot;Slide 13 - &amp;quot;&amp;#x0D;&amp;#x0A;Review, Revise and/or Develop Procedures and Practices&amp;quot;&quot;/&gt;&lt;property id=&quot;20307&quot; value=&quot;492&quot;/&gt;&lt;/object&gt;&lt;object type=&quot;3&quot; unique_id=&quot;12298&quot;&gt;&lt;property id=&quot;20148&quot; value=&quot;5&quot;/&gt;&lt;property id=&quot;20300&quot; value=&quot;Slide 14 - &amp;quot;Five Focus Areas&amp;quot;&quot;/&gt;&lt;property id=&quot;20307&quot; value=&quot;476&quot;/&gt;&lt;/object&gt;&lt;object type=&quot;3&quot; unique_id=&quot;12299&quot;&gt;&lt;property id=&quot;20148&quot; value=&quot;5&quot;/&gt;&lt;property id=&quot;20300&quot; value=&quot;Slide 15&quot;/&gt;&lt;property id=&quot;20307&quot; value=&quot;473&quot;/&gt;&lt;/object&gt;&lt;object type=&quot;3&quot; unique_id=&quot;12300&quot;&gt;&lt;property id=&quot;20148&quot; value=&quot;5&quot;/&gt;&lt;property id=&quot;20300&quot; value=&quot;Slide 16&quot;/&gt;&lt;property id=&quot;20307&quot; value=&quot;493&quot;/&gt;&lt;/object&gt;&lt;object type=&quot;3&quot; unique_id=&quot;12301&quot;&gt;&lt;property id=&quot;20148&quot; value=&quot;5&quot;/&gt;&lt;property id=&quot;20300&quot; value=&quot;Slide 17 - &amp;quot;The Process&amp;#x0D;&amp;#x0A;How?&amp;quot;&quot;/&gt;&lt;property id=&quot;20307&quot; value=&quot;477&quot;/&gt;&lt;/object&gt;&lt;object type=&quot;3&quot; unique_id=&quot;12302&quot;&gt;&lt;property id=&quot;20148&quot; value=&quot;5&quot;/&gt;&lt;property id=&quot;20300&quot; value=&quot;Slide 18 - &amp;quot;Flexibility  &amp;amp;#x09;&amp;amp;#x09;&amp;amp;#x09;Framework&amp;quot;&quot;/&gt;&lt;property id=&quot;20307&quot; value=&quot;494&quot;/&gt;&lt;/object&gt;&lt;object type=&quot;3&quot; unique_id=&quot;12303&quot;&gt;&lt;property id=&quot;20148&quot; value=&quot;5&quot;/&gt;&lt;property id=&quot;20300&quot; value=&quot;Slide 19 - &amp;quot;Probing Questions&amp;quot;&quot;/&gt;&lt;property id=&quot;20307&quot; value=&quot;480&quot;/&gt;&lt;/object&gt;&lt;object type=&quot;3&quot; unique_id=&quot;12304&quot;&gt;&lt;property id=&quot;20148&quot; value=&quot;5&quot;/&gt;&lt;property id=&quot;20300&quot; value=&quot;Slide 20 - &amp;quot;Tools &amp;quot;&quot;/&gt;&lt;property id=&quot;20307&quot; value=&quot;464&quot;/&gt;&lt;/object&gt;&lt;object type=&quot;3&quot; unique_id=&quot;12305&quot;&gt;&lt;property id=&quot;20148&quot; value=&quot;5&quot;/&gt;&lt;property id=&quot;20300&quot; value=&quot;Slide 21 - &amp;quot;Feedback-Data&amp;quot;&quot;/&gt;&lt;property id=&quot;20307&quot; value=&quot;495&quot;/&gt;&lt;/object&gt;&lt;object type=&quot;3&quot; unique_id=&quot;12306&quot;&gt;&lt;property id=&quot;20148&quot; value=&quot;5&quot;/&gt;&lt;property id=&quot;20300&quot; value=&quot;Slide 22&quot;/&gt;&lt;property id=&quot;20307&quot; value=&quot;482&quot;/&gt;&lt;/object&gt;&lt;object type=&quot;3&quot; unique_id=&quot;12307&quot;&gt;&lt;property id=&quot;20148&quot; value=&quot;5&quot;/&gt;&lt;property id=&quot;20300&quot; value=&quot;Slide 23&quot;/&gt;&lt;property id=&quot;20307&quot; value=&quot;483&quot;/&gt;&lt;/object&gt;&lt;object type=&quot;3&quot; unique_id=&quot;12308&quot;&gt;&lt;property id=&quot;20148&quot; value=&quot;5&quot;/&gt;&lt;property id=&quot;20300&quot; value=&quot;Slide 24&quot;/&gt;&lt;property id=&quot;20307&quot; value=&quot;484&quot;/&gt;&lt;/object&gt;&lt;object type=&quot;3&quot; unique_id=&quot;12309&quot;&gt;&lt;property id=&quot;20148&quot; value=&quot;5&quot;/&gt;&lt;property id=&quot;20300&quot; value=&quot;Slide 25&quot;/&gt;&lt;property id=&quot;20307&quot; value=&quot;485&quot;/&gt;&lt;/object&gt;&lt;object type=&quot;3&quot; unique_id=&quot;12310&quot;&gt;&lt;property id=&quot;20148&quot; value=&quot;5&quot;/&gt;&lt;property id=&quot;20300&quot; value=&quot;Slide 26 - &amp;quot;Implementation&amp;quot;&quot;/&gt;&lt;property id=&quot;20307&quot; value=&quot;481&quot;/&gt;&lt;/object&gt;&lt;object type=&quot;3&quot; unique_id=&quot;12311&quot;&gt;&lt;property id=&quot;20148&quot; value=&quot;5&quot;/&gt;&lt;property id=&quot;20300&quot; value=&quot;Slide 29 - &amp;quot;Regional&amp;quot;&quot;/&gt;&lt;property id=&quot;20307&quot; value=&quot;486&quot;/&gt;&lt;/object&gt;&lt;object type=&quot;3&quot; unique_id=&quot;12312&quot;&gt;&lt;property id=&quot;20148&quot; value=&quot;5&quot;/&gt;&lt;property id=&quot;20300&quot; value=&quot;Slide 30&quot;/&gt;&lt;property id=&quot;20307&quot; value=&quot;467&quot;/&gt;&lt;/object&gt;&lt;object type=&quot;3&quot; unique_id=&quot;12313&quot;&gt;&lt;property id=&quot;20148&quot; value=&quot;5&quot;/&gt;&lt;property id=&quot;20300&quot; value=&quot;Slide 31 - &amp;quot;GLRS DIRECTOR ACTION STEPS&amp;quot;&quot;/&gt;&lt;property id=&quot;20307&quot; value=&quot;489&quot;/&gt;&lt;/object&gt;&lt;object type=&quot;3&quot; unique_id=&quot;12314&quot;&gt;&lt;property id=&quot;20148&quot; value=&quot;5&quot;/&gt;&lt;property id=&quot;20300&quot; value=&quot;Slide 34 - &amp;quot;REGIONAL ACTION STEPS&amp;quot;&quot;/&gt;&lt;property id=&quot;20307&quot; value=&quot;499&quot;/&gt;&lt;/object&gt;&lt;object type=&quot;3&quot; unique_id=&quot;12315&quot;&gt;&lt;property id=&quot;20148&quot; value=&quot;5&quot;/&gt;&lt;property id=&quot;20300&quot; value=&quot;Slide 36 - &amp;quot;Procedure Development Template&amp;quot;&quot;/&gt;&lt;property id=&quot;20307&quot; value=&quot;504&quot;/&gt;&lt;/object&gt;&lt;object type=&quot;3&quot; unique_id=&quot;12316&quot;&gt;&lt;property id=&quot;20148&quot; value=&quot;5&quot;/&gt;&lt;property id=&quot;20300&quot; value=&quot;Slide 37 - &amp;quot;LOCAL ACTION STEPS&amp;quot;&quot;/&gt;&lt;property id=&quot;20307&quot; value=&quot;497&quot;/&gt;&lt;/object&gt;&lt;object type=&quot;3&quot; unique_id=&quot;12317&quot;&gt;&lt;property id=&quot;20148&quot; value=&quot;5&quot;/&gt;&lt;property id=&quot;20300&quot; value=&quot;Slide 38 - &amp;quot;IMPLEMENTATION ARTIFACTS&amp;quot;&quot;/&gt;&lt;property id=&quot;20307&quot; value=&quot;505&quot;/&gt;&lt;/object&gt;&lt;object type=&quot;3&quot; unique_id=&quot;12318&quot;&gt;&lt;property id=&quot;20148&quot; value=&quot;5&quot;/&gt;&lt;property id=&quot;20300&quot; value=&quot;Slide 39 - &amp;quot;LOCAL FEEDBACK&amp;quot;&quot;/&gt;&lt;property id=&quot;20307&quot; value=&quot;503&quot;/&gt;&lt;/object&gt;&lt;object type=&quot;3&quot; unique_id=&quot;12319&quot;&gt;&lt;property id=&quot;20148&quot; value=&quot;5&quot;/&gt;&lt;property id=&quot;20300&quot; value=&quot;Slide 40 - &amp;quot;Development of Procedures&amp;#x0D;&amp;#x0A;&amp;quot;&quot;/&gt;&lt;property id=&quot;20307&quot; value=&quot;452&quot;/&gt;&lt;/object&gt;&lt;object type=&quot;3&quot; unique_id=&quot;12320&quot;&gt;&lt;property id=&quot;20148&quot; value=&quot;5&quot;/&gt;&lt;property id=&quot;20300&quot; value=&quot;Slide 41 - &amp;quot;General Supervision&amp;quot;&quot;/&gt;&lt;property id=&quot;20307&quot; value=&quot;424&quot;/&gt;&lt;/object&gt;&lt;object type=&quot;3&quot; unique_id=&quot;12321&quot;&gt;&lt;property id=&quot;20148&quot; value=&quot;5&quot;/&gt;&lt;property id=&quot;20300&quot; value=&quot;Slide 42 - &amp;quot;Georgia’s Tiered Monitoring System&amp;#x0D;&amp;#x0A;&amp;quot;&quot;/&gt;&lt;property id=&quot;20307&quot; value=&quot;426&quot;/&gt;&lt;/object&gt;&lt;object type=&quot;3&quot; unique_id=&quot;12322&quot;&gt;&lt;property id=&quot;20148&quot; value=&quot;5&quot;/&gt;&lt;property id=&quot;20300&quot; value=&quot;Slide 43 - &amp;quot;Active Engagement&amp;quot;&quot;/&gt;&lt;property id=&quot;20307&quot; value=&quot;429&quot;/&gt;&lt;/object&gt;&lt;object type=&quot;3&quot; unique_id=&quot;12323&quot;&gt;&lt;property id=&quot;20148&quot; value=&quot;5&quot;/&gt;&lt;property id=&quot;20300&quot; value=&quot;Slide 44&quot;/&gt;&lt;property id=&quot;20307&quot; value=&quot;434&quot;/&gt;&lt;/object&gt;&lt;object type=&quot;3&quot; unique_id=&quot;12324&quot;&gt;&lt;property id=&quot;20148&quot; value=&quot;5&quot;/&gt;&lt;property id=&quot;20300&quot; value=&quot;Slide 45 - &amp;quot;Active Engagement &amp;#x0D;&amp;#x0A;Data Digging Process&amp;quot;&quot;/&gt;&lt;property id=&quot;20307&quot; value=&quot;453&quot;/&gt;&lt;/object&gt;&lt;object type=&quot;3&quot; unique_id=&quot;12325&quot;&gt;&lt;property id=&quot;20148&quot; value=&quot;5&quot;/&gt;&lt;property id=&quot;20300&quot; value=&quot;Slide 46&quot;/&gt;&lt;property id=&quot;20307&quot; value=&quot;430&quot;/&gt;&lt;/object&gt;&lt;object type=&quot;3&quot; unique_id=&quot;12326&quot;&gt;&lt;property id=&quot;20148&quot; value=&quot;5&quot;/&gt;&lt;property id=&quot;20300&quot; value=&quot;Slide 47 - &amp;quot;Active Engagement&amp;quot;&quot;/&gt;&lt;property id=&quot;20307&quot; value=&quot;454&quot;/&gt;&lt;/object&gt;&lt;object type=&quot;3&quot; unique_id=&quot;12327&quot;&gt;&lt;property id=&quot;20148&quot; value=&quot;5&quot;/&gt;&lt;property id=&quot;20300&quot; value=&quot;Slide 48&quot;/&gt;&lt;property id=&quot;20307&quot; value=&quot;355&quot;/&gt;&lt;/object&gt;&lt;object type=&quot;3&quot; unique_id=&quot;12328&quot;&gt;&lt;property id=&quot;20148&quot; value=&quot;5&quot;/&gt;&lt;property id=&quot;20300&quot; value=&quot;Slide 49&quot;/&gt;&lt;property id=&quot;20307&quot; value=&quot;356&quot;/&gt;&lt;/object&gt;&lt;object type=&quot;3&quot; unique_id=&quot;12329&quot;&gt;&lt;property id=&quot;20148&quot; value=&quot;5&quot;/&gt;&lt;property id=&quot;20300&quot; value=&quot;Slide 50&quot;/&gt;&lt;property id=&quot;20307&quot; value=&quot;377&quot;/&gt;&lt;/object&gt;&lt;object type=&quot;3&quot; unique_id=&quot;12330&quot;&gt;&lt;property id=&quot;20148&quot; value=&quot;5&quot;/&gt;&lt;property id=&quot;20300&quot; value=&quot;Slide 51&quot;/&gt;&lt;property id=&quot;20307&quot; value=&quot;378&quot;/&gt;&lt;/object&gt;&lt;object type=&quot;3&quot; unique_id=&quot;12331&quot;&gt;&lt;property id=&quot;20148&quot; value=&quot;5&quot;/&gt;&lt;property id=&quot;20300&quot; value=&quot;Slide 52&quot;/&gt;&lt;property id=&quot;20307&quot; value=&quot;459&quot;/&gt;&lt;/object&gt;&lt;object type=&quot;3&quot; unique_id=&quot;12332&quot;&gt;&lt;property id=&quot;20148&quot; value=&quot;5&quot;/&gt;&lt;property id=&quot;20300&quot; value=&quot;Slide 53 - &amp;quot;Common Needs&amp;quot;&quot;/&gt;&lt;property id=&quot;20307&quot; value=&quot;438&quot;/&gt;&lt;/object&gt;&lt;object type=&quot;3&quot; unique_id=&quot;12333&quot;&gt;&lt;property id=&quot;20148&quot; value=&quot;5&quot;/&gt;&lt;property id=&quot;20300&quot; value=&quot;Slide 54&quot;/&gt;&lt;property id=&quot;20307&quot; value=&quot;458&quot;/&gt;&lt;/object&gt;&lt;object type=&quot;3&quot; unique_id=&quot;12334&quot;&gt;&lt;property id=&quot;20148&quot; value=&quot;5&quot;/&gt;&lt;property id=&quot;20300&quot; value=&quot;Slide 55&quot;/&gt;&lt;property id=&quot;20307&quot; value=&quot;456&quot;/&gt;&lt;/object&gt;&lt;object type=&quot;3&quot; unique_id=&quot;12335&quot;&gt;&lt;property id=&quot;20148&quot; value=&quot;5&quot;/&gt;&lt;property id=&quot;20300&quot; value=&quot;Slide 56&quot;/&gt;&lt;property id=&quot;20307&quot; value=&quot;457&quot;/&gt;&lt;/object&gt;&lt;object type=&quot;3&quot; unique_id=&quot;12336&quot;&gt;&lt;property id=&quot;20148&quot; value=&quot;5&quot;/&gt;&lt;property id=&quot;20300&quot; value=&quot;Slide 57 - &amp;quot;How will Districts be “engaged” during    FY14?&amp;quot;&quot;/&gt;&lt;property id=&quot;20307&quot; value=&quot;461&quot;/&gt;&lt;/object&gt;&lt;object type=&quot;3&quot; unique_id=&quot;12337&quot;&gt;&lt;property id=&quot;20148&quot; value=&quot;5&quot;/&gt;&lt;property id=&quot;20300&quot; value=&quot;Slide 58 - &amp;quot;Next Steps &amp;quot;&quot;/&gt;&lt;property id=&quot;20307&quot; value=&quot;462&quot;/&gt;&lt;/object&gt;&lt;object type=&quot;3&quot; unique_id=&quot;12338&quot;&gt;&lt;property id=&quot;20148&quot; value=&quot;5&quot;/&gt;&lt;property id=&quot;20300&quot; value=&quot;Slide 59&quot;/&gt;&lt;property id=&quot;20307&quot; value=&quot;440&quot;/&gt;&lt;/object&gt;&lt;object type=&quot;3&quot; unique_id=&quot;12339&quot;&gt;&lt;property id=&quot;20148&quot; value=&quot;5&quot;/&gt;&lt;property id=&quot;20300&quot; value=&quot;Slide 60 - &amp;quot;Georgia’s Disclaimer&amp;#x0D;&amp;#x0A;&amp;#x0D;&amp;#x0A;&amp;quot;One thing is sure. We have to do something. We have to do the best we know how at the momen&quot;/&gt;&lt;property id=&quot;20307&quot; value=&quot;436&quot;/&gt;&lt;/object&gt;&lt;object type=&quot;3&quot; unique_id=&quot;12340&quot;&gt;&lt;property id=&quot;20148&quot; value=&quot;5&quot;/&gt;&lt;property id=&quot;20300&quot; value=&quot;Slide 61 - &amp;quot;References&amp;quot;&quot;/&gt;&lt;property id=&quot;20307&quot; value=&quot;496&quot;/&gt;&lt;/object&gt;&lt;object type=&quot;3&quot; unique_id=&quot;12457&quot;&gt;&lt;property id=&quot;20148&quot; value=&quot;5&quot;/&gt;&lt;property id=&quot;20300&quot; value=&quot;Slide 27 - &amp;quot;GEORGIA LEARNING RESOURCES SYSTEM&amp;quot;&quot;/&gt;&lt;property id=&quot;20307&quot; value=&quot;506&quot;/&gt;&lt;/object&gt;&lt;object type=&quot;3&quot; unique_id=&quot;12458&quot;&gt;&lt;property id=&quot;20148&quot; value=&quot;5&quot;/&gt;&lt;property id=&quot;20300&quot; value=&quot;Slide 28&quot;/&gt;&lt;property id=&quot;20307&quot; value=&quot;507&quot;/&gt;&lt;/object&gt;&lt;object type=&quot;3&quot; unique_id=&quot;12699&quot;&gt;&lt;property id=&quot;20148&quot; value=&quot;5&quot;/&gt;&lt;property id=&quot;20300&quot; value=&quot;Slide 32 - &amp;quot;EXPANSION of CRITERIA&amp;quot;&quot;/&gt;&lt;property id=&quot;20307&quot; value=&quot;509&quot;/&gt;&lt;/object&gt;&lt;object type=&quot;3&quot; unique_id=&quot;12944&quot;&gt;&lt;property id=&quot;20148&quot; value=&quot;5&quot;/&gt;&lt;property id=&quot;20300&quot; value=&quot;Slide 33 - &amp;quot;TOOLKIT ADDITIONS&amp;quot;&quot;/&gt;&lt;property id=&quot;20307&quot; value=&quot;510&quot;/&gt;&lt;/object&gt;&lt;object type=&quot;3&quot; unique_id=&quot;12945&quot;&gt;&lt;property id=&quot;20148&quot; value=&quot;5&quot;/&gt;&lt;property id=&quot;20300&quot; value=&quot;Slide 35 - &amp;quot;REGIONAL PROCEDURES&amp;quot;&quot;/&gt;&lt;property id=&quot;20307&quot; value=&quot;5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aDOE Presentation Template - John Ba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Focused Monitoring</Template>
  <TotalTime>10488</TotalTime>
  <Words>1071</Words>
  <Application>Microsoft Office PowerPoint</Application>
  <PresentationFormat>On-screen Show (4:3)</PresentationFormat>
  <Paragraphs>251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GaDOE Presentation Template - John Barge</vt:lpstr>
      <vt:lpstr>iRespondGraphMaster</vt:lpstr>
      <vt:lpstr>Data Mining: A Practical Approach to creating Equitable Learning Opportunities for At-Risk Children</vt:lpstr>
      <vt:lpstr>PowerPoint Presentation</vt:lpstr>
      <vt:lpstr>PowerPoint Presentation</vt:lpstr>
      <vt:lpstr>How is that working for you?</vt:lpstr>
      <vt:lpstr>PowerPoint Presentation</vt:lpstr>
      <vt:lpstr>PowerPoint Presentation</vt:lpstr>
      <vt:lpstr>Data Faux Pas Where is the “focus”?</vt:lpstr>
      <vt:lpstr>Distribution of  Focus Schools in a Large Metro School District</vt:lpstr>
      <vt:lpstr>Focus School O</vt:lpstr>
      <vt:lpstr>PowerPoint Presentation</vt:lpstr>
      <vt:lpstr>PowerPoint Presentation</vt:lpstr>
      <vt:lpstr>PowerPoint Presentation</vt:lpstr>
      <vt:lpstr>Helpful Questions</vt:lpstr>
      <vt:lpstr>More Helpful Questions</vt:lpstr>
      <vt:lpstr> I vow not to change the contents of the “plan” regardless…! </vt:lpstr>
      <vt:lpstr>PowerPoint Presentation</vt:lpstr>
      <vt:lpstr>PowerPoint Presentation</vt:lpstr>
      <vt:lpstr>Based on your perspective, what are the trends? Keep mining the data until something sticks!</vt:lpstr>
      <vt:lpstr>PowerPoint Presentation</vt:lpstr>
      <vt:lpstr>Identify the barriers (why) contributing to the challenges.  Go deep enough to ensure you found the root cause of the problem.</vt:lpstr>
      <vt:lpstr> </vt:lpstr>
      <vt:lpstr>PowerPoint Presentation</vt:lpstr>
      <vt:lpstr>Devise a plan to address the main causes of the problem.  Ensure that each plan is measurable! </vt:lpstr>
      <vt:lpstr>PowerPoint Presentation</vt:lpstr>
      <vt:lpstr>Don’t forget to check your progress…Monitor and Adjust!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 Determinations</dc:title>
  <dc:creator>GaDOE</dc:creator>
  <cp:lastModifiedBy>Windows User</cp:lastModifiedBy>
  <cp:revision>536</cp:revision>
  <cp:lastPrinted>2013-06-25T19:42:41Z</cp:lastPrinted>
  <dcterms:created xsi:type="dcterms:W3CDTF">2011-09-07T20:19:32Z</dcterms:created>
  <dcterms:modified xsi:type="dcterms:W3CDTF">2014-02-27T23:53:50Z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